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docProps/custom.xml" ContentType="application/vnd.openxmlformats-officedocument.custom-propertie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Lst>
  <p:notesMasterIdLst>
    <p:notesMasterId r:id="rId45"/>
  </p:notesMasterIdLst>
  <p:handoutMasterIdLst>
    <p:handoutMasterId r:id="rId46"/>
  </p:handoutMasterIdLst>
  <p:sldIdLst>
    <p:sldId id="348" r:id="rId5"/>
    <p:sldId id="349" r:id="rId6"/>
    <p:sldId id="350" r:id="rId7"/>
    <p:sldId id="351" r:id="rId8"/>
    <p:sldId id="352" r:id="rId9"/>
    <p:sldId id="353" r:id="rId10"/>
    <p:sldId id="354" r:id="rId11"/>
    <p:sldId id="357" r:id="rId12"/>
    <p:sldId id="355" r:id="rId13"/>
    <p:sldId id="356" r:id="rId14"/>
    <p:sldId id="359" r:id="rId15"/>
    <p:sldId id="360" r:id="rId16"/>
    <p:sldId id="361" r:id="rId17"/>
    <p:sldId id="362" r:id="rId18"/>
    <p:sldId id="363" r:id="rId19"/>
    <p:sldId id="365" r:id="rId20"/>
    <p:sldId id="366" r:id="rId21"/>
    <p:sldId id="367" r:id="rId22"/>
    <p:sldId id="368" r:id="rId23"/>
    <p:sldId id="372" r:id="rId24"/>
    <p:sldId id="373" r:id="rId25"/>
    <p:sldId id="369" r:id="rId26"/>
    <p:sldId id="371" r:id="rId27"/>
    <p:sldId id="374" r:id="rId28"/>
    <p:sldId id="375" r:id="rId29"/>
    <p:sldId id="376" r:id="rId30"/>
    <p:sldId id="386" r:id="rId31"/>
    <p:sldId id="387" r:id="rId32"/>
    <p:sldId id="388" r:id="rId33"/>
    <p:sldId id="378" r:id="rId34"/>
    <p:sldId id="382" r:id="rId35"/>
    <p:sldId id="377" r:id="rId36"/>
    <p:sldId id="389" r:id="rId37"/>
    <p:sldId id="379" r:id="rId38"/>
    <p:sldId id="380" r:id="rId39"/>
    <p:sldId id="381" r:id="rId40"/>
    <p:sldId id="383" r:id="rId41"/>
    <p:sldId id="384" r:id="rId42"/>
    <p:sldId id="385" r:id="rId43"/>
    <p:sldId id="35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Title Slides" id="{C5342A28-2390-49AC-8D6E-AF1F0D84A1DA}">
          <p14:sldIdLst>
            <p14:sldId id="346"/>
          </p14:sldIdLst>
        </p14:section>
        <p14:section name="Content Layouts" id="{9FAAE9DC-6B47-4489-8D39-F9B192C11667}">
          <p14:sldIdLst/>
        </p14:section>
        <p14:section name="Section Headers (or Alt. Title)" id="{1C13A149-C850-4041-9DC4-6AB9E8F360B0}">
          <p14:sldIdLst/>
        </p14:section>
        <p14:section name="Closing Slide" id="{43749174-0982-4D47-991C-15D33C33AAFE}">
          <p14:sldIdLst/>
        </p14:section>
        <p14:section name="Slide starters" id="{A9C746AC-6EA9-450E-BBE0-B0658637B2FF}">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2B411"/>
    <a:srgbClr val="E87722"/>
    <a:srgbClr val="008770"/>
    <a:srgbClr val="D0D0CE"/>
    <a:srgbClr val="B1B3B3"/>
    <a:srgbClr val="888B8D"/>
    <a:srgbClr val="63666A"/>
    <a:srgbClr val="FFFFFF"/>
    <a:srgbClr val="55565A"/>
    <a:srgbClr val="A22B38"/>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332" autoAdjust="0"/>
    <p:restoredTop sz="77542" autoAdjust="0"/>
  </p:normalViewPr>
  <p:slideViewPr>
    <p:cSldViewPr snapToGrid="0">
      <p:cViewPr>
        <p:scale>
          <a:sx n="100" d="100"/>
          <a:sy n="100" d="100"/>
        </p:scale>
        <p:origin x="-174" y="-276"/>
      </p:cViewPr>
      <p:guideLst>
        <p:guide orient="horz" pos="2160"/>
        <p:guide pos="3840"/>
      </p:guideLst>
    </p:cSldViewPr>
  </p:slideViewPr>
  <p:notesTextViewPr>
    <p:cViewPr>
      <p:scale>
        <a:sx n="1" d="1"/>
        <a:sy n="1" d="1"/>
      </p:scale>
      <p:origin x="0" y="0"/>
    </p:cViewPr>
  </p:notesTextViewPr>
  <p:sorterViewPr>
    <p:cViewPr>
      <p:scale>
        <a:sx n="100" d="100"/>
        <a:sy n="100" d="100"/>
      </p:scale>
      <p:origin x="0" y="-12304"/>
    </p:cViewPr>
  </p:sorterViewPr>
  <p:notesViewPr>
    <p:cSldViewPr snapToGrid="0">
      <p:cViewPr varScale="1">
        <p:scale>
          <a:sx n="95" d="100"/>
          <a:sy n="95" d="100"/>
        </p:scale>
        <p:origin x="3488" y="192"/>
      </p:cViewPr>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9C8623D-2600-8B4E-9880-1F8F2866E3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xmlns="" id="{823E524F-FC6C-9844-8394-D4AA353F6C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DCAF9069-B7F4-F34D-9B36-2A35E465BB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B7199D-25F8-A745-8C7F-F9C786EEBB02}" type="slidenum">
              <a:rPr lang="en-US" smtClean="0"/>
              <a:pPr/>
              <a:t>‹#›</a:t>
            </a:fld>
            <a:endParaRPr lang="en-US"/>
          </a:p>
        </p:txBody>
      </p:sp>
      <p:sp>
        <p:nvSpPr>
          <p:cNvPr id="6" name="Date Placeholder 5">
            <a:extLst>
              <a:ext uri="{FF2B5EF4-FFF2-40B4-BE49-F238E27FC236}">
                <a16:creationId xmlns:a16="http://schemas.microsoft.com/office/drawing/2014/main" xmlns="" id="{2632D081-565B-C446-8631-F3EAC4DA2C2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E9ED82-0CB5-7D41-A2C7-2F0BC902BB2A}" type="datetimeFigureOut">
              <a:rPr lang="en-US" smtClean="0"/>
              <a:pPr/>
              <a:t>1/25/2021</a:t>
            </a:fld>
            <a:endParaRPr lang="en-US"/>
          </a:p>
        </p:txBody>
      </p:sp>
    </p:spTree>
    <p:extLst>
      <p:ext uri="{BB962C8B-B14F-4D97-AF65-F5344CB8AC3E}">
        <p14:creationId xmlns:p14="http://schemas.microsoft.com/office/powerpoint/2010/main" xmlns="" val="17139210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pPr/>
              <a:t>1/25/2021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pPr/>
              <a:t>‹#›</a:t>
            </a:fld>
            <a:endParaRPr lang="en-US"/>
          </a:p>
        </p:txBody>
      </p:sp>
    </p:spTree>
    <p:extLst>
      <p:ext uri="{BB962C8B-B14F-4D97-AF65-F5344CB8AC3E}">
        <p14:creationId xmlns:p14="http://schemas.microsoft.com/office/powerpoint/2010/main" xmlns=""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v Days - Intro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85BC4B5F-4801-1049-98FD-CF515D369930}"/>
              </a:ext>
            </a:extLst>
          </p:cNvPr>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r="8287"/>
          <a:stretch/>
        </p:blipFill>
        <p:spPr>
          <a:xfrm>
            <a:off x="2778553" y="9940"/>
            <a:ext cx="9413448" cy="6846513"/>
          </a:xfrm>
          <a:prstGeom prst="rect">
            <a:avLst/>
          </a:prstGeom>
        </p:spPr>
      </p:pic>
      <p:sp>
        <p:nvSpPr>
          <p:cNvPr id="4" name="Rectangle 3">
            <a:extLst>
              <a:ext uri="{FF2B5EF4-FFF2-40B4-BE49-F238E27FC236}">
                <a16:creationId xmlns:a16="http://schemas.microsoft.com/office/drawing/2014/main" xmlns="" id="{0A0D225F-4753-B44A-8AF4-63AE627A2F49}"/>
              </a:ext>
            </a:extLst>
          </p:cNvPr>
          <p:cNvSpPr/>
          <p:nvPr userDrawn="1"/>
        </p:nvSpPr>
        <p:spPr>
          <a:xfrm>
            <a:off x="0" y="9940"/>
            <a:ext cx="11608904" cy="6858000"/>
          </a:xfrm>
          <a:prstGeom prst="rect">
            <a:avLst/>
          </a:prstGeom>
          <a:gradFill>
            <a:gsLst>
              <a:gs pos="75000">
                <a:srgbClr val="F9F9F9">
                  <a:alpha val="50000"/>
                </a:srgbClr>
              </a:gs>
              <a:gs pos="33000">
                <a:schemeClr val="bg1"/>
              </a:gs>
              <a:gs pos="10000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    </a:t>
            </a:r>
          </a:p>
        </p:txBody>
      </p:sp>
      <p:pic>
        <p:nvPicPr>
          <p:cNvPr id="6" name="Picture 5">
            <a:extLst>
              <a:ext uri="{FF2B5EF4-FFF2-40B4-BE49-F238E27FC236}">
                <a16:creationId xmlns:a16="http://schemas.microsoft.com/office/drawing/2014/main" xmlns="" id="{E3562FAE-D3E7-4AF2-9F04-7B5F288F0134}"/>
              </a:ext>
            </a:extLst>
          </p:cNvPr>
          <p:cNvPicPr>
            <a:picLocks noChangeAspect="1"/>
          </p:cNvPicPr>
          <p:nvPr userDrawn="1"/>
        </p:nvPicPr>
        <p:blipFill rotWithShape="1">
          <a:blip r:embed="rId3" cstate="print">
            <a:extLst>
              <a:ext uri="{28A0092B-C50C-407E-A947-70E740481C1C}">
                <a14:useLocalDpi xmlns:a14="http://schemas.microsoft.com/office/drawing/2010/main" xmlns="" val="0"/>
              </a:ext>
            </a:extLst>
          </a:blip>
          <a:srcRect l="8186" t="19533" r="8101" b="19620"/>
          <a:stretch/>
        </p:blipFill>
        <p:spPr>
          <a:xfrm>
            <a:off x="495300" y="6063065"/>
            <a:ext cx="1310805" cy="400317"/>
          </a:xfrm>
          <a:prstGeom prst="rect">
            <a:avLst/>
          </a:prstGeom>
        </p:spPr>
      </p:pic>
      <p:pic>
        <p:nvPicPr>
          <p:cNvPr id="5" name="Picture 4">
            <a:extLst>
              <a:ext uri="{FF2B5EF4-FFF2-40B4-BE49-F238E27FC236}">
                <a16:creationId xmlns:a16="http://schemas.microsoft.com/office/drawing/2014/main" xmlns="" id="{4CE143B5-0A6F-F246-854A-AA32DB5C34B2}"/>
              </a:ext>
            </a:extLst>
          </p:cNvPr>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403861" y="1299210"/>
            <a:ext cx="3017518" cy="862148"/>
          </a:xfrm>
          <a:prstGeom prst="rect">
            <a:avLst/>
          </a:prstGeom>
        </p:spPr>
      </p:pic>
      <p:sp>
        <p:nvSpPr>
          <p:cNvPr id="2" name="Title 1"/>
          <p:cNvSpPr>
            <a:spLocks noGrp="1"/>
          </p:cNvSpPr>
          <p:nvPr userDrawn="1">
            <p:ph type="ctrTitle" hasCustomPrompt="1"/>
          </p:nvPr>
        </p:nvSpPr>
        <p:spPr bwMode="gray">
          <a:xfrm>
            <a:off x="495301" y="2171700"/>
            <a:ext cx="7440386" cy="2037635"/>
          </a:xfrm>
        </p:spPr>
        <p:txBody>
          <a:bodyPr anchor="b"/>
          <a:lstStyle>
            <a:lvl1pPr algn="l">
              <a:defRPr sz="4800"/>
            </a:lvl1pPr>
          </a:lstStyle>
          <a:p>
            <a:r>
              <a:rPr lang="en-US" dirty="0"/>
              <a:t>Insightful presentation title in sentence case</a:t>
            </a:r>
          </a:p>
        </p:txBody>
      </p:sp>
      <p:sp>
        <p:nvSpPr>
          <p:cNvPr id="3" name="Subtitle 2"/>
          <p:cNvSpPr>
            <a:spLocks noGrp="1"/>
          </p:cNvSpPr>
          <p:nvPr userDrawn="1">
            <p:ph type="subTitle" idx="1" hasCustomPrompt="1"/>
          </p:nvPr>
        </p:nvSpPr>
        <p:spPr bwMode="gray">
          <a:xfrm>
            <a:off x="495301" y="4292897"/>
            <a:ext cx="7440386" cy="661876"/>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Text Placeholder 10"/>
          <p:cNvSpPr>
            <a:spLocks noGrp="1"/>
          </p:cNvSpPr>
          <p:nvPr userDrawn="1">
            <p:ph type="body" sz="quarter" idx="13" hasCustomPrompt="1"/>
          </p:nvPr>
        </p:nvSpPr>
        <p:spPr bwMode="gray">
          <a:xfrm>
            <a:off x="495300" y="5033179"/>
            <a:ext cx="7440011" cy="432200"/>
          </a:xfrm>
        </p:spPr>
        <p:txBody>
          <a:bodyPr/>
          <a:lstStyle>
            <a:lvl1pPr>
              <a:defRPr>
                <a:solidFill>
                  <a:schemeClr val="tx1"/>
                </a:solidFill>
              </a:defRPr>
            </a:lvl1pPr>
          </a:lstStyle>
          <a:p>
            <a:pPr lvl="0"/>
            <a:r>
              <a:rPr lang="en-US" dirty="0"/>
              <a:t>Month DD, YYYY</a:t>
            </a:r>
          </a:p>
        </p:txBody>
      </p:sp>
    </p:spTree>
    <p:extLst>
      <p:ext uri="{BB962C8B-B14F-4D97-AF65-F5344CB8AC3E}">
        <p14:creationId xmlns:p14="http://schemas.microsoft.com/office/powerpoint/2010/main" xmlns="" val="1309202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BC942B76-AB4F-F14C-83C8-F25C5E51E2AB}" type="datetime1">
              <a:rPr lang="en-US" smtClean="0"/>
              <a:pPr/>
              <a:t>1/25/2021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
        <p:nvSpPr>
          <p:cNvPr id="8" name="Text Placeholder 7"/>
          <p:cNvSpPr>
            <a:spLocks noGrp="1"/>
          </p:cNvSpPr>
          <p:nvPr>
            <p:ph type="body" sz="quarter" idx="14" hasCustomPrompt="1"/>
          </p:nvPr>
        </p:nvSpPr>
        <p:spPr>
          <a:xfrm>
            <a:off x="495300" y="1828797"/>
            <a:ext cx="36576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4336293" y="1828797"/>
            <a:ext cx="36576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8177285" y="1828797"/>
            <a:ext cx="365760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300"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4336293"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8177285"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xmlns="" val="63289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DA0C1A62-0478-454C-A69B-F944B514978F}" type="datetime1">
              <a:rPr lang="en-US" smtClean="0"/>
              <a:pPr/>
              <a:t>1/25/2021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
        <p:nvSpPr>
          <p:cNvPr id="8" name="Text Placeholder 7"/>
          <p:cNvSpPr>
            <a:spLocks noGrp="1"/>
          </p:cNvSpPr>
          <p:nvPr>
            <p:ph type="body" sz="quarter" idx="14" hasCustomPrompt="1"/>
          </p:nvPr>
        </p:nvSpPr>
        <p:spPr>
          <a:xfrm>
            <a:off x="495299" y="1828800"/>
            <a:ext cx="54864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313712" y="1828797"/>
            <a:ext cx="54864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299" y="2492372"/>
            <a:ext cx="5486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313712" y="2492372"/>
            <a:ext cx="5486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xmlns="" val="415188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3730CDC2-F133-E341-8591-0235C128830C}" type="datetime1">
              <a:rPr lang="en-US" smtClean="0"/>
              <a:pPr/>
              <a:t>1/25/2021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
        <p:nvSpPr>
          <p:cNvPr id="8" name="Text Placeholder 7"/>
          <p:cNvSpPr>
            <a:spLocks noGrp="1"/>
          </p:cNvSpPr>
          <p:nvPr>
            <p:ph type="body" sz="quarter" idx="14" hasCustomPrompt="1"/>
          </p:nvPr>
        </p:nvSpPr>
        <p:spPr>
          <a:xfrm>
            <a:off x="495300" y="1828797"/>
            <a:ext cx="2194560" cy="1970316"/>
          </a:xfrm>
          <a:solidFill>
            <a:schemeClr val="tx2"/>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780847" y="1828798"/>
            <a:ext cx="2194560" cy="1970316"/>
          </a:xfrm>
          <a:solidFill>
            <a:schemeClr val="accent2"/>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5066394" y="1828798"/>
            <a:ext cx="2194560" cy="1970316"/>
          </a:xfrm>
          <a:solidFill>
            <a:schemeClr val="accent4"/>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351941" y="1828798"/>
            <a:ext cx="2194560" cy="1970316"/>
          </a:xfrm>
          <a:solidFill>
            <a:schemeClr val="accent1"/>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9637486" y="1828798"/>
            <a:ext cx="2194560" cy="1970316"/>
          </a:xfrm>
          <a:solidFill>
            <a:srgbClr val="A22B38"/>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495300"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780844" y="3799114"/>
            <a:ext cx="2194563"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5066394"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7351941"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9637486"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Tree>
    <p:extLst>
      <p:ext uri="{BB962C8B-B14F-4D97-AF65-F5344CB8AC3E}">
        <p14:creationId xmlns:p14="http://schemas.microsoft.com/office/powerpoint/2010/main" xmlns="" val="31334399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9BD1AE46-959B-3A40-A449-10D5E9AFE6CE}" type="datetime1">
              <a:rPr lang="en-US" smtClean="0"/>
              <a:pPr/>
              <a:t>1/25/2021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
        <p:nvSpPr>
          <p:cNvPr id="8" name="Text Placeholder 7"/>
          <p:cNvSpPr>
            <a:spLocks noGrp="1"/>
          </p:cNvSpPr>
          <p:nvPr>
            <p:ph type="body" sz="quarter" idx="14" hasCustomPrompt="1"/>
          </p:nvPr>
        </p:nvSpPr>
        <p:spPr>
          <a:xfrm>
            <a:off x="495300" y="1861456"/>
            <a:ext cx="1697450" cy="1307592"/>
          </a:xfrm>
          <a:solidFill>
            <a:schemeClr val="tx2"/>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495300" y="3223758"/>
            <a:ext cx="1697450" cy="1307592"/>
          </a:xfrm>
          <a:solidFill>
            <a:schemeClr val="accent2"/>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495300" y="4586060"/>
            <a:ext cx="1697450" cy="1307592"/>
          </a:xfrm>
          <a:solidFill>
            <a:schemeClr val="accent4"/>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2318204" y="1861456"/>
            <a:ext cx="9489168" cy="1280160"/>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2318204" y="3242808"/>
            <a:ext cx="9489168" cy="1280160"/>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2318204" y="4624161"/>
            <a:ext cx="9489168" cy="1280160"/>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xmlns="" val="1125291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0B76C33D-7178-A941-B245-FA9A1EA00B5F}" type="datetime1">
              <a:rPr lang="en-US" smtClean="0"/>
              <a:pPr/>
              <a:t>1/25/2021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56331" cy="492125"/>
          </a:xfrm>
        </p:spPr>
        <p:txBody>
          <a:bodyPr/>
          <a:lstStyle>
            <a:lvl1pPr>
              <a:defRPr sz="2600">
                <a:solidFill>
                  <a:schemeClr val="accent4"/>
                </a:solidFill>
              </a:defRPr>
            </a:lvl1pPr>
          </a:lstStyle>
          <a:p>
            <a:pPr lvl="0"/>
            <a:r>
              <a:rPr lang="en-US" dirty="0"/>
              <a:t>Use this space for one line subhead if needed</a:t>
            </a:r>
          </a:p>
        </p:txBody>
      </p:sp>
      <p:sp>
        <p:nvSpPr>
          <p:cNvPr id="8" name="Text Placeholder 7"/>
          <p:cNvSpPr>
            <a:spLocks noGrp="1"/>
          </p:cNvSpPr>
          <p:nvPr>
            <p:ph type="body" sz="quarter" idx="14" hasCustomPrompt="1"/>
          </p:nvPr>
        </p:nvSpPr>
        <p:spPr>
          <a:xfrm>
            <a:off x="495300" y="1861456"/>
            <a:ext cx="1700784" cy="987552"/>
          </a:xfrm>
          <a:solidFill>
            <a:schemeClr val="tx2"/>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495300" y="2887905"/>
            <a:ext cx="1700784" cy="987552"/>
          </a:xfrm>
          <a:solidFill>
            <a:schemeClr val="accent2"/>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495300" y="3914354"/>
            <a:ext cx="1700784" cy="987552"/>
          </a:xfrm>
          <a:solidFill>
            <a:schemeClr val="accent4"/>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2279650" y="1861456"/>
            <a:ext cx="952772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2279650" y="2888302"/>
            <a:ext cx="952772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2283278" y="3914354"/>
            <a:ext cx="952772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495300" y="4940802"/>
            <a:ext cx="1700784" cy="987552"/>
          </a:xfrm>
          <a:solidFill>
            <a:schemeClr val="accent1"/>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2283278" y="4940406"/>
            <a:ext cx="952772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xmlns="" val="388134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CF2C9496-67E8-814E-8D7E-5030D6468F6C}" type="datetime1">
              <a:rPr lang="en-US" smtClean="0"/>
              <a:pPr/>
              <a:t>1/25/2021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56331" cy="492125"/>
          </a:xfrm>
        </p:spPr>
        <p:txBody>
          <a:bodyPr/>
          <a:lstStyle>
            <a:lvl1pPr>
              <a:defRPr sz="2600">
                <a:solidFill>
                  <a:schemeClr val="accent4"/>
                </a:solidFill>
              </a:defRPr>
            </a:lvl1pPr>
          </a:lstStyle>
          <a:p>
            <a:pPr lvl="0"/>
            <a:r>
              <a:rPr lang="en-US" dirty="0"/>
              <a:t>Use this space for one line subhead if needed</a:t>
            </a:r>
          </a:p>
        </p:txBody>
      </p:sp>
      <p:sp>
        <p:nvSpPr>
          <p:cNvPr id="8" name="Text Placeholder 7"/>
          <p:cNvSpPr>
            <a:spLocks noGrp="1"/>
          </p:cNvSpPr>
          <p:nvPr>
            <p:ph type="body" sz="quarter" idx="14" hasCustomPrompt="1"/>
          </p:nvPr>
        </p:nvSpPr>
        <p:spPr>
          <a:xfrm>
            <a:off x="495300" y="1861456"/>
            <a:ext cx="1050471" cy="768096"/>
          </a:xfrm>
          <a:solidFill>
            <a:schemeClr val="tx2"/>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495300" y="2681880"/>
            <a:ext cx="1050471" cy="768096"/>
          </a:xfrm>
          <a:solidFill>
            <a:schemeClr val="accent2"/>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495300" y="3502304"/>
            <a:ext cx="1050471" cy="768096"/>
          </a:xfrm>
          <a:solidFill>
            <a:schemeClr val="accent4"/>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1629229" y="1861456"/>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1632857" y="2679568"/>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1632857" y="3497680"/>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495300" y="4322728"/>
            <a:ext cx="1050471" cy="768096"/>
          </a:xfrm>
          <a:solidFill>
            <a:schemeClr val="accent1"/>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1629229" y="4315792"/>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5" name="Text Placeholder 7"/>
          <p:cNvSpPr>
            <a:spLocks noGrp="1"/>
          </p:cNvSpPr>
          <p:nvPr>
            <p:ph type="body" sz="quarter" idx="23" hasCustomPrompt="1"/>
          </p:nvPr>
        </p:nvSpPr>
        <p:spPr>
          <a:xfrm>
            <a:off x="495300" y="5143150"/>
            <a:ext cx="1050471" cy="768096"/>
          </a:xfrm>
          <a:solidFill>
            <a:srgbClr val="A22B38"/>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16" name="Text Placeholder 8"/>
          <p:cNvSpPr>
            <a:spLocks noGrp="1"/>
          </p:cNvSpPr>
          <p:nvPr>
            <p:ph type="body" sz="quarter" idx="24" hasCustomPrompt="1"/>
          </p:nvPr>
        </p:nvSpPr>
        <p:spPr>
          <a:xfrm>
            <a:off x="1632857" y="5133905"/>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xmlns="" val="5666464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FFD86AB2-76A9-E34E-A446-267C7AE5F892}" type="datetime1">
              <a:rPr lang="en-US" smtClean="0"/>
              <a:pPr/>
              <a:t>1/25/2021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
        <p:nvSpPr>
          <p:cNvPr id="9" name="Text Placeholder 8"/>
          <p:cNvSpPr>
            <a:spLocks noGrp="1"/>
          </p:cNvSpPr>
          <p:nvPr>
            <p:ph type="body" sz="quarter" idx="18" hasCustomPrompt="1"/>
          </p:nvPr>
        </p:nvSpPr>
        <p:spPr>
          <a:xfrm>
            <a:off x="495299" y="1861456"/>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495299" y="3242808"/>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495299" y="4624161"/>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1" name="Picture Placeholder 7">
            <a:extLst>
              <a:ext uri="{FF2B5EF4-FFF2-40B4-BE49-F238E27FC236}">
                <a16:creationId xmlns:a16="http://schemas.microsoft.com/office/drawing/2014/main" xmlns="" id="{197EC4EA-E5E8-44D0-9F07-91A93F17A783}"/>
              </a:ext>
            </a:extLst>
          </p:cNvPr>
          <p:cNvSpPr>
            <a:spLocks noGrp="1"/>
          </p:cNvSpPr>
          <p:nvPr>
            <p:ph type="pic" sz="quarter" idx="21" hasCustomPrompt="1"/>
          </p:nvPr>
        </p:nvSpPr>
        <p:spPr>
          <a:xfrm>
            <a:off x="8012113" y="1862138"/>
            <a:ext cx="3795712" cy="4041775"/>
          </a:xfrm>
          <a:blipFill>
            <a:blip r:embed="rId2" cstate="print"/>
            <a:stretch>
              <a:fillRect l="-425" t="-6228" r="636" b="-1156"/>
            </a:stretch>
          </a:blipFill>
        </p:spPr>
        <p:txBody>
          <a:bodyPr tIns="457200"/>
          <a:lstStyle>
            <a:lvl1pPr algn="ctr">
              <a:defRPr>
                <a:solidFill>
                  <a:schemeClr val="accent2"/>
                </a:solidFill>
              </a:defRPr>
            </a:lvl1pPr>
          </a:lstStyle>
          <a:p>
            <a:r>
              <a:rPr lang="en-US" dirty="0"/>
              <a:t> </a:t>
            </a:r>
          </a:p>
        </p:txBody>
      </p:sp>
    </p:spTree>
    <p:extLst>
      <p:ext uri="{BB962C8B-B14F-4D97-AF65-F5344CB8AC3E}">
        <p14:creationId xmlns:p14="http://schemas.microsoft.com/office/powerpoint/2010/main" xmlns="" val="3185353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33459302-CCAA-534E-8783-C6B48FB3FB03}" type="datetime1">
              <a:rPr lang="en-US" smtClean="0"/>
              <a:pPr/>
              <a:t>1/25/2021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
        <p:nvSpPr>
          <p:cNvPr id="9" name="Text Placeholder 8"/>
          <p:cNvSpPr>
            <a:spLocks noGrp="1"/>
          </p:cNvSpPr>
          <p:nvPr>
            <p:ph type="body" sz="quarter" idx="18" hasCustomPrompt="1"/>
          </p:nvPr>
        </p:nvSpPr>
        <p:spPr>
          <a:xfrm>
            <a:off x="495300" y="1861457"/>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495300" y="2889431"/>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495300" y="3917405"/>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1" name="Text Placeholder 8"/>
          <p:cNvSpPr>
            <a:spLocks noGrp="1"/>
          </p:cNvSpPr>
          <p:nvPr>
            <p:ph type="body" sz="quarter" idx="22" hasCustomPrompt="1"/>
          </p:nvPr>
        </p:nvSpPr>
        <p:spPr>
          <a:xfrm>
            <a:off x="495300" y="4945380"/>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2" name="Picture Placeholder 7">
            <a:extLst>
              <a:ext uri="{FF2B5EF4-FFF2-40B4-BE49-F238E27FC236}">
                <a16:creationId xmlns:a16="http://schemas.microsoft.com/office/drawing/2014/main" xmlns="" id="{9FCAFCC1-B988-40D7-A97B-9C6A91DB0F19}"/>
              </a:ext>
            </a:extLst>
          </p:cNvPr>
          <p:cNvSpPr>
            <a:spLocks noGrp="1"/>
          </p:cNvSpPr>
          <p:nvPr>
            <p:ph type="pic" sz="quarter" idx="21" hasCustomPrompt="1"/>
          </p:nvPr>
        </p:nvSpPr>
        <p:spPr>
          <a:xfrm>
            <a:off x="8012113" y="1862138"/>
            <a:ext cx="3795712" cy="4041775"/>
          </a:xfrm>
          <a:blipFill>
            <a:blip r:embed="rId2" cstate="print"/>
            <a:stretch>
              <a:fillRect l="-425" t="-6228" r="636" b="-1156"/>
            </a:stretch>
          </a:blipFill>
        </p:spPr>
        <p:txBody>
          <a:bodyPr tIns="457200"/>
          <a:lstStyle>
            <a:lvl1pPr algn="ctr">
              <a:defRPr>
                <a:solidFill>
                  <a:schemeClr val="accent2"/>
                </a:solidFill>
              </a:defRPr>
            </a:lvl1pPr>
          </a:lstStyle>
          <a:p>
            <a:r>
              <a:rPr lang="en-US" dirty="0"/>
              <a:t> </a:t>
            </a:r>
          </a:p>
        </p:txBody>
      </p:sp>
    </p:spTree>
    <p:extLst>
      <p:ext uri="{BB962C8B-B14F-4D97-AF65-F5344CB8AC3E}">
        <p14:creationId xmlns:p14="http://schemas.microsoft.com/office/powerpoint/2010/main" xmlns="" val="3767589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8CE7CD94-6250-9C42-B0DE-1F79F6C18443}" type="datetime1">
              <a:rPr lang="en-US" smtClean="0"/>
              <a:pPr/>
              <a:t>1/25/2021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
        <p:nvSpPr>
          <p:cNvPr id="9" name="Text Placeholder 8"/>
          <p:cNvSpPr>
            <a:spLocks noGrp="1"/>
          </p:cNvSpPr>
          <p:nvPr>
            <p:ph type="body" sz="quarter" idx="18" hasCustomPrompt="1"/>
          </p:nvPr>
        </p:nvSpPr>
        <p:spPr>
          <a:xfrm>
            <a:off x="495300" y="1861457"/>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495300" y="2696209"/>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495300" y="3530961"/>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1" name="Text Placeholder 8"/>
          <p:cNvSpPr>
            <a:spLocks noGrp="1"/>
          </p:cNvSpPr>
          <p:nvPr>
            <p:ph type="body" sz="quarter" idx="22" hasCustomPrompt="1"/>
          </p:nvPr>
        </p:nvSpPr>
        <p:spPr>
          <a:xfrm>
            <a:off x="495300" y="4365713"/>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3" name="Text Placeholder 8"/>
          <p:cNvSpPr>
            <a:spLocks noGrp="1"/>
          </p:cNvSpPr>
          <p:nvPr>
            <p:ph type="body" sz="quarter" idx="23" hasCustomPrompt="1"/>
          </p:nvPr>
        </p:nvSpPr>
        <p:spPr>
          <a:xfrm>
            <a:off x="495300" y="5200467"/>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5" name="Picture Placeholder 7">
            <a:extLst>
              <a:ext uri="{FF2B5EF4-FFF2-40B4-BE49-F238E27FC236}">
                <a16:creationId xmlns:a16="http://schemas.microsoft.com/office/drawing/2014/main" xmlns="" id="{C54D5A4F-E02F-439F-9BD1-83F4D6C5E4B2}"/>
              </a:ext>
            </a:extLst>
          </p:cNvPr>
          <p:cNvSpPr>
            <a:spLocks noGrp="1"/>
          </p:cNvSpPr>
          <p:nvPr>
            <p:ph type="pic" sz="quarter" idx="21" hasCustomPrompt="1"/>
          </p:nvPr>
        </p:nvSpPr>
        <p:spPr>
          <a:xfrm>
            <a:off x="8012113" y="1862138"/>
            <a:ext cx="3795712" cy="4041775"/>
          </a:xfrm>
          <a:blipFill>
            <a:blip r:embed="rId2" cstate="print"/>
            <a:stretch>
              <a:fillRect l="-425" t="-6228" r="636" b="-1156"/>
            </a:stretch>
          </a:blipFill>
        </p:spPr>
        <p:txBody>
          <a:bodyPr tIns="457200"/>
          <a:lstStyle>
            <a:lvl1pPr algn="ctr">
              <a:defRPr>
                <a:solidFill>
                  <a:schemeClr val="accent2"/>
                </a:solidFill>
              </a:defRPr>
            </a:lvl1pPr>
          </a:lstStyle>
          <a:p>
            <a:r>
              <a:rPr lang="en-US" dirty="0"/>
              <a:t> </a:t>
            </a:r>
          </a:p>
        </p:txBody>
      </p:sp>
    </p:spTree>
    <p:extLst>
      <p:ext uri="{BB962C8B-B14F-4D97-AF65-F5344CB8AC3E}">
        <p14:creationId xmlns:p14="http://schemas.microsoft.com/office/powerpoint/2010/main" xmlns="" val="34198817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pPr/>
              <a:t>‹#›</a:t>
            </a:fld>
            <a:endParaRPr lang="en-US"/>
          </a:p>
        </p:txBody>
      </p:sp>
      <p:sp>
        <p:nvSpPr>
          <p:cNvPr id="7" name="Text Placeholder 6"/>
          <p:cNvSpPr>
            <a:spLocks noGrp="1"/>
          </p:cNvSpPr>
          <p:nvPr>
            <p:ph type="body" sz="quarter" idx="13" hasCustomPrompt="1"/>
          </p:nvPr>
        </p:nvSpPr>
        <p:spPr bwMode="gray">
          <a:xfrm>
            <a:off x="4513262" y="2975655"/>
            <a:ext cx="3165475" cy="609373"/>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xmlns="" id="{7CA2E36E-0880-4ED1-941C-15199A0FA8E6}"/>
              </a:ext>
            </a:extLst>
          </p:cNvPr>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xmlns="" val="1832818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pPr/>
              <a:t>1/25/2021</a:t>
            </a:fld>
            <a:endParaRPr lang="en-US"/>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xmlns="" val="3162728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ev Days - Section Break">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xmlns="" id="{5DFDEAF4-8957-784B-B325-D33476FB691B}"/>
              </a:ext>
            </a:extLst>
          </p:cNvPr>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r="13763"/>
          <a:stretch/>
        </p:blipFill>
        <p:spPr>
          <a:xfrm>
            <a:off x="2236771" y="9940"/>
            <a:ext cx="9955229" cy="6848059"/>
          </a:xfrm>
          <a:prstGeom prst="rect">
            <a:avLst/>
          </a:prstGeom>
        </p:spPr>
      </p:pic>
      <p:sp>
        <p:nvSpPr>
          <p:cNvPr id="21" name="Rectangle 20">
            <a:extLst>
              <a:ext uri="{FF2B5EF4-FFF2-40B4-BE49-F238E27FC236}">
                <a16:creationId xmlns:a16="http://schemas.microsoft.com/office/drawing/2014/main" xmlns="" id="{B2004E28-9CD8-8440-9DAA-A66491927719}"/>
              </a:ext>
            </a:extLst>
          </p:cNvPr>
          <p:cNvSpPr/>
          <p:nvPr userDrawn="1"/>
        </p:nvSpPr>
        <p:spPr>
          <a:xfrm>
            <a:off x="0" y="9940"/>
            <a:ext cx="11608904" cy="6858000"/>
          </a:xfrm>
          <a:prstGeom prst="rect">
            <a:avLst/>
          </a:prstGeom>
          <a:gradFill>
            <a:gsLst>
              <a:gs pos="75000">
                <a:srgbClr val="F9F9F9">
                  <a:alpha val="50000"/>
                </a:srgbClr>
              </a:gs>
              <a:gs pos="33000">
                <a:schemeClr val="bg1"/>
              </a:gs>
              <a:gs pos="10000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    </a:t>
            </a:r>
          </a:p>
        </p:txBody>
      </p:sp>
      <p:pic>
        <p:nvPicPr>
          <p:cNvPr id="7" name="Picture 6">
            <a:extLst>
              <a:ext uri="{FF2B5EF4-FFF2-40B4-BE49-F238E27FC236}">
                <a16:creationId xmlns:a16="http://schemas.microsoft.com/office/drawing/2014/main" xmlns="" id="{463490F0-33E6-40B1-9A45-00D99AF7321C}"/>
              </a:ext>
            </a:extLst>
          </p:cNvPr>
          <p:cNvPicPr>
            <a:picLocks noChangeAspect="1"/>
          </p:cNvPicPr>
          <p:nvPr userDrawn="1"/>
        </p:nvPicPr>
        <p:blipFill rotWithShape="1">
          <a:blip r:embed="rId3" cstate="print">
            <a:extLst>
              <a:ext uri="{28A0092B-C50C-407E-A947-70E740481C1C}">
                <a14:useLocalDpi xmlns:a14="http://schemas.microsoft.com/office/drawing/2010/main" xmlns="" val="0"/>
              </a:ext>
            </a:extLst>
          </a:blip>
          <a:srcRect l="7994" t="18631" r="7973" b="19012"/>
          <a:stretch/>
        </p:blipFill>
        <p:spPr>
          <a:xfrm>
            <a:off x="392613" y="6263366"/>
            <a:ext cx="1425757" cy="444533"/>
          </a:xfrm>
          <a:prstGeom prst="rect">
            <a:avLst/>
          </a:prstGeom>
        </p:spPr>
      </p:pic>
      <p:sp>
        <p:nvSpPr>
          <p:cNvPr id="18" name="Title 1">
            <a:extLst>
              <a:ext uri="{FF2B5EF4-FFF2-40B4-BE49-F238E27FC236}">
                <a16:creationId xmlns:a16="http://schemas.microsoft.com/office/drawing/2014/main" xmlns="" id="{F9AB787C-50D7-D04C-9FED-E7BD276D6BF3}"/>
              </a:ext>
            </a:extLst>
          </p:cNvPr>
          <p:cNvSpPr>
            <a:spLocks noGrp="1"/>
          </p:cNvSpPr>
          <p:nvPr>
            <p:ph type="title" hasCustomPrompt="1"/>
          </p:nvPr>
        </p:nvSpPr>
        <p:spPr bwMode="gray">
          <a:xfrm>
            <a:off x="514350" y="1828800"/>
            <a:ext cx="5133416" cy="2128837"/>
          </a:xfrm>
        </p:spPr>
        <p:txBody>
          <a:bodyPr anchor="b"/>
          <a:lstStyle>
            <a:lvl1pPr>
              <a:defRPr sz="4800"/>
            </a:lvl1pPr>
          </a:lstStyle>
          <a:p>
            <a:r>
              <a:rPr lang="en-US" dirty="0"/>
              <a:t>Section title in sentence case </a:t>
            </a:r>
          </a:p>
        </p:txBody>
      </p:sp>
      <p:sp>
        <p:nvSpPr>
          <p:cNvPr id="19" name="Text Placeholder 2">
            <a:extLst>
              <a:ext uri="{FF2B5EF4-FFF2-40B4-BE49-F238E27FC236}">
                <a16:creationId xmlns:a16="http://schemas.microsoft.com/office/drawing/2014/main" xmlns="" id="{F6C97C89-3D33-E648-80C4-619665C3B5AD}"/>
              </a:ext>
            </a:extLst>
          </p:cNvPr>
          <p:cNvSpPr>
            <a:spLocks noGrp="1"/>
          </p:cNvSpPr>
          <p:nvPr>
            <p:ph type="body" idx="1" hasCustomPrompt="1"/>
          </p:nvPr>
        </p:nvSpPr>
        <p:spPr bwMode="gray">
          <a:xfrm>
            <a:off x="514350" y="4122057"/>
            <a:ext cx="5133416"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pic>
        <p:nvPicPr>
          <p:cNvPr id="8" name="Picture 7">
            <a:extLst>
              <a:ext uri="{FF2B5EF4-FFF2-40B4-BE49-F238E27FC236}">
                <a16:creationId xmlns:a16="http://schemas.microsoft.com/office/drawing/2014/main" xmlns="" id="{7D34A865-C388-EA4D-982F-2D7B6302E8FF}"/>
              </a:ext>
            </a:extLst>
          </p:cNvPr>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403861" y="1299210"/>
            <a:ext cx="3017518" cy="862148"/>
          </a:xfrm>
          <a:prstGeom prst="rect">
            <a:avLst/>
          </a:prstGeom>
        </p:spPr>
      </p:pic>
    </p:spTree>
    <p:extLst>
      <p:ext uri="{BB962C8B-B14F-4D97-AF65-F5344CB8AC3E}">
        <p14:creationId xmlns:p14="http://schemas.microsoft.com/office/powerpoint/2010/main" xmlns="" val="36416342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BA4DE6-CBB7-404F-9537-50B68124667B}"/>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xmlns="" id="{C6BED32B-24BC-6947-87DD-6E5C33D7E31E}"/>
              </a:ext>
            </a:extLst>
          </p:cNvPr>
          <p:cNvSpPr>
            <a:spLocks noGrp="1"/>
          </p:cNvSpPr>
          <p:nvPr>
            <p:ph type="ftr" sz="quarter" idx="10"/>
          </p:nvPr>
        </p:nvSpPr>
        <p:spPr/>
        <p:txBody>
          <a:bodyPr/>
          <a:lstStyle/>
          <a:p>
            <a:r>
              <a:rPr lang="en-US"/>
              <a:t>Confidential property of Optum. Do not distribute or reproduce without express permission from Optum.</a:t>
            </a:r>
            <a:endParaRPr lang="en-US" dirty="0"/>
          </a:p>
        </p:txBody>
      </p:sp>
      <p:sp>
        <p:nvSpPr>
          <p:cNvPr id="4" name="Slide Number Placeholder 3">
            <a:extLst>
              <a:ext uri="{FF2B5EF4-FFF2-40B4-BE49-F238E27FC236}">
                <a16:creationId xmlns:a16="http://schemas.microsoft.com/office/drawing/2014/main" xmlns="" id="{52E91AFD-C880-9D44-A3AB-615872EC7927}"/>
              </a:ext>
            </a:extLst>
          </p:cNvPr>
          <p:cNvSpPr>
            <a:spLocks noGrp="1"/>
          </p:cNvSpPr>
          <p:nvPr>
            <p:ph type="sldNum" sz="quarter" idx="11"/>
          </p:nvPr>
        </p:nvSpPr>
        <p:spPr/>
        <p:txBody>
          <a:bodyPr/>
          <a:lstStyle/>
          <a:p>
            <a:fld id="{3310D8EA-3107-4873-B9AB-DD7D3E79053A}" type="slidenum">
              <a:rPr lang="en-US" smtClean="0"/>
              <a:pPr/>
              <a:t>‹#›</a:t>
            </a:fld>
            <a:endParaRPr lang="en-US" dirty="0"/>
          </a:p>
        </p:txBody>
      </p:sp>
    </p:spTree>
    <p:extLst>
      <p:ext uri="{BB962C8B-B14F-4D97-AF65-F5344CB8AC3E}">
        <p14:creationId xmlns:p14="http://schemas.microsoft.com/office/powerpoint/2010/main" xmlns="" val="3505312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pic>
        <p:nvPicPr>
          <p:cNvPr id="8" name="Picture 7">
            <a:extLst>
              <a:ext uri="{FF2B5EF4-FFF2-40B4-BE49-F238E27FC236}">
                <a16:creationId xmlns:a16="http://schemas.microsoft.com/office/drawing/2014/main" xmlns="" id="{2474B351-B70F-40D4-9AE2-195CAECD3DE5}"/>
              </a:ext>
            </a:extLst>
          </p:cNvPr>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xmlns="" val="8646021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xmlns="" id="{CA5DB066-2C57-4BDC-B3C4-D5AA4E54C31C}"/>
              </a:ext>
            </a:extLst>
          </p:cNvPr>
          <p:cNvSpPr/>
          <p:nvPr/>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xmlns="" id="{7FC9A3B4-1B40-4F34-AA17-D0A2CDDEFB09}"/>
              </a:ext>
            </a:extLst>
          </p:cNvPr>
          <p:cNvSpPr/>
          <p:nvPr userDrawn="1"/>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xmlns="" id="{6323795B-315D-40E0-8657-DA4CE38547C5}"/>
              </a:ext>
            </a:extLst>
          </p:cNvPr>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xmlns="" val="34660299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xmlns="" id="{D9B94BD7-F6CB-4633-B827-DCC8BE5FE864}"/>
              </a:ext>
            </a:extLst>
          </p:cNvPr>
          <p:cNvSpPr/>
          <p:nvPr/>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xmlns="" id="{B70C7A8F-AE53-4820-A109-E17355C4C028}"/>
              </a:ext>
            </a:extLst>
          </p:cNvPr>
          <p:cNvSpPr/>
          <p:nvPr userDrawn="1"/>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xmlns="" id="{C240E585-40DF-4776-A7CC-4AAC028AA209}"/>
              </a:ext>
            </a:extLst>
          </p:cNvPr>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xmlns="" val="18349397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xmlns="" id="{23B694CC-B592-44F3-8181-C62CCD2755B7}"/>
              </a:ext>
            </a:extLst>
          </p:cNvPr>
          <p:cNvSpPr/>
          <p:nvPr/>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xmlns="" id="{61BC29CE-FDE1-4EE7-87CF-02422434B872}"/>
              </a:ext>
            </a:extLst>
          </p:cNvPr>
          <p:cNvSpPr/>
          <p:nvPr userDrawn="1"/>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xmlns="" id="{839E92DE-FB09-4887-9870-C8EA7C39077F}"/>
              </a:ext>
            </a:extLst>
          </p:cNvPr>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xmlns="" val="9729712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9384CC8E-C163-4D27-8E8B-087072A6A505}"/>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375655" y="2285998"/>
            <a:ext cx="5440691" cy="2286005"/>
          </a:xfrm>
          <a:prstGeom prst="rect">
            <a:avLst/>
          </a:prstGeom>
        </p:spPr>
      </p:pic>
    </p:spTree>
    <p:extLst>
      <p:ext uri="{BB962C8B-B14F-4D97-AF65-F5344CB8AC3E}">
        <p14:creationId xmlns:p14="http://schemas.microsoft.com/office/powerpoint/2010/main" xmlns="" val="3840638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3904343"/>
            <a:ext cx="7178221" cy="482887"/>
          </a:xfrm>
        </p:spPr>
        <p:txBody>
          <a:bodyPr anchor="ctr"/>
          <a:lstStyle>
            <a:lvl1pPr>
              <a:defRPr sz="24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514349" y="4452943"/>
            <a:ext cx="7178221"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TextBox 3"/>
          <p:cNvSpPr txBox="1"/>
          <p:nvPr/>
        </p:nvSpPr>
        <p:spPr bwMode="gray">
          <a:xfrm>
            <a:off x="495299" y="2535053"/>
            <a:ext cx="3050515" cy="738664"/>
          </a:xfrm>
          <a:prstGeom prst="rect">
            <a:avLst/>
          </a:prstGeom>
          <a:noFill/>
        </p:spPr>
        <p:txBody>
          <a:bodyPr wrap="none" lIns="0" tIns="0" rIns="0" bIns="0" rtlCol="0">
            <a:spAutoFit/>
          </a:bodyPr>
          <a:lstStyle/>
          <a:p>
            <a:r>
              <a:rPr lang="en-US" sz="4800" dirty="0"/>
              <a:t>Thank you.</a:t>
            </a:r>
          </a:p>
        </p:txBody>
      </p:sp>
      <p:sp>
        <p:nvSpPr>
          <p:cNvPr id="8" name="TextBox 7"/>
          <p:cNvSpPr txBox="1"/>
          <p:nvPr/>
        </p:nvSpPr>
        <p:spPr bwMode="gray">
          <a:xfrm>
            <a:off x="495299" y="3448894"/>
            <a:ext cx="3218830" cy="430887"/>
          </a:xfrm>
          <a:prstGeom prst="rect">
            <a:avLst/>
          </a:prstGeom>
          <a:noFill/>
        </p:spPr>
        <p:txBody>
          <a:bodyPr wrap="none" lIns="0" tIns="0" rIns="0" bIns="0" rtlCol="0">
            <a:spAutoFit/>
          </a:bodyPr>
          <a:lstStyle/>
          <a:p>
            <a:r>
              <a:rPr lang="en-US" sz="2800" dirty="0"/>
              <a:t>Contact information:</a:t>
            </a:r>
          </a:p>
        </p:txBody>
      </p:sp>
      <p:sp>
        <p:nvSpPr>
          <p:cNvPr id="9" name="Text Placeholder 2"/>
          <p:cNvSpPr>
            <a:spLocks noGrp="1"/>
          </p:cNvSpPr>
          <p:nvPr>
            <p:ph type="body" idx="10" hasCustomPrompt="1"/>
          </p:nvPr>
        </p:nvSpPr>
        <p:spPr bwMode="gray">
          <a:xfrm>
            <a:off x="514348" y="5003288"/>
            <a:ext cx="7178221"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Tel</a:t>
            </a:r>
            <a:r>
              <a:rPr lang="en-US"/>
              <a:t>: 123-456-7890</a:t>
            </a:r>
            <a:endParaRPr lang="en-US" dirty="0"/>
          </a:p>
        </p:txBody>
      </p:sp>
      <p:sp>
        <p:nvSpPr>
          <p:cNvPr id="13" name="TextBox 12"/>
          <p:cNvSpPr txBox="1"/>
          <p:nvPr/>
        </p:nvSpPr>
        <p:spPr bwMode="gray">
          <a:xfrm>
            <a:off x="495299" y="2535053"/>
            <a:ext cx="3050515" cy="738664"/>
          </a:xfrm>
          <a:prstGeom prst="rect">
            <a:avLst/>
          </a:prstGeom>
          <a:noFill/>
        </p:spPr>
        <p:txBody>
          <a:bodyPr wrap="none" lIns="0" tIns="0" rIns="0" bIns="0" rtlCol="0">
            <a:spAutoFit/>
          </a:bodyPr>
          <a:lstStyle/>
          <a:p>
            <a:r>
              <a:rPr lang="en-US" sz="4800" dirty="0"/>
              <a:t>Thank you.</a:t>
            </a:r>
          </a:p>
        </p:txBody>
      </p:sp>
      <p:sp>
        <p:nvSpPr>
          <p:cNvPr id="14" name="TextBox 13"/>
          <p:cNvSpPr txBox="1"/>
          <p:nvPr/>
        </p:nvSpPr>
        <p:spPr bwMode="gray">
          <a:xfrm>
            <a:off x="495299" y="3448894"/>
            <a:ext cx="3218830" cy="430887"/>
          </a:xfrm>
          <a:prstGeom prst="rect">
            <a:avLst/>
          </a:prstGeom>
          <a:noFill/>
        </p:spPr>
        <p:txBody>
          <a:bodyPr wrap="none" lIns="0" tIns="0" rIns="0" bIns="0" rtlCol="0">
            <a:spAutoFit/>
          </a:bodyPr>
          <a:lstStyle/>
          <a:p>
            <a:r>
              <a:rPr lang="en-US" sz="2800" dirty="0"/>
              <a:t>Contact information:</a:t>
            </a:r>
          </a:p>
        </p:txBody>
      </p:sp>
      <p:sp>
        <p:nvSpPr>
          <p:cNvPr id="15" name="TextBox 14"/>
          <p:cNvSpPr txBox="1"/>
          <p:nvPr/>
        </p:nvSpPr>
        <p:spPr bwMode="gray">
          <a:xfrm>
            <a:off x="495299" y="2535053"/>
            <a:ext cx="3050515" cy="738664"/>
          </a:xfrm>
          <a:prstGeom prst="rect">
            <a:avLst/>
          </a:prstGeom>
          <a:noFill/>
        </p:spPr>
        <p:txBody>
          <a:bodyPr wrap="none" lIns="0" tIns="0" rIns="0" bIns="0" rtlCol="0">
            <a:spAutoFit/>
          </a:bodyPr>
          <a:lstStyle/>
          <a:p>
            <a:r>
              <a:rPr lang="en-US" sz="4800" dirty="0"/>
              <a:t>Thank you.</a:t>
            </a:r>
          </a:p>
        </p:txBody>
      </p:sp>
      <p:sp>
        <p:nvSpPr>
          <p:cNvPr id="16" name="TextBox 15"/>
          <p:cNvSpPr txBox="1"/>
          <p:nvPr/>
        </p:nvSpPr>
        <p:spPr bwMode="gray">
          <a:xfrm>
            <a:off x="495299" y="3448894"/>
            <a:ext cx="3218830" cy="430887"/>
          </a:xfrm>
          <a:prstGeom prst="rect">
            <a:avLst/>
          </a:prstGeom>
          <a:noFill/>
        </p:spPr>
        <p:txBody>
          <a:bodyPr wrap="none" lIns="0" tIns="0" rIns="0" bIns="0" rtlCol="0">
            <a:spAutoFit/>
          </a:bodyPr>
          <a:lstStyle/>
          <a:p>
            <a:r>
              <a:rPr lang="en-US" sz="2800" dirty="0"/>
              <a:t>Contact information:</a:t>
            </a:r>
          </a:p>
        </p:txBody>
      </p:sp>
      <p:sp>
        <p:nvSpPr>
          <p:cNvPr id="18" name="TextBox 17">
            <a:extLst>
              <a:ext uri="{FF2B5EF4-FFF2-40B4-BE49-F238E27FC236}">
                <a16:creationId xmlns:a16="http://schemas.microsoft.com/office/drawing/2014/main" xmlns="" id="{3697C69B-4D50-4474-802F-EE8A4106F084}"/>
              </a:ext>
            </a:extLst>
          </p:cNvPr>
          <p:cNvSpPr txBox="1"/>
          <p:nvPr/>
        </p:nvSpPr>
        <p:spPr bwMode="gray">
          <a:xfrm>
            <a:off x="495299" y="2535053"/>
            <a:ext cx="3050515" cy="738664"/>
          </a:xfrm>
          <a:prstGeom prst="rect">
            <a:avLst/>
          </a:prstGeom>
          <a:noFill/>
        </p:spPr>
        <p:txBody>
          <a:bodyPr wrap="none" lIns="0" tIns="0" rIns="0" bIns="0" rtlCol="0">
            <a:spAutoFit/>
          </a:bodyPr>
          <a:lstStyle/>
          <a:p>
            <a:r>
              <a:rPr lang="en-US" sz="4800" dirty="0"/>
              <a:t>Thank you.</a:t>
            </a:r>
          </a:p>
        </p:txBody>
      </p:sp>
      <p:sp>
        <p:nvSpPr>
          <p:cNvPr id="19" name="TextBox 18">
            <a:extLst>
              <a:ext uri="{FF2B5EF4-FFF2-40B4-BE49-F238E27FC236}">
                <a16:creationId xmlns:a16="http://schemas.microsoft.com/office/drawing/2014/main" xmlns="" id="{F8DBCD9B-C393-41E3-B75C-B8AA746A67C6}"/>
              </a:ext>
            </a:extLst>
          </p:cNvPr>
          <p:cNvSpPr txBox="1"/>
          <p:nvPr/>
        </p:nvSpPr>
        <p:spPr bwMode="gray">
          <a:xfrm>
            <a:off x="495299" y="3448894"/>
            <a:ext cx="3218830" cy="430887"/>
          </a:xfrm>
          <a:prstGeom prst="rect">
            <a:avLst/>
          </a:prstGeom>
          <a:noFill/>
        </p:spPr>
        <p:txBody>
          <a:bodyPr wrap="none" lIns="0" tIns="0" rIns="0" bIns="0" rtlCol="0">
            <a:spAutoFit/>
          </a:bodyPr>
          <a:lstStyle/>
          <a:p>
            <a:r>
              <a:rPr lang="en-US" sz="2800" dirty="0"/>
              <a:t>Contact information:</a:t>
            </a:r>
          </a:p>
        </p:txBody>
      </p:sp>
      <p:sp>
        <p:nvSpPr>
          <p:cNvPr id="21" name="TextBox 20">
            <a:extLst>
              <a:ext uri="{FF2B5EF4-FFF2-40B4-BE49-F238E27FC236}">
                <a16:creationId xmlns:a16="http://schemas.microsoft.com/office/drawing/2014/main" xmlns="" id="{467D2FEC-DAF3-4875-94E0-8EBF2A513F69}"/>
              </a:ext>
            </a:extLst>
          </p:cNvPr>
          <p:cNvSpPr txBox="1"/>
          <p:nvPr/>
        </p:nvSpPr>
        <p:spPr bwMode="gray">
          <a:xfrm>
            <a:off x="495299" y="2535053"/>
            <a:ext cx="3050515" cy="738664"/>
          </a:xfrm>
          <a:prstGeom prst="rect">
            <a:avLst/>
          </a:prstGeom>
          <a:noFill/>
        </p:spPr>
        <p:txBody>
          <a:bodyPr wrap="none" lIns="0" tIns="0" rIns="0" bIns="0" rtlCol="0">
            <a:spAutoFit/>
          </a:bodyPr>
          <a:lstStyle/>
          <a:p>
            <a:r>
              <a:rPr lang="en-US" sz="4800" dirty="0"/>
              <a:t>Thank you.</a:t>
            </a:r>
          </a:p>
        </p:txBody>
      </p:sp>
      <p:sp>
        <p:nvSpPr>
          <p:cNvPr id="22" name="TextBox 21">
            <a:extLst>
              <a:ext uri="{FF2B5EF4-FFF2-40B4-BE49-F238E27FC236}">
                <a16:creationId xmlns:a16="http://schemas.microsoft.com/office/drawing/2014/main" xmlns="" id="{8FD6F8B7-CA47-4CE4-A386-3119AE35CA2B}"/>
              </a:ext>
            </a:extLst>
          </p:cNvPr>
          <p:cNvSpPr txBox="1"/>
          <p:nvPr/>
        </p:nvSpPr>
        <p:spPr bwMode="gray">
          <a:xfrm>
            <a:off x="495299" y="3448894"/>
            <a:ext cx="3218830" cy="430887"/>
          </a:xfrm>
          <a:prstGeom prst="rect">
            <a:avLst/>
          </a:prstGeom>
          <a:noFill/>
        </p:spPr>
        <p:txBody>
          <a:bodyPr wrap="none" lIns="0" tIns="0" rIns="0" bIns="0" rtlCol="0">
            <a:spAutoFit/>
          </a:bodyPr>
          <a:lstStyle/>
          <a:p>
            <a:r>
              <a:rPr lang="en-US" sz="2800" dirty="0"/>
              <a:t>Contact information:</a:t>
            </a:r>
          </a:p>
        </p:txBody>
      </p:sp>
      <p:sp>
        <p:nvSpPr>
          <p:cNvPr id="23" name="Rectangle 22">
            <a:extLst>
              <a:ext uri="{FF2B5EF4-FFF2-40B4-BE49-F238E27FC236}">
                <a16:creationId xmlns:a16="http://schemas.microsoft.com/office/drawing/2014/main" xmlns="" id="{ECF35A84-66E1-4F72-848D-DB6EF4825F09}"/>
              </a:ext>
            </a:extLst>
          </p:cNvPr>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TextBox 19">
            <a:extLst>
              <a:ext uri="{FF2B5EF4-FFF2-40B4-BE49-F238E27FC236}">
                <a16:creationId xmlns:a16="http://schemas.microsoft.com/office/drawing/2014/main" xmlns="" id="{9B5C631F-7697-4F1B-8714-C0FB92455C90}"/>
              </a:ext>
            </a:extLst>
          </p:cNvPr>
          <p:cNvSpPr txBox="1"/>
          <p:nvPr userDrawn="1"/>
        </p:nvSpPr>
        <p:spPr bwMode="gray">
          <a:xfrm>
            <a:off x="495299" y="2535053"/>
            <a:ext cx="3050515" cy="738664"/>
          </a:xfrm>
          <a:prstGeom prst="rect">
            <a:avLst/>
          </a:prstGeom>
          <a:noFill/>
        </p:spPr>
        <p:txBody>
          <a:bodyPr wrap="none" lIns="0" tIns="0" rIns="0" bIns="0" rtlCol="0">
            <a:spAutoFit/>
          </a:bodyPr>
          <a:lstStyle/>
          <a:p>
            <a:r>
              <a:rPr lang="en-US" sz="4800" dirty="0"/>
              <a:t>Thank you.</a:t>
            </a:r>
          </a:p>
        </p:txBody>
      </p:sp>
      <p:sp>
        <p:nvSpPr>
          <p:cNvPr id="24" name="TextBox 23">
            <a:extLst>
              <a:ext uri="{FF2B5EF4-FFF2-40B4-BE49-F238E27FC236}">
                <a16:creationId xmlns:a16="http://schemas.microsoft.com/office/drawing/2014/main" xmlns="" id="{27064FA5-4491-4A03-9A51-22D3BD408E7B}"/>
              </a:ext>
            </a:extLst>
          </p:cNvPr>
          <p:cNvSpPr txBox="1"/>
          <p:nvPr userDrawn="1"/>
        </p:nvSpPr>
        <p:spPr bwMode="gray">
          <a:xfrm>
            <a:off x="495299" y="3448894"/>
            <a:ext cx="3218830" cy="430887"/>
          </a:xfrm>
          <a:prstGeom prst="rect">
            <a:avLst/>
          </a:prstGeom>
          <a:noFill/>
        </p:spPr>
        <p:txBody>
          <a:bodyPr wrap="none" lIns="0" tIns="0" rIns="0" bIns="0" rtlCol="0">
            <a:spAutoFit/>
          </a:bodyPr>
          <a:lstStyle/>
          <a:p>
            <a:r>
              <a:rPr lang="en-US" sz="2800" dirty="0"/>
              <a:t>Contact information:</a:t>
            </a:r>
          </a:p>
        </p:txBody>
      </p:sp>
      <p:sp>
        <p:nvSpPr>
          <p:cNvPr id="25" name="Rectangle 24">
            <a:extLst>
              <a:ext uri="{FF2B5EF4-FFF2-40B4-BE49-F238E27FC236}">
                <a16:creationId xmlns:a16="http://schemas.microsoft.com/office/drawing/2014/main" xmlns="" id="{C3AAB011-BE67-4CF8-9EF1-35D61D12B95A}"/>
              </a:ext>
            </a:extLst>
          </p:cNvPr>
          <p:cNvSpPr/>
          <p:nvPr userDrawn="1"/>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26" name="Picture 25">
            <a:extLst>
              <a:ext uri="{FF2B5EF4-FFF2-40B4-BE49-F238E27FC236}">
                <a16:creationId xmlns:a16="http://schemas.microsoft.com/office/drawing/2014/main" xmlns="" id="{575566DA-C2EA-4020-A279-586AEBF51D51}"/>
              </a:ext>
            </a:extLst>
          </p:cNvPr>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xmlns="" val="1802894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a:t>
            </a:r>
          </a:p>
        </p:txBody>
      </p:sp>
      <p:sp>
        <p:nvSpPr>
          <p:cNvPr id="3" name="Content Placeholder 2"/>
          <p:cNvSpPr>
            <a:spLocks noGrp="1"/>
          </p:cNvSpPr>
          <p:nvPr>
            <p:ph sz="half" idx="1" hasCustomPrompt="1"/>
          </p:nvPr>
        </p:nvSpPr>
        <p:spPr>
          <a:xfrm>
            <a:off x="495300" y="1825625"/>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81000" y="7386865"/>
            <a:ext cx="2743200" cy="365125"/>
          </a:xfrm>
          <a:prstGeom prst="rect">
            <a:avLst/>
          </a:prstGeom>
        </p:spPr>
        <p:txBody>
          <a:bodyPr/>
          <a:lstStyle/>
          <a:p>
            <a:fld id="{A43B22B7-E70D-5C40-876F-2AAFEE548D55}" type="datetime1">
              <a:rPr lang="en-US" smtClean="0"/>
              <a:pPr/>
              <a:t>1/25/2021</a:t>
            </a:fld>
            <a:endParaRPr lang="en-US"/>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32885" cy="492125"/>
          </a:xfrm>
        </p:spPr>
        <p:txBody>
          <a:bodyPr/>
          <a:lstStyle>
            <a:lvl1pPr>
              <a:defRPr sz="26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xmlns="" val="393536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a:t>
            </a:r>
          </a:p>
        </p:txBody>
      </p:sp>
      <p:sp>
        <p:nvSpPr>
          <p:cNvPr id="3" name="Content Placeholder 2"/>
          <p:cNvSpPr>
            <a:spLocks noGrp="1"/>
          </p:cNvSpPr>
          <p:nvPr>
            <p:ph sz="half" idx="1" hasCustomPrompt="1"/>
          </p:nvPr>
        </p:nvSpPr>
        <p:spPr>
          <a:xfrm>
            <a:off x="495300" y="1825625"/>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81000" y="7386865"/>
            <a:ext cx="2743200" cy="365125"/>
          </a:xfrm>
          <a:prstGeom prst="rect">
            <a:avLst/>
          </a:prstGeom>
        </p:spPr>
        <p:txBody>
          <a:bodyPr/>
          <a:lstStyle/>
          <a:p>
            <a:fld id="{27F0BFFF-AA19-A248-B278-6D3F06A4B752}" type="datetime1">
              <a:rPr lang="en-US" smtClean="0"/>
              <a:pPr/>
              <a:t>1/25/2021</a:t>
            </a:fld>
            <a:endParaRPr lang="en-US"/>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pPr/>
              <a:t>‹#›</a:t>
            </a:fld>
            <a:endParaRPr lang="en-US"/>
          </a:p>
        </p:txBody>
      </p:sp>
      <p:sp>
        <p:nvSpPr>
          <p:cNvPr id="9" name="Text Placeholder 2"/>
          <p:cNvSpPr>
            <a:spLocks noGrp="1"/>
          </p:cNvSpPr>
          <p:nvPr>
            <p:ph type="body" idx="13" hasCustomPrompt="1"/>
          </p:nvPr>
        </p:nvSpPr>
        <p:spPr>
          <a:xfrm>
            <a:off x="495300" y="1118282"/>
            <a:ext cx="5502275"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
        <p:nvSpPr>
          <p:cNvPr id="10" name="Text Placeholder 4"/>
          <p:cNvSpPr>
            <a:spLocks noGrp="1"/>
          </p:cNvSpPr>
          <p:nvPr>
            <p:ph type="body" sz="quarter" idx="3" hasCustomPrompt="1"/>
          </p:nvPr>
        </p:nvSpPr>
        <p:spPr>
          <a:xfrm>
            <a:off x="6172200" y="1118282"/>
            <a:ext cx="2467708"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Tree>
    <p:extLst>
      <p:ext uri="{BB962C8B-B14F-4D97-AF65-F5344CB8AC3E}">
        <p14:creationId xmlns:p14="http://schemas.microsoft.com/office/powerpoint/2010/main" xmlns="" val="707462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66CCC73E-47F9-FC40-A96F-1496DECD9ED4}" type="datetime1">
              <a:rPr lang="en-US" smtClean="0"/>
              <a:pPr/>
              <a:t>1/25/2021</a:t>
            </a:fld>
            <a:endParaRPr lang="en-US"/>
          </a:p>
        </p:txBody>
      </p:sp>
      <p:sp>
        <p:nvSpPr>
          <p:cNvPr id="5" name="Slide Number Placeholder 4"/>
          <p:cNvSpPr>
            <a:spLocks noGrp="1"/>
          </p:cNvSpPr>
          <p:nvPr>
            <p:ph type="sldNum" sz="quarter" idx="12"/>
          </p:nvPr>
        </p:nvSpPr>
        <p:spPr>
          <a:xfrm>
            <a:off x="11220450" y="6486982"/>
            <a:ext cx="612322" cy="365125"/>
          </a:xfrm>
        </p:spPr>
        <p:txBody>
          <a:bodyPr/>
          <a:lstStyle/>
          <a:p>
            <a:fld id="{3310D8EA-3107-4873-B9AB-DD7D3E79053A}" type="slidenum">
              <a:rPr lang="en-US" smtClean="0"/>
              <a:pPr/>
              <a:t>‹#›</a:t>
            </a:fld>
            <a:endParaRPr lang="en-US"/>
          </a:p>
        </p:txBody>
      </p:sp>
      <p:sp>
        <p:nvSpPr>
          <p:cNvPr id="7" name="Footer Placeholder 4"/>
          <p:cNvSpPr>
            <a:spLocks noGrp="1"/>
          </p:cNvSpPr>
          <p:nvPr>
            <p:ph type="ftr" sz="quarter" idx="3"/>
          </p:nvPr>
        </p:nvSpPr>
        <p:spPr bwMode="gray">
          <a:xfrm>
            <a:off x="5295900" y="6486982"/>
            <a:ext cx="5924549" cy="365125"/>
          </a:xfrm>
          <a:prstGeom prst="rect">
            <a:avLst/>
          </a:prstGeom>
        </p:spPr>
        <p:txBody>
          <a:bodyPr vert="horz" lIns="0" tIns="0" rIns="0" bIns="0" rtlCol="0" anchor="ctr"/>
          <a:lstStyle>
            <a:lvl1pPr algn="ctr">
              <a:defRPr sz="900">
                <a:solidFill>
                  <a:schemeClr val="tx1">
                    <a:tint val="75000"/>
                  </a:schemeClr>
                </a:solidFill>
              </a:defRPr>
            </a:lvl1pPr>
          </a:lstStyle>
          <a:p>
            <a:r>
              <a:rPr lang="en-US" dirty="0"/>
              <a:t>Confidential property of Optum. Do not distribute or reproduce without express permission from Optum.</a:t>
            </a:r>
          </a:p>
        </p:txBody>
      </p:sp>
    </p:spTree>
    <p:extLst>
      <p:ext uri="{BB962C8B-B14F-4D97-AF65-F5344CB8AC3E}">
        <p14:creationId xmlns:p14="http://schemas.microsoft.com/office/powerpoint/2010/main" xmlns="" val="1903235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362DF9DB-8334-D945-AB69-E456494DD0B0}" type="datetime1">
              <a:rPr lang="en-US" smtClean="0"/>
              <a:pPr/>
              <a:t>1/25/2021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1" y="1118282"/>
            <a:ext cx="8144608" cy="492125"/>
          </a:xfrm>
        </p:spPr>
        <p:txBody>
          <a:bodyPr/>
          <a:lstStyle>
            <a:lvl1pPr>
              <a:defRPr sz="26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xmlns="" val="1665846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FBE6979F-CB61-594E-83EE-7A39EC78DBD5}" type="datetime1">
              <a:rPr lang="en-US" smtClean="0"/>
              <a:pPr/>
              <a:t>1/25/2021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56331" cy="492125"/>
          </a:xfrm>
        </p:spPr>
        <p:txBody>
          <a:bodyPr/>
          <a:lstStyle>
            <a:lvl1pPr>
              <a:defRPr sz="2600">
                <a:solidFill>
                  <a:schemeClr val="accent4"/>
                </a:solidFill>
              </a:defRPr>
            </a:lvl1pPr>
          </a:lstStyle>
          <a:p>
            <a:pPr lvl="0"/>
            <a:r>
              <a:rPr lang="en-US" dirty="0"/>
              <a:t>Use this space for one line subhead if needed</a:t>
            </a:r>
          </a:p>
        </p:txBody>
      </p:sp>
      <p:sp>
        <p:nvSpPr>
          <p:cNvPr id="10" name="Text Placeholder 9"/>
          <p:cNvSpPr>
            <a:spLocks noGrp="1"/>
          </p:cNvSpPr>
          <p:nvPr>
            <p:ph type="body" sz="quarter" idx="14" hasCustomPrompt="1"/>
          </p:nvPr>
        </p:nvSpPr>
        <p:spPr>
          <a:xfrm>
            <a:off x="151956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517189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8910814"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784513"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dirty="0"/>
              <a:t>Type 16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xmlns="" id="{91B99C12-BC4B-42D3-9852-1F9B4101E133}"/>
              </a:ext>
            </a:extLst>
          </p:cNvPr>
          <p:cNvSpPr>
            <a:spLocks noGrp="1"/>
          </p:cNvSpPr>
          <p:nvPr>
            <p:ph sz="half" idx="17" hasCustomPrompt="1"/>
          </p:nvPr>
        </p:nvSpPr>
        <p:spPr>
          <a:xfrm>
            <a:off x="4436843"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xmlns="" id="{D9004B96-D94C-4153-B36B-4355853060EA}"/>
              </a:ext>
            </a:extLst>
          </p:cNvPr>
          <p:cNvSpPr>
            <a:spLocks noGrp="1"/>
          </p:cNvSpPr>
          <p:nvPr>
            <p:ph sz="half" idx="18" hasCustomPrompt="1"/>
          </p:nvPr>
        </p:nvSpPr>
        <p:spPr>
          <a:xfrm>
            <a:off x="8175761"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xmlns="" id="{4736416D-EB4F-4346-8783-FC896DC0CA68}"/>
              </a:ext>
            </a:extLst>
          </p:cNvPr>
          <p:cNvSpPr>
            <a:spLocks noGrp="1"/>
          </p:cNvSpPr>
          <p:nvPr>
            <p:ph type="body" sz="quarter" idx="19" hasCustomPrompt="1"/>
          </p:nvPr>
        </p:nvSpPr>
        <p:spPr>
          <a:xfrm>
            <a:off x="784514" y="3868738"/>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8" name="Text Placeholder 7">
            <a:extLst>
              <a:ext uri="{FF2B5EF4-FFF2-40B4-BE49-F238E27FC236}">
                <a16:creationId xmlns:a16="http://schemas.microsoft.com/office/drawing/2014/main" xmlns="" id="{5BAB981D-A627-42CC-B2DE-02C26E3DF946}"/>
              </a:ext>
            </a:extLst>
          </p:cNvPr>
          <p:cNvSpPr>
            <a:spLocks noGrp="1"/>
          </p:cNvSpPr>
          <p:nvPr>
            <p:ph type="body" sz="quarter" idx="20" hasCustomPrompt="1"/>
          </p:nvPr>
        </p:nvSpPr>
        <p:spPr>
          <a:xfrm>
            <a:off x="4436843" y="3865340"/>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9" name="Text Placeholder 7">
            <a:extLst>
              <a:ext uri="{FF2B5EF4-FFF2-40B4-BE49-F238E27FC236}">
                <a16:creationId xmlns:a16="http://schemas.microsoft.com/office/drawing/2014/main" xmlns="" id="{E65F5722-9D51-4EC9-BA8C-FDC59DB84633}"/>
              </a:ext>
            </a:extLst>
          </p:cNvPr>
          <p:cNvSpPr>
            <a:spLocks noGrp="1"/>
          </p:cNvSpPr>
          <p:nvPr>
            <p:ph type="body" sz="quarter" idx="21" hasCustomPrompt="1"/>
          </p:nvPr>
        </p:nvSpPr>
        <p:spPr>
          <a:xfrm>
            <a:off x="8175761" y="3865340"/>
            <a:ext cx="3335482" cy="457200"/>
          </a:xfrm>
        </p:spPr>
        <p:txBody>
          <a:bodyPr/>
          <a:lstStyle>
            <a:lvl1pPr>
              <a:defRPr sz="1600">
                <a:solidFill>
                  <a:schemeClr val="accent1"/>
                </a:solidFill>
              </a:defRPr>
            </a:lvl1pPr>
          </a:lstStyle>
          <a:p>
            <a:pPr lvl="0"/>
            <a:r>
              <a:rPr lang="en-US" dirty="0"/>
              <a:t>Type subhead in 16 pt orange | Max two lines</a:t>
            </a:r>
          </a:p>
        </p:txBody>
      </p:sp>
    </p:spTree>
    <p:extLst>
      <p:ext uri="{BB962C8B-B14F-4D97-AF65-F5344CB8AC3E}">
        <p14:creationId xmlns:p14="http://schemas.microsoft.com/office/powerpoint/2010/main" xmlns="" val="3775017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A131AD87-B724-594E-98FD-35F8EA8B27DF}" type="datetime1">
              <a:rPr lang="en-US" smtClean="0"/>
              <a:pPr/>
              <a:t>1/25/2021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
        <p:nvSpPr>
          <p:cNvPr id="8" name="Text Placeholder 7"/>
          <p:cNvSpPr>
            <a:spLocks noGrp="1"/>
          </p:cNvSpPr>
          <p:nvPr>
            <p:ph type="body" sz="quarter" idx="14" hasCustomPrompt="1"/>
          </p:nvPr>
        </p:nvSpPr>
        <p:spPr>
          <a:xfrm>
            <a:off x="495300" y="1828797"/>
            <a:ext cx="219456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780847" y="1828798"/>
            <a:ext cx="219456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5066394" y="1828798"/>
            <a:ext cx="219456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7351941" y="1828798"/>
            <a:ext cx="2194560" cy="663575"/>
          </a:xfrm>
          <a:solidFill>
            <a:schemeClr val="accent1"/>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9637486" y="1828798"/>
            <a:ext cx="2194560" cy="663575"/>
          </a:xfrm>
          <a:solidFill>
            <a:srgbClr val="A22B38"/>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300"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780847"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5066394"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7351941"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9637488"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xmlns="" val="3294711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17D79F98-2828-F343-AAD4-254357817DCF}" type="datetime1">
              <a:rPr lang="en-US" smtClean="0"/>
              <a:pPr/>
              <a:t>1/25/2021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56331" cy="492125"/>
          </a:xfrm>
        </p:spPr>
        <p:txBody>
          <a:bodyPr/>
          <a:lstStyle>
            <a:lvl1pPr>
              <a:defRPr sz="2600">
                <a:solidFill>
                  <a:schemeClr val="accent4"/>
                </a:solidFill>
              </a:defRPr>
            </a:lvl1pPr>
          </a:lstStyle>
          <a:p>
            <a:pPr lvl="0"/>
            <a:r>
              <a:rPr lang="en-US" dirty="0"/>
              <a:t>Use this space for one line subhead if needed</a:t>
            </a:r>
          </a:p>
        </p:txBody>
      </p:sp>
      <p:sp>
        <p:nvSpPr>
          <p:cNvPr id="8" name="Text Placeholder 7"/>
          <p:cNvSpPr>
            <a:spLocks noGrp="1"/>
          </p:cNvSpPr>
          <p:nvPr>
            <p:ph type="body" sz="quarter" idx="14" hasCustomPrompt="1"/>
          </p:nvPr>
        </p:nvSpPr>
        <p:spPr>
          <a:xfrm>
            <a:off x="495300" y="1828797"/>
            <a:ext cx="27432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356581" y="1828798"/>
            <a:ext cx="27432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217862" y="1828798"/>
            <a:ext cx="274320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9079143" y="1828798"/>
            <a:ext cx="2743200" cy="663575"/>
          </a:xfrm>
          <a:solidFill>
            <a:schemeClr val="accent1"/>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30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356581"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217862"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9079143"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xmlns="" val="805682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364D087D-EF83-4A62-AD98-E31A422A9423}"/>
              </a:ext>
            </a:extLst>
          </p:cNvPr>
          <p:cNvPicPr>
            <a:picLocks noChangeAspect="1"/>
          </p:cNvPicPr>
          <p:nvPr userDrawn="1"/>
        </p:nvPicPr>
        <p:blipFill rotWithShape="1">
          <a:blip r:embed="rId29" cstate="print">
            <a:extLst>
              <a:ext uri="{28A0092B-C50C-407E-A947-70E740481C1C}">
                <a14:useLocalDpi xmlns:a14="http://schemas.microsoft.com/office/drawing/2010/main" xmlns="" val="0"/>
              </a:ext>
            </a:extLst>
          </a:blip>
          <a:srcRect l="7994" t="18631" r="7973" b="19012"/>
          <a:stretch/>
        </p:blipFill>
        <p:spPr>
          <a:xfrm>
            <a:off x="392613" y="6263366"/>
            <a:ext cx="1425757" cy="444533"/>
          </a:xfrm>
          <a:prstGeom prst="rect">
            <a:avLst/>
          </a:prstGeom>
        </p:spPr>
      </p:pic>
      <p:sp>
        <p:nvSpPr>
          <p:cNvPr id="2" name="Title Placeholder 1"/>
          <p:cNvSpPr>
            <a:spLocks noGrp="1"/>
          </p:cNvSpPr>
          <p:nvPr>
            <p:ph type="title"/>
          </p:nvPr>
        </p:nvSpPr>
        <p:spPr bwMode="gray">
          <a:xfrm>
            <a:off x="495300" y="0"/>
            <a:ext cx="8132885" cy="1074058"/>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bwMode="gray">
          <a:xfrm>
            <a:off x="495300" y="1825625"/>
            <a:ext cx="11315700"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5" name="Footer Placeholder 4"/>
          <p:cNvSpPr>
            <a:spLocks noGrp="1"/>
          </p:cNvSpPr>
          <p:nvPr>
            <p:ph type="ftr" sz="quarter" idx="3"/>
          </p:nvPr>
        </p:nvSpPr>
        <p:spPr bwMode="gray">
          <a:xfrm>
            <a:off x="5295900" y="6486982"/>
            <a:ext cx="5924549" cy="365125"/>
          </a:xfrm>
          <a:prstGeom prst="rect">
            <a:avLst/>
          </a:prstGeom>
        </p:spPr>
        <p:txBody>
          <a:bodyPr vert="horz" lIns="0" tIns="0" rIns="0" bIns="0" rtlCol="0" anchor="ctr"/>
          <a:lstStyle>
            <a:lvl1pPr algn="ctr">
              <a:defRPr sz="900">
                <a:solidFill>
                  <a:schemeClr val="tx1">
                    <a:tint val="75000"/>
                  </a:schemeClr>
                </a:solidFill>
              </a:defRPr>
            </a:lvl1pPr>
          </a:lstStyle>
          <a:p>
            <a:r>
              <a:rPr lang="en-US" dirty="0"/>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11264900" y="6486982"/>
            <a:ext cx="542472" cy="365125"/>
          </a:xfrm>
          <a:prstGeom prst="rect">
            <a:avLst/>
          </a:prstGeom>
        </p:spPr>
        <p:txBody>
          <a:bodyPr vert="horz" lIns="0" tIns="0" rIns="0" bIns="0" rtlCol="0" anchor="ctr"/>
          <a:lstStyle>
            <a:lvl1pPr algn="r">
              <a:defRPr sz="1200">
                <a:solidFill>
                  <a:schemeClr val="tx1">
                    <a:tint val="75000"/>
                  </a:schemeClr>
                </a:solidFill>
              </a:defRPr>
            </a:lvl1pPr>
          </a:lstStyle>
          <a:p>
            <a:fld id="{3310D8EA-3107-4873-B9AB-DD7D3E79053A}" type="slidenum">
              <a:rPr lang="en-US" smtClean="0"/>
              <a:pPr/>
              <a:t>‹#›</a:t>
            </a:fld>
            <a:endParaRPr lang="en-US" dirty="0"/>
          </a:p>
        </p:txBody>
      </p:sp>
      <p:cxnSp>
        <p:nvCxnSpPr>
          <p:cNvPr id="8" name="Straight Connector 7"/>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EDB2CE75-020D-45A1-B141-8BC43E0F6356}"/>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A4E70631-2200-435E-8B78-C15380687CB2}"/>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0EB69FDF-A621-430B-ADCC-6492A766DF3E}"/>
              </a:ext>
            </a:extLst>
          </p:cNvPr>
          <p:cNvCxnSpPr>
            <a:cxnSpLocks/>
          </p:cNvCxnSpPr>
          <p:nvPr userDrawn="1"/>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xmlns="" id="{16BB688D-E130-6B4B-B95F-999C95E08F8A}"/>
              </a:ext>
            </a:extLst>
          </p:cNvPr>
          <p:cNvPicPr>
            <a:picLocks noChangeAspect="1"/>
          </p:cNvPicPr>
          <p:nvPr userDrawn="1"/>
        </p:nvPicPr>
        <p:blipFill>
          <a:blip r:embed="rId30" cstate="print">
            <a:extLst>
              <a:ext uri="{28A0092B-C50C-407E-A947-70E740481C1C}">
                <a14:useLocalDpi xmlns:a14="http://schemas.microsoft.com/office/drawing/2010/main" xmlns="" val="0"/>
              </a:ext>
            </a:extLst>
          </a:blip>
          <a:stretch>
            <a:fillRect/>
          </a:stretch>
        </p:blipFill>
        <p:spPr>
          <a:xfrm>
            <a:off x="9942197" y="453391"/>
            <a:ext cx="1960241" cy="560069"/>
          </a:xfrm>
          <a:prstGeom prst="rect">
            <a:avLst/>
          </a:prstGeom>
        </p:spPr>
      </p:pic>
    </p:spTree>
    <p:extLst>
      <p:ext uri="{BB962C8B-B14F-4D97-AF65-F5344CB8AC3E}">
        <p14:creationId xmlns:p14="http://schemas.microsoft.com/office/powerpoint/2010/main" xmlns="" val="3129217218"/>
      </p:ext>
    </p:extLst>
  </p:cSld>
  <p:clrMap bg1="lt1" tx1="dk1" bg2="lt2" tx2="dk2" accent1="accent1" accent2="accent2" accent3="accent3" accent4="accent4" accent5="accent5" accent6="accent6" hlink="hlink" folHlink="folHlink"/>
  <p:sldLayoutIdLst>
    <p:sldLayoutId id="2147483846"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6" r:id="rId20"/>
    <p:sldLayoutId id="2147483883" r:id="rId21"/>
    <p:sldLayoutId id="2147483872" r:id="rId22"/>
    <p:sldLayoutId id="2147483873" r:id="rId23"/>
    <p:sldLayoutId id="2147483874" r:id="rId24"/>
    <p:sldLayoutId id="2147483875" r:id="rId25"/>
    <p:sldLayoutId id="2147483877" r:id="rId26"/>
    <p:sldLayoutId id="2147483878" r:id="rId27"/>
  </p:sldLayoutIdLst>
  <p:hf hdr="0" dt="0"/>
  <p:txStyles>
    <p:title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p:titleStyle>
    <p:body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72" pos="3816" userDrawn="1">
          <p15:clr>
            <a:srgbClr val="FDE53C"/>
          </p15:clr>
        </p15:guide>
        <p15:guide id="73" orient="horz" pos="3720" userDrawn="1">
          <p15:clr>
            <a:srgbClr val="F26B43"/>
          </p15:clr>
        </p15:guide>
        <p15:guide id="74" userDrawn="1">
          <p15:clr>
            <a:srgbClr val="F26B43"/>
          </p15:clr>
        </p15:guide>
        <p15:guide id="75" pos="7440" userDrawn="1">
          <p15:clr>
            <a:srgbClr val="F26B43"/>
          </p15:clr>
        </p15:guide>
        <p15:guide id="76" pos="264" userDrawn="1">
          <p15:clr>
            <a:srgbClr val="F26B43"/>
          </p15:clr>
        </p15:guide>
        <p15:guide id="77" orient="horz" pos="4080" userDrawn="1">
          <p15:clr>
            <a:srgbClr val="F26B43"/>
          </p15:clr>
        </p15:guide>
        <p15:guide id="78" pos="312"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7392" userDrawn="1">
          <p15:clr>
            <a:srgbClr val="F26B43"/>
          </p15:clr>
        </p15:guide>
        <p15:guide id="85" pos="3864" userDrawn="1">
          <p15:clr>
            <a:srgbClr val="FDE53C"/>
          </p15:clr>
        </p15:guide>
        <p15:guide id="86" pos="2688" userDrawn="1">
          <p15:clr>
            <a:srgbClr val="F26B43"/>
          </p15:clr>
        </p15:guide>
        <p15:guide id="87" pos="4992" userDrawn="1">
          <p15:clr>
            <a:srgbClr val="F26B43"/>
          </p15:clr>
        </p15:guide>
        <p15:guide id="88" pos="2640" userDrawn="1">
          <p15:clr>
            <a:srgbClr val="F26B43"/>
          </p15:clr>
        </p15:guide>
        <p15:guide id="89" pos="504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26.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9.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7.png"/><Relationship Id="rId1" Type="http://schemas.openxmlformats.org/officeDocument/2006/relationships/slideLayout" Target="../slideLayouts/slideLayout19.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7.png"/><Relationship Id="rId1" Type="http://schemas.openxmlformats.org/officeDocument/2006/relationships/slideLayout" Target="../slideLayouts/slideLayout19.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9.xml"/><Relationship Id="rId1" Type="http://schemas.openxmlformats.org/officeDocument/2006/relationships/vmlDrawing" Target="../drawings/vmlDrawing1.v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9.xml"/><Relationship Id="rId5" Type="http://schemas.openxmlformats.org/officeDocument/2006/relationships/image" Target="../media/image41.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19.xml"/><Relationship Id="rId6" Type="http://schemas.openxmlformats.org/officeDocument/2006/relationships/image" Target="../media/image47.png"/><Relationship Id="rId5" Type="http://schemas.openxmlformats.org/officeDocument/2006/relationships/image" Target="../media/image41.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19.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9.xml"/><Relationship Id="rId6" Type="http://schemas.openxmlformats.org/officeDocument/2006/relationships/image" Target="../media/image12.png"/><Relationship Id="rId5" Type="http://schemas.openxmlformats.org/officeDocument/2006/relationships/image" Target="../media/image19.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xmlns="" id="{1AC4B311-9745-6448-8F79-E19DF6705D7B}"/>
              </a:ext>
            </a:extLst>
          </p:cNvPr>
          <p:cNvSpPr txBox="1">
            <a:spLocks/>
          </p:cNvSpPr>
          <p:nvPr/>
        </p:nvSpPr>
        <p:spPr>
          <a:xfrm>
            <a:off x="1269892" y="402906"/>
            <a:ext cx="9101025" cy="1148101"/>
          </a:xfrm>
          <a:prstGeom prst="rect">
            <a:avLst/>
          </a:prstGeom>
        </p:spPr>
        <p:txBody>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1"/>
                </a:solidFill>
                <a:effectLst/>
                <a:uLnTx/>
                <a:uFillTx/>
                <a:latin typeface="+mj-lt"/>
                <a:ea typeface="+mj-ea"/>
                <a:cs typeface="+mj-cs"/>
              </a:rPr>
              <a:t>SOAR: Automated Assessment &amp; Care Plan Construction </a:t>
            </a:r>
            <a:endParaRPr kumimoji="0" lang="en-US"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19" name="Picture 7"/>
          <p:cNvPicPr>
            <a:picLocks noChangeAspect="1" noChangeArrowheads="1"/>
          </p:cNvPicPr>
          <p:nvPr/>
        </p:nvPicPr>
        <p:blipFill>
          <a:blip r:embed="rId2" cstate="print"/>
          <a:srcRect/>
          <a:stretch>
            <a:fillRect/>
          </a:stretch>
        </p:blipFill>
        <p:spPr bwMode="auto">
          <a:xfrm>
            <a:off x="3095457" y="1898435"/>
            <a:ext cx="5400362" cy="4043522"/>
          </a:xfrm>
          <a:prstGeom prst="rect">
            <a:avLst/>
          </a:prstGeom>
          <a:noFill/>
          <a:ln w="9525">
            <a:noFill/>
            <a:miter lim="800000"/>
            <a:headEnd/>
            <a:tailEnd/>
          </a:ln>
          <a:effectLst>
            <a:outerShdw blurRad="50800" dist="38100" dir="10800000" algn="r" rotWithShape="0">
              <a:prstClr val="black">
                <a:alpha val="40000"/>
              </a:prstClr>
            </a:outerShdw>
          </a:effectLst>
          <a:scene3d>
            <a:camera prst="orthographicFront"/>
            <a:lightRig rig="threePt" dir="t"/>
          </a:scene3d>
          <a:sp3d>
            <a:bevelT/>
            <a:bevelB/>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380BF908-D337-4124-B475-D825EF7C7711}"/>
              </a:ext>
            </a:extLst>
          </p:cNvPr>
          <p:cNvSpPr txBox="1">
            <a:spLocks/>
          </p:cNvSpPr>
          <p:nvPr/>
        </p:nvSpPr>
        <p:spPr>
          <a:xfrm>
            <a:off x="310104" y="225351"/>
            <a:ext cx="10708995" cy="663511"/>
          </a:xfrm>
          <a:prstGeom prst="rect">
            <a:avLst/>
          </a:prstGeom>
        </p:spPr>
        <p:txBody>
          <a:bodyPr/>
          <a:lstStyle/>
          <a:p>
            <a:pPr lvl="0">
              <a:lnSpc>
                <a:spcPct val="90000"/>
              </a:lnSpc>
              <a:spcBef>
                <a:spcPct val="0"/>
              </a:spcBef>
            </a:pPr>
            <a:r>
              <a:rPr kumimoji="0" lang="en-US" sz="3000" b="0" i="0" u="none" strike="noStrike" kern="1200" cap="none" spc="0" normalizeH="0" baseline="0" noProof="0" dirty="0" smtClean="0">
                <a:ln>
                  <a:noFill/>
                </a:ln>
                <a:solidFill>
                  <a:srgbClr val="55565A"/>
                </a:solidFill>
                <a:effectLst/>
                <a:uLnTx/>
                <a:uFillTx/>
                <a:latin typeface="+mj-lt"/>
                <a:ea typeface="+mj-ea"/>
                <a:cs typeface="+mj-cs"/>
              </a:rPr>
              <a:t>Use-Case Exploration:</a:t>
            </a:r>
            <a:r>
              <a:rPr kumimoji="0" lang="en-US" sz="3000" b="0" i="0" u="none" strike="noStrike" kern="1200" cap="none" spc="0" normalizeH="0" baseline="0" noProof="0" dirty="0" smtClean="0">
                <a:ln>
                  <a:noFill/>
                </a:ln>
                <a:solidFill>
                  <a:srgbClr val="FF0000"/>
                </a:solidFill>
                <a:effectLst/>
                <a:uLnTx/>
                <a:uFillTx/>
                <a:latin typeface="+mj-lt"/>
                <a:ea typeface="+mj-ea"/>
                <a:cs typeface="+mj-cs"/>
              </a:rPr>
              <a:t> </a:t>
            </a:r>
            <a:r>
              <a:rPr lang="en-US" sz="3000" dirty="0" smtClean="0">
                <a:solidFill>
                  <a:srgbClr val="FF0000"/>
                </a:solidFill>
              </a:rPr>
              <a:t>Pre-Diabetes </a:t>
            </a:r>
            <a:r>
              <a:rPr lang="en-US" sz="3000" dirty="0" smtClean="0">
                <a:solidFill>
                  <a:srgbClr val="0070C0"/>
                </a:solidFill>
              </a:rPr>
              <a:t>(Knowledge Engineering)</a:t>
            </a:r>
            <a:endParaRPr kumimoji="0" lang="en-US" sz="3000" b="0" i="0" u="none" strike="noStrike" kern="1200" cap="none" spc="0" normalizeH="0" baseline="0" noProof="0" dirty="0">
              <a:ln>
                <a:noFill/>
              </a:ln>
              <a:solidFill>
                <a:srgbClr val="0070C0"/>
              </a:solidFill>
              <a:effectLst/>
              <a:uLnTx/>
              <a:uFillTx/>
              <a:latin typeface="+mj-lt"/>
              <a:ea typeface="+mj-ea"/>
              <a:cs typeface="+mj-cs"/>
            </a:endParaRPr>
          </a:p>
        </p:txBody>
      </p:sp>
      <p:sp>
        <p:nvSpPr>
          <p:cNvPr id="4" name="Rectangle 3"/>
          <p:cNvSpPr/>
          <p:nvPr/>
        </p:nvSpPr>
        <p:spPr>
          <a:xfrm>
            <a:off x="316375" y="713046"/>
            <a:ext cx="10505954" cy="1046440"/>
          </a:xfrm>
          <a:prstGeom prst="rect">
            <a:avLst/>
          </a:prstGeom>
        </p:spPr>
        <p:txBody>
          <a:bodyPr wrap="square">
            <a:spAutoFit/>
          </a:bodyPr>
          <a:lstStyle/>
          <a:p>
            <a:r>
              <a:rPr lang="en-US" sz="1400" b="1" dirty="0" smtClean="0"/>
              <a:t>Consider the following (</a:t>
            </a:r>
            <a:r>
              <a:rPr lang="en-US" sz="1400" b="1" dirty="0" smtClean="0">
                <a:solidFill>
                  <a:srgbClr val="0070C0"/>
                </a:solidFill>
              </a:rPr>
              <a:t>non-diabetes</a:t>
            </a:r>
            <a:r>
              <a:rPr lang="en-US" sz="1400" b="1" dirty="0" smtClean="0"/>
              <a:t>) </a:t>
            </a:r>
            <a:r>
              <a:rPr lang="en-US" sz="1600" b="1" dirty="0" smtClean="0">
                <a:solidFill>
                  <a:srgbClr val="FF0000"/>
                </a:solidFill>
              </a:rPr>
              <a:t>Example</a:t>
            </a:r>
            <a:r>
              <a:rPr lang="en-US" sz="1400" b="1" dirty="0" smtClean="0"/>
              <a:t>: </a:t>
            </a:r>
          </a:p>
          <a:p>
            <a:endParaRPr lang="en-US" sz="800" dirty="0" smtClean="0"/>
          </a:p>
          <a:p>
            <a:r>
              <a:rPr lang="en-US" sz="1200" dirty="0" smtClean="0"/>
              <a:t>A CT scan shows that a patient, Tom, has blood on his brain. The default response would be surgery. However, Tom has an artificial heart valve that requires him to take blood thinners. Surgery would require him to stop taking blood thinners for one week post-op, and this would be dangerous. In this case, surgery is a last resort option, and the preferred response is to move him to a PCU for more frequent and thorough monitoring</a:t>
            </a:r>
            <a:r>
              <a:rPr lang="en-US" sz="1400" dirty="0" smtClean="0"/>
              <a:t>. </a:t>
            </a:r>
            <a:endParaRPr lang="en-US" sz="1400" dirty="0"/>
          </a:p>
        </p:txBody>
      </p:sp>
      <p:pic>
        <p:nvPicPr>
          <p:cNvPr id="4098" name="Picture 2"/>
          <p:cNvPicPr>
            <a:picLocks noChangeAspect="1" noChangeArrowheads="1"/>
          </p:cNvPicPr>
          <p:nvPr/>
        </p:nvPicPr>
        <p:blipFill>
          <a:blip r:embed="rId2" cstate="print"/>
          <a:srcRect/>
          <a:stretch>
            <a:fillRect/>
          </a:stretch>
        </p:blipFill>
        <p:spPr bwMode="auto">
          <a:xfrm>
            <a:off x="1990845" y="1836228"/>
            <a:ext cx="9190300" cy="4911122"/>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0BF908-D337-4124-B475-D825EF7C7711}"/>
              </a:ext>
            </a:extLst>
          </p:cNvPr>
          <p:cNvSpPr txBox="1">
            <a:spLocks/>
          </p:cNvSpPr>
          <p:nvPr/>
        </p:nvSpPr>
        <p:spPr>
          <a:xfrm>
            <a:off x="310104" y="225351"/>
            <a:ext cx="10708995" cy="663511"/>
          </a:xfrm>
          <a:prstGeom prst="rect">
            <a:avLst/>
          </a:prstGeom>
        </p:spPr>
        <p:txBody>
          <a:bodyPr/>
          <a:lstStyle/>
          <a:p>
            <a:pPr lvl="0">
              <a:lnSpc>
                <a:spcPct val="90000"/>
              </a:lnSpc>
              <a:spcBef>
                <a:spcPct val="0"/>
              </a:spcBef>
            </a:pPr>
            <a:r>
              <a:rPr kumimoji="0" lang="en-US" sz="3000" b="0" i="0" u="none" strike="noStrike" kern="1200" cap="none" spc="0" normalizeH="0" baseline="0" noProof="0" dirty="0" smtClean="0">
                <a:ln>
                  <a:noFill/>
                </a:ln>
                <a:solidFill>
                  <a:srgbClr val="55565A"/>
                </a:solidFill>
                <a:effectLst/>
                <a:uLnTx/>
                <a:uFillTx/>
                <a:latin typeface="+mj-lt"/>
                <a:ea typeface="+mj-ea"/>
                <a:cs typeface="+mj-cs"/>
              </a:rPr>
              <a:t>Use-Case Exploration:</a:t>
            </a:r>
            <a:r>
              <a:rPr kumimoji="0" lang="en-US" sz="3000" b="0" i="0" u="none" strike="noStrike" kern="1200" cap="none" spc="0" normalizeH="0" baseline="0" noProof="0" dirty="0" smtClean="0">
                <a:ln>
                  <a:noFill/>
                </a:ln>
                <a:solidFill>
                  <a:srgbClr val="FF0000"/>
                </a:solidFill>
                <a:effectLst/>
                <a:uLnTx/>
                <a:uFillTx/>
                <a:latin typeface="+mj-lt"/>
                <a:ea typeface="+mj-ea"/>
                <a:cs typeface="+mj-cs"/>
              </a:rPr>
              <a:t> </a:t>
            </a:r>
            <a:r>
              <a:rPr lang="en-US" sz="3000" dirty="0" smtClean="0">
                <a:solidFill>
                  <a:srgbClr val="FF0000"/>
                </a:solidFill>
              </a:rPr>
              <a:t>Pre-Diabetes </a:t>
            </a:r>
            <a:r>
              <a:rPr lang="en-US" sz="3000" dirty="0" smtClean="0">
                <a:solidFill>
                  <a:srgbClr val="0070C0"/>
                </a:solidFill>
              </a:rPr>
              <a:t>(Knowledge Engineering)</a:t>
            </a:r>
            <a:endParaRPr kumimoji="0" lang="en-US" sz="3000" b="0" i="0" u="none" strike="noStrike" kern="1200" cap="none" spc="0" normalizeH="0" baseline="0" noProof="0" dirty="0">
              <a:ln>
                <a:noFill/>
              </a:ln>
              <a:solidFill>
                <a:srgbClr val="0070C0"/>
              </a:solidFill>
              <a:effectLst/>
              <a:uLnTx/>
              <a:uFillTx/>
              <a:latin typeface="+mj-lt"/>
              <a:ea typeface="+mj-ea"/>
              <a:cs typeface="+mj-cs"/>
            </a:endParaRPr>
          </a:p>
        </p:txBody>
      </p:sp>
      <p:pic>
        <p:nvPicPr>
          <p:cNvPr id="5122" name="Picture 2"/>
          <p:cNvPicPr>
            <a:picLocks noChangeAspect="1" noChangeArrowheads="1"/>
          </p:cNvPicPr>
          <p:nvPr/>
        </p:nvPicPr>
        <p:blipFill>
          <a:blip r:embed="rId2" cstate="print"/>
          <a:srcRect/>
          <a:stretch>
            <a:fillRect/>
          </a:stretch>
        </p:blipFill>
        <p:spPr bwMode="auto">
          <a:xfrm>
            <a:off x="877104" y="1499564"/>
            <a:ext cx="10158413" cy="4622800"/>
          </a:xfrm>
          <a:prstGeom prst="rect">
            <a:avLst/>
          </a:prstGeom>
          <a:noFill/>
          <a:ln w="9525">
            <a:noFill/>
            <a:miter lim="800000"/>
            <a:headEnd/>
            <a:tailEnd/>
          </a:ln>
        </p:spPr>
      </p:pic>
      <p:sp>
        <p:nvSpPr>
          <p:cNvPr id="4" name="Rectangle 3"/>
          <p:cNvSpPr/>
          <p:nvPr/>
        </p:nvSpPr>
        <p:spPr>
          <a:xfrm>
            <a:off x="443696" y="833378"/>
            <a:ext cx="6096000" cy="369332"/>
          </a:xfrm>
          <a:prstGeom prst="rect">
            <a:avLst/>
          </a:prstGeom>
        </p:spPr>
        <p:txBody>
          <a:bodyPr wrap="square">
            <a:spAutoFit/>
          </a:bodyPr>
          <a:lstStyle/>
          <a:p>
            <a:r>
              <a:rPr lang="en-US" dirty="0" smtClean="0">
                <a:solidFill>
                  <a:srgbClr val="0070C0"/>
                </a:solidFill>
              </a:rPr>
              <a:t>Feature knowledge </a:t>
            </a:r>
            <a:r>
              <a:rPr lang="en-US" dirty="0" smtClean="0"/>
              <a:t>objects and </a:t>
            </a:r>
            <a:r>
              <a:rPr lang="en-US" dirty="0" smtClean="0">
                <a:solidFill>
                  <a:srgbClr val="0070C0"/>
                </a:solidFill>
              </a:rPr>
              <a:t>Action knowledge </a:t>
            </a:r>
            <a:r>
              <a:rPr lang="en-US" dirty="0" smtClean="0"/>
              <a:t>objects </a:t>
            </a:r>
            <a:endParaRPr lang="en-US" dirty="0"/>
          </a:p>
        </p:txBody>
      </p:sp>
      <p:sp>
        <p:nvSpPr>
          <p:cNvPr id="5" name="Rectangle 4"/>
          <p:cNvSpPr/>
          <p:nvPr/>
        </p:nvSpPr>
        <p:spPr>
          <a:xfrm>
            <a:off x="437070" y="1114986"/>
            <a:ext cx="7693140" cy="369332"/>
          </a:xfrm>
          <a:prstGeom prst="rect">
            <a:avLst/>
          </a:prstGeom>
        </p:spPr>
        <p:txBody>
          <a:bodyPr wrap="square">
            <a:spAutoFit/>
          </a:bodyPr>
          <a:lstStyle/>
          <a:p>
            <a:r>
              <a:rPr lang="en-US" dirty="0" smtClean="0">
                <a:solidFill>
                  <a:srgbClr val="0070C0"/>
                </a:solidFill>
              </a:rPr>
              <a:t>For use when there is </a:t>
            </a:r>
            <a:r>
              <a:rPr lang="en-US" dirty="0" smtClean="0">
                <a:solidFill>
                  <a:srgbClr val="FF0000"/>
                </a:solidFill>
              </a:rPr>
              <a:t>NO</a:t>
            </a:r>
            <a:r>
              <a:rPr lang="en-US" dirty="0" smtClean="0">
                <a:solidFill>
                  <a:srgbClr val="0070C0"/>
                </a:solidFill>
              </a:rPr>
              <a:t> structured data and explicit reasoning process.</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0BF908-D337-4124-B475-D825EF7C7711}"/>
              </a:ext>
            </a:extLst>
          </p:cNvPr>
          <p:cNvSpPr txBox="1">
            <a:spLocks/>
          </p:cNvSpPr>
          <p:nvPr/>
        </p:nvSpPr>
        <p:spPr>
          <a:xfrm>
            <a:off x="310104" y="225351"/>
            <a:ext cx="10708995" cy="663511"/>
          </a:xfrm>
          <a:prstGeom prst="rect">
            <a:avLst/>
          </a:prstGeom>
        </p:spPr>
        <p:txBody>
          <a:bodyPr/>
          <a:lstStyle/>
          <a:p>
            <a:pPr lvl="0">
              <a:lnSpc>
                <a:spcPct val="90000"/>
              </a:lnSpc>
              <a:spcBef>
                <a:spcPct val="0"/>
              </a:spcBef>
            </a:pPr>
            <a:r>
              <a:rPr kumimoji="0" lang="en-US" sz="3000" b="0" i="0" u="none" strike="noStrike" kern="1200" cap="none" spc="0" normalizeH="0" baseline="0" noProof="0" dirty="0" smtClean="0">
                <a:ln>
                  <a:noFill/>
                </a:ln>
                <a:solidFill>
                  <a:srgbClr val="55565A"/>
                </a:solidFill>
                <a:effectLst/>
                <a:uLnTx/>
                <a:uFillTx/>
                <a:latin typeface="+mj-lt"/>
                <a:ea typeface="+mj-ea"/>
                <a:cs typeface="+mj-cs"/>
              </a:rPr>
              <a:t>Use-Case Exploration:</a:t>
            </a:r>
            <a:r>
              <a:rPr kumimoji="0" lang="en-US" sz="3000" b="0" i="0" u="none" strike="noStrike" kern="1200" cap="none" spc="0" normalizeH="0" baseline="0" noProof="0" dirty="0" smtClean="0">
                <a:ln>
                  <a:noFill/>
                </a:ln>
                <a:solidFill>
                  <a:srgbClr val="FF0000"/>
                </a:solidFill>
                <a:effectLst/>
                <a:uLnTx/>
                <a:uFillTx/>
                <a:latin typeface="+mj-lt"/>
                <a:ea typeface="+mj-ea"/>
                <a:cs typeface="+mj-cs"/>
              </a:rPr>
              <a:t> </a:t>
            </a:r>
            <a:r>
              <a:rPr lang="en-US" sz="3000" dirty="0" smtClean="0">
                <a:solidFill>
                  <a:srgbClr val="FF0000"/>
                </a:solidFill>
              </a:rPr>
              <a:t>Pre-Diabetes </a:t>
            </a:r>
            <a:r>
              <a:rPr lang="en-US" sz="3000" dirty="0" smtClean="0">
                <a:solidFill>
                  <a:srgbClr val="0070C0"/>
                </a:solidFill>
              </a:rPr>
              <a:t>(Knowledge Engineering)</a:t>
            </a:r>
            <a:endParaRPr kumimoji="0" lang="en-US" sz="3000" b="0" i="0" u="none" strike="noStrike" kern="1200" cap="none" spc="0" normalizeH="0" baseline="0" noProof="0" dirty="0">
              <a:ln>
                <a:noFill/>
              </a:ln>
              <a:solidFill>
                <a:srgbClr val="0070C0"/>
              </a:solidFill>
              <a:effectLst/>
              <a:uLnTx/>
              <a:uFillTx/>
              <a:latin typeface="+mj-lt"/>
              <a:ea typeface="+mj-ea"/>
              <a:cs typeface="+mj-cs"/>
            </a:endParaRPr>
          </a:p>
        </p:txBody>
      </p:sp>
      <p:pic>
        <p:nvPicPr>
          <p:cNvPr id="6146" name="Picture 2"/>
          <p:cNvPicPr>
            <a:picLocks noChangeAspect="1" noChangeArrowheads="1"/>
          </p:cNvPicPr>
          <p:nvPr/>
        </p:nvPicPr>
        <p:blipFill>
          <a:blip r:embed="rId2" cstate="print"/>
          <a:srcRect/>
          <a:stretch>
            <a:fillRect/>
          </a:stretch>
        </p:blipFill>
        <p:spPr bwMode="auto">
          <a:xfrm>
            <a:off x="1189388" y="1284790"/>
            <a:ext cx="4263755" cy="4213184"/>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5733885" y="1365813"/>
            <a:ext cx="5010753" cy="4190036"/>
          </a:xfrm>
          <a:prstGeom prst="rect">
            <a:avLst/>
          </a:prstGeom>
          <a:noFill/>
          <a:ln w="9525">
            <a:noFill/>
            <a:miter lim="800000"/>
            <a:headEnd/>
            <a:tailEnd/>
          </a:ln>
        </p:spPr>
      </p:pic>
      <p:sp>
        <p:nvSpPr>
          <p:cNvPr id="5" name="Rectangle 4"/>
          <p:cNvSpPr/>
          <p:nvPr/>
        </p:nvSpPr>
        <p:spPr>
          <a:xfrm>
            <a:off x="416727" y="707161"/>
            <a:ext cx="2453795" cy="326243"/>
          </a:xfrm>
          <a:prstGeom prst="rect">
            <a:avLst/>
          </a:prstGeom>
        </p:spPr>
        <p:txBody>
          <a:bodyPr wrap="square">
            <a:spAutoFit/>
          </a:bodyPr>
          <a:lstStyle/>
          <a:p>
            <a:pPr lvl="0" algn="ctr">
              <a:lnSpc>
                <a:spcPct val="95000"/>
              </a:lnSpc>
              <a:defRPr/>
            </a:pPr>
            <a:r>
              <a:rPr lang="en-US" sz="1600" b="1" dirty="0" smtClean="0">
                <a:solidFill>
                  <a:schemeClr val="accent6">
                    <a:lumMod val="10000"/>
                  </a:schemeClr>
                </a:solidFill>
              </a:rPr>
              <a:t>Assessment Vehicles</a:t>
            </a:r>
            <a:endParaRPr lang="en-US" sz="1600" dirty="0" smtClean="0">
              <a:solidFill>
                <a:schemeClr val="accent6">
                  <a:lumMod val="10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1974207" y="711663"/>
            <a:ext cx="8512456" cy="6006942"/>
          </a:xfrm>
          <a:prstGeom prst="rect">
            <a:avLst/>
          </a:prstGeom>
          <a:noFill/>
          <a:ln w="9525">
            <a:noFill/>
            <a:miter lim="800000"/>
            <a:headEnd/>
            <a:tailEnd/>
          </a:ln>
        </p:spPr>
      </p:pic>
      <p:sp>
        <p:nvSpPr>
          <p:cNvPr id="3" name="Title 1">
            <a:extLst>
              <a:ext uri="{FF2B5EF4-FFF2-40B4-BE49-F238E27FC236}">
                <a16:creationId xmlns:a16="http://schemas.microsoft.com/office/drawing/2014/main" xmlns="" id="{380BF908-D337-4124-B475-D825EF7C7711}"/>
              </a:ext>
            </a:extLst>
          </p:cNvPr>
          <p:cNvSpPr txBox="1">
            <a:spLocks/>
          </p:cNvSpPr>
          <p:nvPr/>
        </p:nvSpPr>
        <p:spPr>
          <a:xfrm>
            <a:off x="310104" y="225351"/>
            <a:ext cx="10708995" cy="663511"/>
          </a:xfrm>
          <a:prstGeom prst="rect">
            <a:avLst/>
          </a:prstGeom>
        </p:spPr>
        <p:txBody>
          <a:bodyPr/>
          <a:lstStyle/>
          <a:p>
            <a:pPr lvl="0">
              <a:lnSpc>
                <a:spcPct val="90000"/>
              </a:lnSpc>
              <a:spcBef>
                <a:spcPct val="0"/>
              </a:spcBef>
            </a:pPr>
            <a:r>
              <a:rPr kumimoji="0" lang="en-US" sz="3000" b="0" i="0" u="none" strike="noStrike" kern="1200" cap="none" spc="0" normalizeH="0" baseline="0" noProof="0" dirty="0" smtClean="0">
                <a:ln>
                  <a:noFill/>
                </a:ln>
                <a:solidFill>
                  <a:srgbClr val="55565A"/>
                </a:solidFill>
                <a:effectLst/>
                <a:uLnTx/>
                <a:uFillTx/>
                <a:latin typeface="+mj-lt"/>
                <a:ea typeface="+mj-ea"/>
                <a:cs typeface="+mj-cs"/>
              </a:rPr>
              <a:t>Use-Case Exploration:</a:t>
            </a:r>
            <a:r>
              <a:rPr kumimoji="0" lang="en-US" sz="3000" b="0" i="0" u="none" strike="noStrike" kern="1200" cap="none" spc="0" normalizeH="0" baseline="0" noProof="0" dirty="0" smtClean="0">
                <a:ln>
                  <a:noFill/>
                </a:ln>
                <a:solidFill>
                  <a:srgbClr val="FF0000"/>
                </a:solidFill>
                <a:effectLst/>
                <a:uLnTx/>
                <a:uFillTx/>
                <a:latin typeface="+mj-lt"/>
                <a:ea typeface="+mj-ea"/>
                <a:cs typeface="+mj-cs"/>
              </a:rPr>
              <a:t> </a:t>
            </a:r>
            <a:r>
              <a:rPr lang="en-US" sz="3000" dirty="0" smtClean="0">
                <a:solidFill>
                  <a:srgbClr val="FF0000"/>
                </a:solidFill>
              </a:rPr>
              <a:t>Pre-Diabetes </a:t>
            </a:r>
            <a:r>
              <a:rPr lang="en-US" sz="3000" dirty="0" smtClean="0">
                <a:solidFill>
                  <a:srgbClr val="0070C0"/>
                </a:solidFill>
              </a:rPr>
              <a:t>(Knowledge Engineering)</a:t>
            </a:r>
            <a:endParaRPr kumimoji="0" lang="en-US" sz="3000" b="0" i="0" u="none" strike="noStrike" kern="1200" cap="none" spc="0" normalizeH="0" baseline="0" noProof="0" dirty="0">
              <a:ln>
                <a:noFill/>
              </a:ln>
              <a:solidFill>
                <a:srgbClr val="0070C0"/>
              </a:solidFill>
              <a:effectLst/>
              <a:uLnTx/>
              <a:uFillTx/>
              <a:latin typeface="+mj-lt"/>
              <a:ea typeface="+mj-ea"/>
              <a:cs typeface="+mj-cs"/>
            </a:endParaRPr>
          </a:p>
        </p:txBody>
      </p:sp>
      <p:sp>
        <p:nvSpPr>
          <p:cNvPr id="4" name="Rectangle 3"/>
          <p:cNvSpPr/>
          <p:nvPr/>
        </p:nvSpPr>
        <p:spPr>
          <a:xfrm>
            <a:off x="382003" y="938655"/>
            <a:ext cx="1817188" cy="326243"/>
          </a:xfrm>
          <a:prstGeom prst="rect">
            <a:avLst/>
          </a:prstGeom>
        </p:spPr>
        <p:txBody>
          <a:bodyPr wrap="square">
            <a:spAutoFit/>
          </a:bodyPr>
          <a:lstStyle/>
          <a:p>
            <a:pPr lvl="0" algn="ctr">
              <a:lnSpc>
                <a:spcPct val="95000"/>
              </a:lnSpc>
              <a:defRPr/>
            </a:pPr>
            <a:r>
              <a:rPr lang="en-US" sz="1600" b="1" dirty="0" smtClean="0">
                <a:solidFill>
                  <a:schemeClr val="accent6">
                    <a:lumMod val="10000"/>
                  </a:schemeClr>
                </a:solidFill>
              </a:rPr>
              <a:t>Concept Map</a:t>
            </a:r>
            <a:endParaRPr lang="en-US" sz="1600" dirty="0" smtClean="0">
              <a:solidFill>
                <a:schemeClr val="accent6">
                  <a:lumMod val="10000"/>
                </a:schemeClr>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2141317" y="1155766"/>
            <a:ext cx="8570109" cy="5325012"/>
          </a:xfrm>
          <a:prstGeom prst="rect">
            <a:avLst/>
          </a:prstGeom>
          <a:noFill/>
          <a:ln w="9525">
            <a:noFill/>
            <a:miter lim="800000"/>
            <a:headEnd/>
            <a:tailEnd/>
          </a:ln>
        </p:spPr>
      </p:pic>
      <p:sp>
        <p:nvSpPr>
          <p:cNvPr id="3" name="Title 1">
            <a:extLst>
              <a:ext uri="{FF2B5EF4-FFF2-40B4-BE49-F238E27FC236}">
                <a16:creationId xmlns:a16="http://schemas.microsoft.com/office/drawing/2014/main" xmlns="" id="{380BF908-D337-4124-B475-D825EF7C7711}"/>
              </a:ext>
            </a:extLst>
          </p:cNvPr>
          <p:cNvSpPr txBox="1">
            <a:spLocks/>
          </p:cNvSpPr>
          <p:nvPr/>
        </p:nvSpPr>
        <p:spPr>
          <a:xfrm>
            <a:off x="310104" y="225351"/>
            <a:ext cx="10708995" cy="663511"/>
          </a:xfrm>
          <a:prstGeom prst="rect">
            <a:avLst/>
          </a:prstGeom>
        </p:spPr>
        <p:txBody>
          <a:bodyPr/>
          <a:lstStyle/>
          <a:p>
            <a:pPr lvl="0">
              <a:lnSpc>
                <a:spcPct val="90000"/>
              </a:lnSpc>
              <a:spcBef>
                <a:spcPct val="0"/>
              </a:spcBef>
            </a:pPr>
            <a:r>
              <a:rPr kumimoji="0" lang="en-US" sz="3000" b="0" i="0" u="none" strike="noStrike" kern="1200" cap="none" spc="0" normalizeH="0" baseline="0" noProof="0" dirty="0" smtClean="0">
                <a:ln>
                  <a:noFill/>
                </a:ln>
                <a:solidFill>
                  <a:srgbClr val="55565A"/>
                </a:solidFill>
                <a:effectLst/>
                <a:uLnTx/>
                <a:uFillTx/>
                <a:latin typeface="+mj-lt"/>
                <a:ea typeface="+mj-ea"/>
                <a:cs typeface="+mj-cs"/>
              </a:rPr>
              <a:t>Use-Case Exploration:</a:t>
            </a:r>
            <a:r>
              <a:rPr kumimoji="0" lang="en-US" sz="3000" b="0" i="0" u="none" strike="noStrike" kern="1200" cap="none" spc="0" normalizeH="0" baseline="0" noProof="0" dirty="0" smtClean="0">
                <a:ln>
                  <a:noFill/>
                </a:ln>
                <a:solidFill>
                  <a:srgbClr val="FF0000"/>
                </a:solidFill>
                <a:effectLst/>
                <a:uLnTx/>
                <a:uFillTx/>
                <a:latin typeface="+mj-lt"/>
                <a:ea typeface="+mj-ea"/>
                <a:cs typeface="+mj-cs"/>
              </a:rPr>
              <a:t> </a:t>
            </a:r>
            <a:r>
              <a:rPr lang="en-US" sz="3000" dirty="0" smtClean="0">
                <a:solidFill>
                  <a:srgbClr val="FF0000"/>
                </a:solidFill>
              </a:rPr>
              <a:t>Pre-Diabetes </a:t>
            </a:r>
            <a:r>
              <a:rPr lang="en-US" sz="3000" dirty="0" smtClean="0">
                <a:solidFill>
                  <a:srgbClr val="0070C0"/>
                </a:solidFill>
              </a:rPr>
              <a:t>(Knowledge Engineering)</a:t>
            </a:r>
            <a:endParaRPr kumimoji="0" lang="en-US" sz="3000" b="0" i="0" u="none" strike="noStrike" kern="1200" cap="none" spc="0" normalizeH="0" baseline="0" noProof="0" dirty="0">
              <a:ln>
                <a:noFill/>
              </a:ln>
              <a:solidFill>
                <a:srgbClr val="0070C0"/>
              </a:solidFill>
              <a:effectLst/>
              <a:uLnTx/>
              <a:uFillTx/>
              <a:latin typeface="+mj-lt"/>
              <a:ea typeface="+mj-ea"/>
              <a:cs typeface="+mj-cs"/>
            </a:endParaRPr>
          </a:p>
        </p:txBody>
      </p:sp>
      <p:sp>
        <p:nvSpPr>
          <p:cNvPr id="4" name="Rectangle 3"/>
          <p:cNvSpPr/>
          <p:nvPr/>
        </p:nvSpPr>
        <p:spPr>
          <a:xfrm>
            <a:off x="463026" y="857632"/>
            <a:ext cx="1469946" cy="326243"/>
          </a:xfrm>
          <a:prstGeom prst="rect">
            <a:avLst/>
          </a:prstGeom>
        </p:spPr>
        <p:txBody>
          <a:bodyPr wrap="square">
            <a:spAutoFit/>
          </a:bodyPr>
          <a:lstStyle/>
          <a:p>
            <a:pPr lvl="0" algn="ctr">
              <a:lnSpc>
                <a:spcPct val="95000"/>
              </a:lnSpc>
              <a:defRPr/>
            </a:pPr>
            <a:r>
              <a:rPr lang="en-US" sz="1600" b="1" dirty="0" smtClean="0">
                <a:solidFill>
                  <a:schemeClr val="accent6">
                    <a:lumMod val="10000"/>
                  </a:schemeClr>
                </a:solidFill>
              </a:rPr>
              <a:t>Mind Map</a:t>
            </a:r>
            <a:endParaRPr lang="en-US" sz="1600" dirty="0" smtClean="0">
              <a:solidFill>
                <a:schemeClr val="accent6">
                  <a:lumMod val="10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380BF908-D337-4124-B475-D825EF7C7711}"/>
              </a:ext>
            </a:extLst>
          </p:cNvPr>
          <p:cNvSpPr txBox="1">
            <a:spLocks/>
          </p:cNvSpPr>
          <p:nvPr/>
        </p:nvSpPr>
        <p:spPr>
          <a:xfrm>
            <a:off x="310104" y="225351"/>
            <a:ext cx="10708995" cy="663511"/>
          </a:xfrm>
          <a:prstGeom prst="rect">
            <a:avLst/>
          </a:prstGeom>
        </p:spPr>
        <p:txBody>
          <a:bodyPr/>
          <a:lstStyle/>
          <a:p>
            <a:pPr lvl="0">
              <a:lnSpc>
                <a:spcPct val="90000"/>
              </a:lnSpc>
              <a:spcBef>
                <a:spcPct val="0"/>
              </a:spcBef>
            </a:pPr>
            <a:r>
              <a:rPr kumimoji="0" lang="en-US" sz="3000" b="0" i="0" u="none" strike="noStrike" kern="1200" cap="none" spc="0" normalizeH="0" baseline="0" noProof="0" dirty="0" smtClean="0">
                <a:ln>
                  <a:noFill/>
                </a:ln>
                <a:solidFill>
                  <a:srgbClr val="55565A"/>
                </a:solidFill>
                <a:effectLst/>
                <a:uLnTx/>
                <a:uFillTx/>
                <a:latin typeface="+mj-lt"/>
                <a:ea typeface="+mj-ea"/>
                <a:cs typeface="+mj-cs"/>
              </a:rPr>
              <a:t>Use-Case Exploration:</a:t>
            </a:r>
            <a:r>
              <a:rPr kumimoji="0" lang="en-US" sz="3000" b="0" i="0" u="none" strike="noStrike" kern="1200" cap="none" spc="0" normalizeH="0" baseline="0" noProof="0" dirty="0" smtClean="0">
                <a:ln>
                  <a:noFill/>
                </a:ln>
                <a:solidFill>
                  <a:srgbClr val="FF0000"/>
                </a:solidFill>
                <a:effectLst/>
                <a:uLnTx/>
                <a:uFillTx/>
                <a:latin typeface="+mj-lt"/>
                <a:ea typeface="+mj-ea"/>
                <a:cs typeface="+mj-cs"/>
              </a:rPr>
              <a:t> </a:t>
            </a:r>
            <a:r>
              <a:rPr lang="en-US" sz="3000" dirty="0" smtClean="0">
                <a:solidFill>
                  <a:srgbClr val="FF0000"/>
                </a:solidFill>
              </a:rPr>
              <a:t>Pre-Diabetes </a:t>
            </a:r>
            <a:r>
              <a:rPr lang="en-US" sz="3000" dirty="0" smtClean="0">
                <a:solidFill>
                  <a:srgbClr val="0070C0"/>
                </a:solidFill>
              </a:rPr>
              <a:t>(Knowledge Engineering)</a:t>
            </a:r>
            <a:endParaRPr kumimoji="0" lang="en-US" sz="3000" b="0" i="0" u="none" strike="noStrike" kern="1200" cap="none" spc="0" normalizeH="0" baseline="0" noProof="0" dirty="0">
              <a:ln>
                <a:noFill/>
              </a:ln>
              <a:solidFill>
                <a:srgbClr val="0070C0"/>
              </a:solidFill>
              <a:effectLst/>
              <a:uLnTx/>
              <a:uFillTx/>
              <a:latin typeface="+mj-lt"/>
              <a:ea typeface="+mj-ea"/>
              <a:cs typeface="+mj-cs"/>
            </a:endParaRPr>
          </a:p>
        </p:txBody>
      </p:sp>
      <p:sp>
        <p:nvSpPr>
          <p:cNvPr id="5" name="Rectangle 4"/>
          <p:cNvSpPr/>
          <p:nvPr/>
        </p:nvSpPr>
        <p:spPr>
          <a:xfrm>
            <a:off x="382005" y="741886"/>
            <a:ext cx="2986228" cy="326243"/>
          </a:xfrm>
          <a:prstGeom prst="rect">
            <a:avLst/>
          </a:prstGeom>
        </p:spPr>
        <p:txBody>
          <a:bodyPr wrap="square">
            <a:spAutoFit/>
          </a:bodyPr>
          <a:lstStyle/>
          <a:p>
            <a:pPr lvl="0" algn="ctr">
              <a:lnSpc>
                <a:spcPct val="95000"/>
              </a:lnSpc>
              <a:defRPr/>
            </a:pPr>
            <a:r>
              <a:rPr lang="en-US" sz="1600" b="1" dirty="0" smtClean="0">
                <a:solidFill>
                  <a:schemeClr val="accent6">
                    <a:lumMod val="10000"/>
                  </a:schemeClr>
                </a:solidFill>
              </a:rPr>
              <a:t>KE: Engagement Process</a:t>
            </a:r>
            <a:endParaRPr lang="en-US" sz="1600" dirty="0" smtClean="0">
              <a:solidFill>
                <a:schemeClr val="accent6">
                  <a:lumMod val="10000"/>
                </a:schemeClr>
              </a:solidFill>
            </a:endParaRPr>
          </a:p>
        </p:txBody>
      </p:sp>
      <p:pic>
        <p:nvPicPr>
          <p:cNvPr id="6" name="Picture 5"/>
          <p:cNvPicPr>
            <a:picLocks noChangeAspect="1" noChangeArrowheads="1"/>
          </p:cNvPicPr>
          <p:nvPr/>
        </p:nvPicPr>
        <p:blipFill>
          <a:blip r:embed="rId2" cstate="print"/>
          <a:srcRect/>
          <a:stretch>
            <a:fillRect/>
          </a:stretch>
        </p:blipFill>
        <p:spPr bwMode="auto">
          <a:xfrm>
            <a:off x="5739355" y="1169042"/>
            <a:ext cx="2077323" cy="2159710"/>
          </a:xfrm>
          <a:prstGeom prst="rect">
            <a:avLst/>
          </a:prstGeom>
          <a:noFill/>
          <a:ln w="9525">
            <a:noFill/>
            <a:miter lim="800000"/>
            <a:headEnd/>
            <a:tailEnd/>
          </a:ln>
        </p:spPr>
      </p:pic>
      <p:sp>
        <p:nvSpPr>
          <p:cNvPr id="7" name="Rectangle 6"/>
          <p:cNvSpPr/>
          <p:nvPr/>
        </p:nvSpPr>
        <p:spPr>
          <a:xfrm>
            <a:off x="5625339" y="903945"/>
            <a:ext cx="2210733"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Member Assessment</a:t>
            </a:r>
            <a:endParaRPr lang="en-US" sz="1400" dirty="0" smtClean="0">
              <a:solidFill>
                <a:schemeClr val="accent6">
                  <a:lumMod val="10000"/>
                </a:schemeClr>
              </a:solidFill>
            </a:endParaRPr>
          </a:p>
        </p:txBody>
      </p:sp>
      <p:pic>
        <p:nvPicPr>
          <p:cNvPr id="8" name="Picture 7"/>
          <p:cNvPicPr>
            <a:picLocks noChangeAspect="1" noChangeArrowheads="1"/>
          </p:cNvPicPr>
          <p:nvPr/>
        </p:nvPicPr>
        <p:blipFill>
          <a:blip r:embed="rId3" cstate="print"/>
          <a:srcRect/>
          <a:stretch>
            <a:fillRect/>
          </a:stretch>
        </p:blipFill>
        <p:spPr bwMode="auto">
          <a:xfrm>
            <a:off x="937557" y="1213144"/>
            <a:ext cx="2003628" cy="1846896"/>
          </a:xfrm>
          <a:prstGeom prst="rect">
            <a:avLst/>
          </a:prstGeom>
          <a:noFill/>
          <a:ln w="9525">
            <a:noFill/>
            <a:miter lim="800000"/>
            <a:headEnd/>
            <a:tailEnd/>
          </a:ln>
        </p:spPr>
      </p:pic>
      <p:sp>
        <p:nvSpPr>
          <p:cNvPr id="9" name="Right Arrow 8"/>
          <p:cNvSpPr/>
          <p:nvPr/>
        </p:nvSpPr>
        <p:spPr>
          <a:xfrm rot="997897">
            <a:off x="5169144" y="4590416"/>
            <a:ext cx="707367" cy="204949"/>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pic>
        <p:nvPicPr>
          <p:cNvPr id="10" name="Picture 2"/>
          <p:cNvPicPr>
            <a:picLocks noChangeAspect="1" noChangeArrowheads="1"/>
          </p:cNvPicPr>
          <p:nvPr/>
        </p:nvPicPr>
        <p:blipFill>
          <a:blip r:embed="rId4" cstate="print"/>
          <a:srcRect/>
          <a:stretch>
            <a:fillRect/>
          </a:stretch>
        </p:blipFill>
        <p:spPr bwMode="auto">
          <a:xfrm>
            <a:off x="3507136" y="2579302"/>
            <a:ext cx="1993739" cy="1927281"/>
          </a:xfrm>
          <a:prstGeom prst="rect">
            <a:avLst/>
          </a:prstGeom>
          <a:noFill/>
          <a:ln w="9525">
            <a:noFill/>
            <a:miter lim="800000"/>
            <a:headEnd/>
            <a:tailEnd/>
          </a:ln>
        </p:spPr>
      </p:pic>
      <p:sp>
        <p:nvSpPr>
          <p:cNvPr id="11" name="Right Arrow 10"/>
          <p:cNvSpPr/>
          <p:nvPr/>
        </p:nvSpPr>
        <p:spPr>
          <a:xfrm>
            <a:off x="8682064" y="4692918"/>
            <a:ext cx="452849" cy="217714"/>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pic>
        <p:nvPicPr>
          <p:cNvPr id="10242" name="Picture 2"/>
          <p:cNvPicPr>
            <a:picLocks noChangeAspect="1" noChangeArrowheads="1"/>
          </p:cNvPicPr>
          <p:nvPr/>
        </p:nvPicPr>
        <p:blipFill>
          <a:blip r:embed="rId5" cstate="print"/>
          <a:srcRect/>
          <a:stretch>
            <a:fillRect/>
          </a:stretch>
        </p:blipFill>
        <p:spPr bwMode="auto">
          <a:xfrm>
            <a:off x="763928" y="4283369"/>
            <a:ext cx="2451925" cy="1839403"/>
          </a:xfrm>
          <a:prstGeom prst="rect">
            <a:avLst/>
          </a:prstGeom>
          <a:noFill/>
          <a:ln w="9525">
            <a:noFill/>
            <a:miter lim="800000"/>
            <a:headEnd/>
            <a:tailEnd/>
          </a:ln>
          <a:effectLst>
            <a:outerShdw blurRad="50800" dist="38100" dir="5400000" algn="t" rotWithShape="0">
              <a:prstClr val="black">
                <a:alpha val="40000"/>
              </a:prstClr>
            </a:outerShdw>
          </a:effectLst>
          <a:scene3d>
            <a:camera prst="orthographicFront"/>
            <a:lightRig rig="threePt" dir="t"/>
          </a:scene3d>
          <a:sp3d>
            <a:bevelT/>
            <a:bevelB/>
          </a:sp3d>
        </p:spPr>
      </p:pic>
      <p:pic>
        <p:nvPicPr>
          <p:cNvPr id="13" name="Picture 2"/>
          <p:cNvPicPr>
            <a:picLocks noChangeAspect="1" noChangeArrowheads="1"/>
          </p:cNvPicPr>
          <p:nvPr/>
        </p:nvPicPr>
        <p:blipFill>
          <a:blip r:embed="rId6" cstate="print"/>
          <a:srcRect/>
          <a:stretch>
            <a:fillRect/>
          </a:stretch>
        </p:blipFill>
        <p:spPr bwMode="auto">
          <a:xfrm>
            <a:off x="6009942" y="3865943"/>
            <a:ext cx="2520612" cy="1840047"/>
          </a:xfrm>
          <a:prstGeom prst="rect">
            <a:avLst/>
          </a:prstGeom>
          <a:noFill/>
          <a:ln w="9525">
            <a:noFill/>
            <a:miter lim="800000"/>
            <a:headEnd/>
            <a:tailEnd/>
          </a:ln>
        </p:spPr>
      </p:pic>
      <p:sp>
        <p:nvSpPr>
          <p:cNvPr id="14" name="Rectangle 13"/>
          <p:cNvSpPr/>
          <p:nvPr/>
        </p:nvSpPr>
        <p:spPr>
          <a:xfrm>
            <a:off x="1043694" y="3000902"/>
            <a:ext cx="1757379"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Clinical SME’s</a:t>
            </a:r>
            <a:endParaRPr lang="en-US" sz="1400" dirty="0" smtClean="0">
              <a:solidFill>
                <a:schemeClr val="accent6">
                  <a:lumMod val="10000"/>
                </a:schemeClr>
              </a:solidFill>
            </a:endParaRPr>
          </a:p>
        </p:txBody>
      </p:sp>
      <p:sp>
        <p:nvSpPr>
          <p:cNvPr id="15" name="Rectangle 14"/>
          <p:cNvSpPr/>
          <p:nvPr/>
        </p:nvSpPr>
        <p:spPr>
          <a:xfrm>
            <a:off x="1323417" y="3708885"/>
            <a:ext cx="1466082"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AGI (</a:t>
            </a:r>
            <a:r>
              <a:rPr lang="en-US" sz="1400" b="1" dirty="0" smtClean="0">
                <a:solidFill>
                  <a:srgbClr val="0070C0"/>
                </a:solidFill>
              </a:rPr>
              <a:t>SOAR</a:t>
            </a:r>
            <a:r>
              <a:rPr lang="en-US" sz="1400" b="1" dirty="0" smtClean="0">
                <a:solidFill>
                  <a:schemeClr val="accent6">
                    <a:lumMod val="10000"/>
                  </a:schemeClr>
                </a:solidFill>
              </a:rPr>
              <a:t>)</a:t>
            </a:r>
            <a:endParaRPr lang="en-US" sz="1400" dirty="0" smtClean="0">
              <a:solidFill>
                <a:schemeClr val="accent6">
                  <a:lumMod val="10000"/>
                </a:schemeClr>
              </a:solidFill>
            </a:endParaRPr>
          </a:p>
        </p:txBody>
      </p:sp>
      <p:sp>
        <p:nvSpPr>
          <p:cNvPr id="16" name="Rectangle 15"/>
          <p:cNvSpPr/>
          <p:nvPr/>
        </p:nvSpPr>
        <p:spPr>
          <a:xfrm>
            <a:off x="538265" y="6129923"/>
            <a:ext cx="2922563" cy="297004"/>
          </a:xfrm>
          <a:prstGeom prst="rect">
            <a:avLst/>
          </a:prstGeom>
        </p:spPr>
        <p:txBody>
          <a:bodyPr wrap="square">
            <a:spAutoFit/>
          </a:bodyPr>
          <a:lstStyle/>
          <a:p>
            <a:pPr lvl="0" algn="ctr">
              <a:lnSpc>
                <a:spcPct val="95000"/>
              </a:lnSpc>
              <a:defRPr/>
            </a:pPr>
            <a:r>
              <a:rPr lang="en-US" sz="1400" b="1" dirty="0" smtClean="0">
                <a:solidFill>
                  <a:srgbClr val="FF0000"/>
                </a:solidFill>
              </a:rPr>
              <a:t>Newbie</a:t>
            </a:r>
            <a:r>
              <a:rPr lang="en-US" sz="1400" b="1" dirty="0" smtClean="0">
                <a:solidFill>
                  <a:schemeClr val="accent6">
                    <a:lumMod val="10000"/>
                  </a:schemeClr>
                </a:solidFill>
              </a:rPr>
              <a:t> Clinical Staff Member</a:t>
            </a:r>
            <a:endParaRPr lang="en-US" sz="1400" dirty="0" smtClean="0">
              <a:solidFill>
                <a:schemeClr val="accent6">
                  <a:lumMod val="10000"/>
                </a:schemeClr>
              </a:solidFill>
            </a:endParaRPr>
          </a:p>
        </p:txBody>
      </p:sp>
      <p:sp>
        <p:nvSpPr>
          <p:cNvPr id="17" name="Rectangle 16"/>
          <p:cNvSpPr/>
          <p:nvPr/>
        </p:nvSpPr>
        <p:spPr>
          <a:xfrm>
            <a:off x="817988" y="3944237"/>
            <a:ext cx="2332255"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Code Name: “Scottie”</a:t>
            </a:r>
            <a:endParaRPr lang="en-US" sz="1400" dirty="0" smtClean="0">
              <a:solidFill>
                <a:schemeClr val="accent6">
                  <a:lumMod val="10000"/>
                </a:schemeClr>
              </a:solidFill>
            </a:endParaRPr>
          </a:p>
        </p:txBody>
      </p:sp>
      <p:sp>
        <p:nvSpPr>
          <p:cNvPr id="18" name="Rectangle 17"/>
          <p:cNvSpPr/>
          <p:nvPr/>
        </p:nvSpPr>
        <p:spPr>
          <a:xfrm>
            <a:off x="3532249" y="4494026"/>
            <a:ext cx="1803679" cy="501676"/>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Clinical Process </a:t>
            </a:r>
          </a:p>
          <a:p>
            <a:pPr lvl="0" algn="ctr">
              <a:lnSpc>
                <a:spcPct val="95000"/>
              </a:lnSpc>
              <a:defRPr/>
            </a:pPr>
            <a:r>
              <a:rPr lang="en-US" sz="1400" b="1" dirty="0" smtClean="0">
                <a:solidFill>
                  <a:schemeClr val="accent6">
                    <a:lumMod val="10000"/>
                  </a:schemeClr>
                </a:solidFill>
              </a:rPr>
              <a:t>“Best Practices”</a:t>
            </a:r>
            <a:endParaRPr lang="en-US" sz="1400" dirty="0" smtClean="0">
              <a:solidFill>
                <a:schemeClr val="accent6">
                  <a:lumMod val="10000"/>
                </a:schemeClr>
              </a:solidFill>
            </a:endParaRPr>
          </a:p>
        </p:txBody>
      </p:sp>
      <p:sp>
        <p:nvSpPr>
          <p:cNvPr id="19" name="Right Arrow 18"/>
          <p:cNvSpPr/>
          <p:nvPr/>
        </p:nvSpPr>
        <p:spPr>
          <a:xfrm rot="16200000">
            <a:off x="11554517" y="389058"/>
            <a:ext cx="452849" cy="217714"/>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grpSp>
        <p:nvGrpSpPr>
          <p:cNvPr id="22" name="Group 21"/>
          <p:cNvGrpSpPr/>
          <p:nvPr/>
        </p:nvGrpSpPr>
        <p:grpSpPr>
          <a:xfrm>
            <a:off x="944286" y="2970353"/>
            <a:ext cx="227359" cy="913914"/>
            <a:chOff x="9856792" y="4012074"/>
            <a:chExt cx="227359" cy="913914"/>
          </a:xfrm>
        </p:grpSpPr>
        <p:sp>
          <p:nvSpPr>
            <p:cNvPr id="20" name="Right Arrow 19"/>
            <p:cNvSpPr/>
            <p:nvPr/>
          </p:nvSpPr>
          <p:spPr>
            <a:xfrm rot="5400000">
              <a:off x="9748869" y="4590707"/>
              <a:ext cx="452849" cy="217714"/>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1" name="Right Arrow 20"/>
            <p:cNvSpPr/>
            <p:nvPr/>
          </p:nvSpPr>
          <p:spPr>
            <a:xfrm rot="16200000">
              <a:off x="9739224" y="4129642"/>
              <a:ext cx="452849" cy="217714"/>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grpSp>
      <p:sp>
        <p:nvSpPr>
          <p:cNvPr id="23" name="Rectangle 22"/>
          <p:cNvSpPr/>
          <p:nvPr/>
        </p:nvSpPr>
        <p:spPr>
          <a:xfrm>
            <a:off x="46300" y="3351999"/>
            <a:ext cx="1041721" cy="297004"/>
          </a:xfrm>
          <a:prstGeom prst="rect">
            <a:avLst/>
          </a:prstGeom>
        </p:spPr>
        <p:txBody>
          <a:bodyPr wrap="square">
            <a:spAutoFit/>
          </a:bodyPr>
          <a:lstStyle/>
          <a:p>
            <a:pPr lvl="0" algn="ctr">
              <a:lnSpc>
                <a:spcPct val="95000"/>
              </a:lnSpc>
              <a:defRPr/>
            </a:pPr>
            <a:r>
              <a:rPr lang="en-US" sz="1400" b="1" dirty="0" smtClean="0">
                <a:solidFill>
                  <a:srgbClr val="FF0000"/>
                </a:solidFill>
              </a:rPr>
              <a:t>Instructs</a:t>
            </a:r>
            <a:endParaRPr lang="en-US" sz="1400" dirty="0" smtClean="0">
              <a:solidFill>
                <a:srgbClr val="FF0000"/>
              </a:solidFill>
            </a:endParaRPr>
          </a:p>
        </p:txBody>
      </p:sp>
      <p:sp>
        <p:nvSpPr>
          <p:cNvPr id="24" name="Right Arrow 23"/>
          <p:cNvSpPr/>
          <p:nvPr/>
        </p:nvSpPr>
        <p:spPr>
          <a:xfrm>
            <a:off x="1018573" y="3319396"/>
            <a:ext cx="2430684" cy="28033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5" name="Right Arrow 24"/>
          <p:cNvSpPr/>
          <p:nvPr/>
        </p:nvSpPr>
        <p:spPr>
          <a:xfrm rot="20646388">
            <a:off x="4951155" y="2346855"/>
            <a:ext cx="707367" cy="204949"/>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6" name="Rectangle 25"/>
          <p:cNvSpPr/>
          <p:nvPr/>
        </p:nvSpPr>
        <p:spPr>
          <a:xfrm>
            <a:off x="6171278" y="5801965"/>
            <a:ext cx="2210733"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Care Plan Construction</a:t>
            </a:r>
            <a:endParaRPr lang="en-US" sz="1400" dirty="0" smtClean="0">
              <a:solidFill>
                <a:schemeClr val="accent6">
                  <a:lumMod val="10000"/>
                </a:schemeClr>
              </a:solidFill>
            </a:endParaRPr>
          </a:p>
        </p:txBody>
      </p:sp>
      <p:sp>
        <p:nvSpPr>
          <p:cNvPr id="28" name="Can 27"/>
          <p:cNvSpPr/>
          <p:nvPr/>
        </p:nvSpPr>
        <p:spPr>
          <a:xfrm>
            <a:off x="8928372" y="1463291"/>
            <a:ext cx="2310645" cy="1384081"/>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9" name="Text Placeholder 4">
            <a:extLst>
              <a:ext uri="{FF2B5EF4-FFF2-40B4-BE49-F238E27FC236}">
                <a16:creationId xmlns:a16="http://schemas.microsoft.com/office/drawing/2014/main" xmlns="" id="{6075C035-CE14-CB48-B6DE-1694715485AA}"/>
              </a:ext>
            </a:extLst>
          </p:cNvPr>
          <p:cNvSpPr txBox="1">
            <a:spLocks/>
          </p:cNvSpPr>
          <p:nvPr/>
        </p:nvSpPr>
        <p:spPr bwMode="gray">
          <a:xfrm>
            <a:off x="9243452" y="2004245"/>
            <a:ext cx="1798796" cy="727379"/>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400" b="1" dirty="0" smtClean="0">
                <a:solidFill>
                  <a:schemeClr val="accent6">
                    <a:lumMod val="10000"/>
                  </a:schemeClr>
                </a:solidFill>
              </a:rPr>
              <a:t>Artifacts derived from the </a:t>
            </a:r>
            <a:r>
              <a:rPr lang="en-US" sz="1400" b="1" dirty="0" smtClean="0">
                <a:solidFill>
                  <a:srgbClr val="0070C0"/>
                </a:solidFill>
              </a:rPr>
              <a:t>Assessment</a:t>
            </a:r>
            <a:r>
              <a:rPr lang="en-US" sz="1400" b="1" dirty="0" smtClean="0">
                <a:solidFill>
                  <a:schemeClr val="accent6">
                    <a:lumMod val="10000"/>
                  </a:schemeClr>
                </a:solidFill>
              </a:rPr>
              <a:t> Process</a:t>
            </a:r>
            <a:endParaRPr lang="en-US" sz="1400" b="1" dirty="0">
              <a:solidFill>
                <a:srgbClr val="0070C0"/>
              </a:solidFill>
            </a:endParaRPr>
          </a:p>
        </p:txBody>
      </p:sp>
      <p:sp>
        <p:nvSpPr>
          <p:cNvPr id="30" name="Rectangle 29"/>
          <p:cNvSpPr/>
          <p:nvPr/>
        </p:nvSpPr>
        <p:spPr>
          <a:xfrm>
            <a:off x="9068533" y="1484982"/>
            <a:ext cx="2084225" cy="307777"/>
          </a:xfrm>
          <a:prstGeom prst="rect">
            <a:avLst/>
          </a:prstGeom>
        </p:spPr>
        <p:txBody>
          <a:bodyPr wrap="none">
            <a:spAutoFit/>
          </a:bodyPr>
          <a:lstStyle/>
          <a:p>
            <a:r>
              <a:rPr lang="en-US" sz="1400" b="1" dirty="0" smtClean="0">
                <a:solidFill>
                  <a:srgbClr val="0070C0"/>
                </a:solidFill>
              </a:rPr>
              <a:t>Instructional Narrative</a:t>
            </a:r>
            <a:endParaRPr lang="en-US" sz="1400" dirty="0">
              <a:solidFill>
                <a:srgbClr val="0070C0"/>
              </a:solidFill>
            </a:endParaRPr>
          </a:p>
        </p:txBody>
      </p:sp>
      <p:sp>
        <p:nvSpPr>
          <p:cNvPr id="31" name="Can 30"/>
          <p:cNvSpPr/>
          <p:nvPr/>
        </p:nvSpPr>
        <p:spPr>
          <a:xfrm>
            <a:off x="9219672" y="4139041"/>
            <a:ext cx="2310645" cy="1384081"/>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32" name="Text Placeholder 4">
            <a:extLst>
              <a:ext uri="{FF2B5EF4-FFF2-40B4-BE49-F238E27FC236}">
                <a16:creationId xmlns:a16="http://schemas.microsoft.com/office/drawing/2014/main" xmlns="" id="{6075C035-CE14-CB48-B6DE-1694715485AA}"/>
              </a:ext>
            </a:extLst>
          </p:cNvPr>
          <p:cNvSpPr txBox="1">
            <a:spLocks/>
          </p:cNvSpPr>
          <p:nvPr/>
        </p:nvSpPr>
        <p:spPr bwMode="gray">
          <a:xfrm>
            <a:off x="9534752" y="4575823"/>
            <a:ext cx="1798796" cy="727379"/>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400" b="1" dirty="0" smtClean="0">
                <a:solidFill>
                  <a:schemeClr val="accent6">
                    <a:lumMod val="10000"/>
                  </a:schemeClr>
                </a:solidFill>
              </a:rPr>
              <a:t>Artifacts derived from </a:t>
            </a:r>
            <a:r>
              <a:rPr lang="en-US" sz="1400" b="1" dirty="0" smtClean="0">
                <a:solidFill>
                  <a:srgbClr val="0070C0"/>
                </a:solidFill>
              </a:rPr>
              <a:t>the Care Plan Construction  </a:t>
            </a:r>
            <a:r>
              <a:rPr lang="en-US" sz="1400" b="1" dirty="0" smtClean="0">
                <a:solidFill>
                  <a:schemeClr val="accent6">
                    <a:lumMod val="10000"/>
                  </a:schemeClr>
                </a:solidFill>
              </a:rPr>
              <a:t>Process</a:t>
            </a:r>
            <a:endParaRPr lang="en-US" sz="1400" b="1" dirty="0">
              <a:solidFill>
                <a:srgbClr val="0070C0"/>
              </a:solidFill>
            </a:endParaRPr>
          </a:p>
        </p:txBody>
      </p:sp>
      <p:sp>
        <p:nvSpPr>
          <p:cNvPr id="33" name="Rectangle 32"/>
          <p:cNvSpPr/>
          <p:nvPr/>
        </p:nvSpPr>
        <p:spPr>
          <a:xfrm>
            <a:off x="9359833" y="4160732"/>
            <a:ext cx="2084225" cy="307777"/>
          </a:xfrm>
          <a:prstGeom prst="rect">
            <a:avLst/>
          </a:prstGeom>
        </p:spPr>
        <p:txBody>
          <a:bodyPr wrap="none">
            <a:spAutoFit/>
          </a:bodyPr>
          <a:lstStyle/>
          <a:p>
            <a:r>
              <a:rPr lang="en-US" sz="1400" b="1" dirty="0" smtClean="0">
                <a:solidFill>
                  <a:srgbClr val="0070C0"/>
                </a:solidFill>
              </a:rPr>
              <a:t>Instructional Narrative</a:t>
            </a:r>
            <a:endParaRPr lang="en-US" sz="1400" dirty="0">
              <a:solidFill>
                <a:srgbClr val="0070C0"/>
              </a:solidFill>
            </a:endParaRPr>
          </a:p>
        </p:txBody>
      </p:sp>
      <p:sp>
        <p:nvSpPr>
          <p:cNvPr id="34" name="Right Arrow 33"/>
          <p:cNvSpPr/>
          <p:nvPr/>
        </p:nvSpPr>
        <p:spPr>
          <a:xfrm>
            <a:off x="7873765" y="2078968"/>
            <a:ext cx="946144" cy="189670"/>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35" name="Rectangle 34"/>
          <p:cNvSpPr/>
          <p:nvPr/>
        </p:nvSpPr>
        <p:spPr>
          <a:xfrm>
            <a:off x="7922917" y="1743119"/>
            <a:ext cx="827544"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Derive</a:t>
            </a:r>
            <a:endParaRPr lang="en-US" sz="1400" dirty="0" smtClean="0">
              <a:solidFill>
                <a:schemeClr val="accent6">
                  <a:lumMod val="10000"/>
                </a:schemeClr>
              </a:solidFill>
            </a:endParaRPr>
          </a:p>
        </p:txBody>
      </p:sp>
      <p:sp>
        <p:nvSpPr>
          <p:cNvPr id="36" name="Rectangle 35"/>
          <p:cNvSpPr/>
          <p:nvPr/>
        </p:nvSpPr>
        <p:spPr>
          <a:xfrm>
            <a:off x="8549879" y="4962810"/>
            <a:ext cx="663569" cy="238527"/>
          </a:xfrm>
          <a:prstGeom prst="rect">
            <a:avLst/>
          </a:prstGeom>
        </p:spPr>
        <p:txBody>
          <a:bodyPr wrap="square">
            <a:spAutoFit/>
          </a:bodyPr>
          <a:lstStyle/>
          <a:p>
            <a:pPr lvl="0" algn="ctr">
              <a:lnSpc>
                <a:spcPct val="95000"/>
              </a:lnSpc>
              <a:defRPr/>
            </a:pPr>
            <a:r>
              <a:rPr lang="en-US" sz="1000" b="1" dirty="0" smtClean="0">
                <a:solidFill>
                  <a:schemeClr val="accent6">
                    <a:lumMod val="10000"/>
                  </a:schemeClr>
                </a:solidFill>
              </a:rPr>
              <a:t>Derive</a:t>
            </a:r>
            <a:endParaRPr lang="en-US" sz="1000" dirty="0" smtClean="0">
              <a:solidFill>
                <a:schemeClr val="accent6">
                  <a:lumMod val="10000"/>
                </a:schemeClr>
              </a:solidFill>
            </a:endParaRPr>
          </a:p>
        </p:txBody>
      </p:sp>
      <p:sp>
        <p:nvSpPr>
          <p:cNvPr id="37" name="Rectangle 36"/>
          <p:cNvSpPr/>
          <p:nvPr/>
        </p:nvSpPr>
        <p:spPr>
          <a:xfrm>
            <a:off x="6084470" y="3388653"/>
            <a:ext cx="1439073"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  Resulting -</a:t>
            </a:r>
            <a:endParaRPr lang="en-US" sz="1400" dirty="0" smtClean="0">
              <a:solidFill>
                <a:schemeClr val="accent6">
                  <a:lumMod val="10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0BF908-D337-4124-B475-D825EF7C7711}"/>
              </a:ext>
            </a:extLst>
          </p:cNvPr>
          <p:cNvSpPr txBox="1">
            <a:spLocks/>
          </p:cNvSpPr>
          <p:nvPr/>
        </p:nvSpPr>
        <p:spPr>
          <a:xfrm>
            <a:off x="185928" y="157619"/>
            <a:ext cx="3437806" cy="508426"/>
          </a:xfrm>
          <a:prstGeom prst="rect">
            <a:avLst/>
          </a:prstGeom>
        </p:spPr>
        <p:txBody>
          <a:bodyPr/>
          <a:lstStyle/>
          <a:p>
            <a:pPr lvl="0">
              <a:lnSpc>
                <a:spcPct val="90000"/>
              </a:lnSpc>
              <a:spcBef>
                <a:spcPct val="0"/>
              </a:spcBef>
            </a:pPr>
            <a:r>
              <a:rPr kumimoji="0" lang="en-US" sz="3000" b="1" i="0" u="none" strike="noStrike" kern="1200" cap="none" spc="0" normalizeH="0" baseline="0" noProof="0" dirty="0" smtClean="0">
                <a:ln>
                  <a:noFill/>
                </a:ln>
                <a:solidFill>
                  <a:srgbClr val="55565A"/>
                </a:solidFill>
                <a:effectLst/>
                <a:uLnTx/>
                <a:uFillTx/>
                <a:latin typeface="+mj-lt"/>
                <a:ea typeface="+mj-ea"/>
                <a:cs typeface="+mj-cs"/>
              </a:rPr>
              <a:t>POC</a:t>
            </a:r>
            <a:r>
              <a:rPr kumimoji="0" lang="en-US" sz="3000" b="0" i="0" u="none" strike="noStrike" kern="1200" cap="none" spc="0" normalizeH="0" baseline="0" noProof="0" dirty="0" smtClean="0">
                <a:ln>
                  <a:noFill/>
                </a:ln>
                <a:solidFill>
                  <a:srgbClr val="55565A"/>
                </a:solidFill>
                <a:effectLst/>
                <a:uLnTx/>
                <a:uFillTx/>
                <a:latin typeface="+mj-lt"/>
                <a:ea typeface="+mj-ea"/>
                <a:cs typeface="+mj-cs"/>
              </a:rPr>
              <a:t> Process Flow</a:t>
            </a:r>
            <a:endParaRPr kumimoji="0" lang="en-US" sz="3000" b="0" i="0" u="none" strike="noStrike" kern="1200" cap="none" spc="0" normalizeH="0" baseline="0" noProof="0" dirty="0">
              <a:ln>
                <a:noFill/>
              </a:ln>
              <a:solidFill>
                <a:srgbClr val="0070C0"/>
              </a:solidFill>
              <a:effectLst/>
              <a:uLnTx/>
              <a:uFillTx/>
              <a:latin typeface="+mj-lt"/>
              <a:ea typeface="+mj-ea"/>
              <a:cs typeface="+mj-cs"/>
            </a:endParaRPr>
          </a:p>
        </p:txBody>
      </p:sp>
      <p:pic>
        <p:nvPicPr>
          <p:cNvPr id="4" name="Picture 2"/>
          <p:cNvPicPr>
            <a:picLocks noChangeAspect="1" noChangeArrowheads="1"/>
          </p:cNvPicPr>
          <p:nvPr/>
        </p:nvPicPr>
        <p:blipFill>
          <a:blip r:embed="rId2" cstate="print"/>
          <a:srcRect/>
          <a:stretch>
            <a:fillRect/>
          </a:stretch>
        </p:blipFill>
        <p:spPr bwMode="auto">
          <a:xfrm>
            <a:off x="3594910" y="2629763"/>
            <a:ext cx="2659136" cy="2024783"/>
          </a:xfrm>
          <a:prstGeom prst="rect">
            <a:avLst/>
          </a:prstGeom>
          <a:noFill/>
          <a:ln w="9525">
            <a:noFill/>
            <a:miter lim="800000"/>
            <a:headEnd/>
            <a:tailEnd/>
          </a:ln>
        </p:spPr>
      </p:pic>
      <p:pic>
        <p:nvPicPr>
          <p:cNvPr id="5" name="Picture 5"/>
          <p:cNvPicPr>
            <a:picLocks noChangeAspect="1" noChangeArrowheads="1"/>
          </p:cNvPicPr>
          <p:nvPr/>
        </p:nvPicPr>
        <p:blipFill>
          <a:blip r:embed="rId3" cstate="print"/>
          <a:srcRect/>
          <a:stretch>
            <a:fillRect/>
          </a:stretch>
        </p:blipFill>
        <p:spPr bwMode="auto">
          <a:xfrm>
            <a:off x="829689" y="2578359"/>
            <a:ext cx="1610226" cy="1445625"/>
          </a:xfrm>
          <a:prstGeom prst="rect">
            <a:avLst/>
          </a:prstGeom>
          <a:noFill/>
          <a:ln w="9525">
            <a:noFill/>
            <a:miter lim="800000"/>
            <a:headEnd/>
            <a:tailEnd/>
          </a:ln>
          <a:effectLst>
            <a:outerShdw blurRad="50800" dist="38100" dir="2700000" sx="102000" sy="102000" algn="tl" rotWithShape="0">
              <a:prstClr val="black">
                <a:alpha val="40000"/>
              </a:prstClr>
            </a:outerShdw>
          </a:effectLst>
        </p:spPr>
      </p:pic>
      <p:sp>
        <p:nvSpPr>
          <p:cNvPr id="7" name="Rectangle 6"/>
          <p:cNvSpPr/>
          <p:nvPr/>
        </p:nvSpPr>
        <p:spPr>
          <a:xfrm>
            <a:off x="880731" y="4186723"/>
            <a:ext cx="1496919" cy="501676"/>
          </a:xfrm>
          <a:prstGeom prst="rect">
            <a:avLst/>
          </a:prstGeom>
        </p:spPr>
        <p:txBody>
          <a:bodyPr wrap="square">
            <a:spAutoFit/>
          </a:bodyPr>
          <a:lstStyle/>
          <a:p>
            <a:pPr lvl="0" algn="ctr">
              <a:lnSpc>
                <a:spcPct val="95000"/>
              </a:lnSpc>
              <a:defRPr/>
            </a:pPr>
            <a:r>
              <a:rPr lang="en-US" sz="1400" b="1" dirty="0" smtClean="0">
                <a:solidFill>
                  <a:srgbClr val="0070C0"/>
                </a:solidFill>
              </a:rPr>
              <a:t>Single Member</a:t>
            </a:r>
          </a:p>
          <a:p>
            <a:pPr lvl="0" algn="ctr">
              <a:lnSpc>
                <a:spcPct val="95000"/>
              </a:lnSpc>
              <a:defRPr/>
            </a:pPr>
            <a:r>
              <a:rPr lang="en-US" sz="1400" b="1" dirty="0" smtClean="0">
                <a:solidFill>
                  <a:srgbClr val="0070C0"/>
                </a:solidFill>
              </a:rPr>
              <a:t>Use-</a:t>
            </a:r>
            <a:r>
              <a:rPr lang="en-US" sz="1400" b="1" dirty="0" smtClean="0">
                <a:solidFill>
                  <a:srgbClr val="FF0000"/>
                </a:solidFill>
              </a:rPr>
              <a:t>Case</a:t>
            </a:r>
            <a:endParaRPr lang="en-US" sz="1400" dirty="0" smtClean="0">
              <a:solidFill>
                <a:srgbClr val="FF0000"/>
              </a:solidFill>
            </a:endParaRPr>
          </a:p>
        </p:txBody>
      </p:sp>
      <p:sp>
        <p:nvSpPr>
          <p:cNvPr id="9" name="Right Arrow 8"/>
          <p:cNvSpPr/>
          <p:nvPr/>
        </p:nvSpPr>
        <p:spPr>
          <a:xfrm rot="16200000">
            <a:off x="4013082" y="1992236"/>
            <a:ext cx="558239" cy="230628"/>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0" name="Can 9"/>
          <p:cNvSpPr/>
          <p:nvPr/>
        </p:nvSpPr>
        <p:spPr>
          <a:xfrm>
            <a:off x="7465812" y="3403982"/>
            <a:ext cx="1060792" cy="1190893"/>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1" name="Text Placeholder 4">
            <a:extLst>
              <a:ext uri="{FF2B5EF4-FFF2-40B4-BE49-F238E27FC236}">
                <a16:creationId xmlns:a16="http://schemas.microsoft.com/office/drawing/2014/main" xmlns="" id="{6075C035-CE14-CB48-B6DE-1694715485AA}"/>
              </a:ext>
            </a:extLst>
          </p:cNvPr>
          <p:cNvSpPr txBox="1">
            <a:spLocks/>
          </p:cNvSpPr>
          <p:nvPr/>
        </p:nvSpPr>
        <p:spPr bwMode="gray">
          <a:xfrm>
            <a:off x="7549398" y="3725017"/>
            <a:ext cx="905696" cy="530858"/>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400" b="1" dirty="0" smtClean="0">
                <a:solidFill>
                  <a:schemeClr val="accent6">
                    <a:lumMod val="10000"/>
                  </a:schemeClr>
                </a:solidFill>
              </a:rPr>
              <a:t>Omaha type</a:t>
            </a:r>
          </a:p>
          <a:p>
            <a:pPr algn="ctr">
              <a:lnSpc>
                <a:spcPct val="100000"/>
              </a:lnSpc>
              <a:spcBef>
                <a:spcPts val="0"/>
              </a:spcBef>
              <a:spcAft>
                <a:spcPts val="0"/>
              </a:spcAft>
            </a:pPr>
            <a:r>
              <a:rPr lang="en-US" sz="1400" b="1" dirty="0" smtClean="0">
                <a:solidFill>
                  <a:schemeClr val="accent6">
                    <a:lumMod val="10000"/>
                  </a:schemeClr>
                </a:solidFill>
              </a:rPr>
              <a:t> Care Plan</a:t>
            </a:r>
            <a:endParaRPr lang="en-US" sz="1400" b="1" dirty="0">
              <a:solidFill>
                <a:srgbClr val="0070C0"/>
              </a:solidFill>
            </a:endParaRPr>
          </a:p>
        </p:txBody>
      </p:sp>
      <p:sp>
        <p:nvSpPr>
          <p:cNvPr id="12" name="Can 11"/>
          <p:cNvSpPr/>
          <p:nvPr/>
        </p:nvSpPr>
        <p:spPr>
          <a:xfrm>
            <a:off x="7499631" y="4777132"/>
            <a:ext cx="1060792" cy="1190893"/>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3" name="Text Placeholder 4">
            <a:extLst>
              <a:ext uri="{FF2B5EF4-FFF2-40B4-BE49-F238E27FC236}">
                <a16:creationId xmlns:a16="http://schemas.microsoft.com/office/drawing/2014/main" xmlns="" id="{6075C035-CE14-CB48-B6DE-1694715485AA}"/>
              </a:ext>
            </a:extLst>
          </p:cNvPr>
          <p:cNvSpPr txBox="1">
            <a:spLocks/>
          </p:cNvSpPr>
          <p:nvPr/>
        </p:nvSpPr>
        <p:spPr bwMode="gray">
          <a:xfrm>
            <a:off x="7519972" y="5212200"/>
            <a:ext cx="1015811" cy="530858"/>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400" b="1" dirty="0" smtClean="0">
                <a:solidFill>
                  <a:schemeClr val="accent6">
                    <a:lumMod val="10000"/>
                  </a:schemeClr>
                </a:solidFill>
              </a:rPr>
              <a:t>Reasoning / Explanation</a:t>
            </a:r>
            <a:endParaRPr lang="en-US" sz="1400" b="1" dirty="0">
              <a:solidFill>
                <a:srgbClr val="0070C0"/>
              </a:solidFill>
            </a:endParaRPr>
          </a:p>
        </p:txBody>
      </p:sp>
      <p:sp>
        <p:nvSpPr>
          <p:cNvPr id="14" name="Can 13"/>
          <p:cNvSpPr/>
          <p:nvPr/>
        </p:nvSpPr>
        <p:spPr>
          <a:xfrm>
            <a:off x="8641849" y="422796"/>
            <a:ext cx="1393798" cy="1404783"/>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5" name="Text Placeholder 4">
            <a:extLst>
              <a:ext uri="{FF2B5EF4-FFF2-40B4-BE49-F238E27FC236}">
                <a16:creationId xmlns:a16="http://schemas.microsoft.com/office/drawing/2014/main" xmlns="" id="{6075C035-CE14-CB48-B6DE-1694715485AA}"/>
              </a:ext>
            </a:extLst>
          </p:cNvPr>
          <p:cNvSpPr txBox="1">
            <a:spLocks/>
          </p:cNvSpPr>
          <p:nvPr/>
        </p:nvSpPr>
        <p:spPr bwMode="gray">
          <a:xfrm>
            <a:off x="8734726" y="941913"/>
            <a:ext cx="1286933" cy="947138"/>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300" b="1" dirty="0" smtClean="0">
                <a:solidFill>
                  <a:schemeClr val="accent6">
                    <a:lumMod val="10000"/>
                  </a:schemeClr>
                </a:solidFill>
              </a:rPr>
              <a:t>Inform the Clinical Staff of Important Patient Issues</a:t>
            </a:r>
            <a:endParaRPr lang="en-US" sz="1300" b="1" dirty="0">
              <a:solidFill>
                <a:srgbClr val="0070C0"/>
              </a:solidFill>
            </a:endParaRPr>
          </a:p>
        </p:txBody>
      </p:sp>
      <p:sp>
        <p:nvSpPr>
          <p:cNvPr id="16" name="Right Arrow 15"/>
          <p:cNvSpPr/>
          <p:nvPr/>
        </p:nvSpPr>
        <p:spPr>
          <a:xfrm>
            <a:off x="6544854" y="4204875"/>
            <a:ext cx="723483" cy="23431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7" name="Right Arrow 16"/>
          <p:cNvSpPr/>
          <p:nvPr/>
        </p:nvSpPr>
        <p:spPr>
          <a:xfrm>
            <a:off x="6569932" y="5225376"/>
            <a:ext cx="723483" cy="23431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0" name="Right Arrow 19"/>
          <p:cNvSpPr/>
          <p:nvPr/>
        </p:nvSpPr>
        <p:spPr>
          <a:xfrm rot="19588621">
            <a:off x="6434231" y="2271593"/>
            <a:ext cx="2155306" cy="319100"/>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1" name="Can 20"/>
          <p:cNvSpPr/>
          <p:nvPr/>
        </p:nvSpPr>
        <p:spPr>
          <a:xfrm>
            <a:off x="9915974" y="4057958"/>
            <a:ext cx="1060792" cy="1190893"/>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2" name="Text Placeholder 4">
            <a:extLst>
              <a:ext uri="{FF2B5EF4-FFF2-40B4-BE49-F238E27FC236}">
                <a16:creationId xmlns:a16="http://schemas.microsoft.com/office/drawing/2014/main" xmlns="" id="{6075C035-CE14-CB48-B6DE-1694715485AA}"/>
              </a:ext>
            </a:extLst>
          </p:cNvPr>
          <p:cNvSpPr txBox="1">
            <a:spLocks/>
          </p:cNvSpPr>
          <p:nvPr/>
        </p:nvSpPr>
        <p:spPr bwMode="gray">
          <a:xfrm>
            <a:off x="9999560" y="4436868"/>
            <a:ext cx="905696" cy="530858"/>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400" b="1" dirty="0" smtClean="0">
                <a:solidFill>
                  <a:schemeClr val="accent6">
                    <a:lumMod val="10000"/>
                  </a:schemeClr>
                </a:solidFill>
              </a:rPr>
              <a:t>Human </a:t>
            </a:r>
            <a:r>
              <a:rPr lang="en-US" sz="1400" b="1" dirty="0" smtClean="0">
                <a:solidFill>
                  <a:srgbClr val="0070C0"/>
                </a:solidFill>
              </a:rPr>
              <a:t>Vetted Results</a:t>
            </a:r>
            <a:endParaRPr lang="en-US" sz="1400" b="1" dirty="0">
              <a:solidFill>
                <a:srgbClr val="0070C0"/>
              </a:solidFill>
            </a:endParaRPr>
          </a:p>
        </p:txBody>
      </p:sp>
      <p:sp>
        <p:nvSpPr>
          <p:cNvPr id="23" name="Rectangle 22"/>
          <p:cNvSpPr/>
          <p:nvPr/>
        </p:nvSpPr>
        <p:spPr>
          <a:xfrm>
            <a:off x="9236584" y="5521191"/>
            <a:ext cx="2581042" cy="830997"/>
          </a:xfrm>
          <a:prstGeom prst="rect">
            <a:avLst/>
          </a:prstGeom>
        </p:spPr>
        <p:txBody>
          <a:bodyPr wrap="square">
            <a:spAutoFit/>
          </a:bodyPr>
          <a:lstStyle/>
          <a:p>
            <a:r>
              <a:rPr lang="en-US" sz="1600" b="1" dirty="0" smtClean="0">
                <a:solidFill>
                  <a:srgbClr val="0070C0"/>
                </a:solidFill>
              </a:rPr>
              <a:t>Compare against Omaha Taxonomy Results </a:t>
            </a:r>
            <a:r>
              <a:rPr lang="en-US" sz="1600" b="1" dirty="0" smtClean="0">
                <a:solidFill>
                  <a:srgbClr val="FF0000"/>
                </a:solidFill>
              </a:rPr>
              <a:t>or</a:t>
            </a:r>
            <a:r>
              <a:rPr lang="en-US" sz="1600" b="1" dirty="0" smtClean="0">
                <a:solidFill>
                  <a:srgbClr val="0070C0"/>
                </a:solidFill>
              </a:rPr>
              <a:t> Clinical SME vetting.</a:t>
            </a:r>
            <a:endParaRPr lang="en-US" sz="1600" dirty="0"/>
          </a:p>
        </p:txBody>
      </p:sp>
      <p:sp>
        <p:nvSpPr>
          <p:cNvPr id="24" name="Right Arrow 23"/>
          <p:cNvSpPr/>
          <p:nvPr/>
        </p:nvSpPr>
        <p:spPr>
          <a:xfrm>
            <a:off x="8847862" y="4513038"/>
            <a:ext cx="723483" cy="23431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6" name="Can 25"/>
          <p:cNvSpPr/>
          <p:nvPr/>
        </p:nvSpPr>
        <p:spPr>
          <a:xfrm>
            <a:off x="3759576" y="530887"/>
            <a:ext cx="1060792" cy="1190893"/>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7" name="Text Placeholder 4">
            <a:extLst>
              <a:ext uri="{FF2B5EF4-FFF2-40B4-BE49-F238E27FC236}">
                <a16:creationId xmlns:a16="http://schemas.microsoft.com/office/drawing/2014/main" xmlns="" id="{6075C035-CE14-CB48-B6DE-1694715485AA}"/>
              </a:ext>
            </a:extLst>
          </p:cNvPr>
          <p:cNvSpPr txBox="1">
            <a:spLocks/>
          </p:cNvSpPr>
          <p:nvPr/>
        </p:nvSpPr>
        <p:spPr bwMode="gray">
          <a:xfrm>
            <a:off x="3802495" y="841775"/>
            <a:ext cx="1015811" cy="704427"/>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400" b="1" dirty="0" smtClean="0">
                <a:solidFill>
                  <a:schemeClr val="accent6">
                    <a:lumMod val="10000"/>
                  </a:schemeClr>
                </a:solidFill>
              </a:rPr>
              <a:t>Other Digitized Information</a:t>
            </a:r>
            <a:endParaRPr lang="en-US" sz="1400" b="1" dirty="0">
              <a:solidFill>
                <a:srgbClr val="0070C0"/>
              </a:solidFill>
            </a:endParaRPr>
          </a:p>
        </p:txBody>
      </p:sp>
      <p:sp>
        <p:nvSpPr>
          <p:cNvPr id="29" name="Rectangle 28"/>
          <p:cNvSpPr/>
          <p:nvPr/>
        </p:nvSpPr>
        <p:spPr>
          <a:xfrm>
            <a:off x="4094029" y="6560996"/>
            <a:ext cx="1660726"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Ask a Human</a:t>
            </a:r>
            <a:endParaRPr lang="en-US" sz="1400" dirty="0" smtClean="0">
              <a:solidFill>
                <a:schemeClr val="accent6">
                  <a:lumMod val="10000"/>
                </a:schemeClr>
              </a:solidFill>
            </a:endParaRPr>
          </a:p>
        </p:txBody>
      </p:sp>
      <p:sp>
        <p:nvSpPr>
          <p:cNvPr id="30" name="Right Arrow 29"/>
          <p:cNvSpPr/>
          <p:nvPr/>
        </p:nvSpPr>
        <p:spPr>
          <a:xfrm>
            <a:off x="2647332" y="3403922"/>
            <a:ext cx="723483" cy="23431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32" name="Rectangle 31"/>
          <p:cNvSpPr/>
          <p:nvPr/>
        </p:nvSpPr>
        <p:spPr>
          <a:xfrm>
            <a:off x="3786556" y="2377213"/>
            <a:ext cx="2411044" cy="338554"/>
          </a:xfrm>
          <a:prstGeom prst="rect">
            <a:avLst/>
          </a:prstGeom>
        </p:spPr>
        <p:txBody>
          <a:bodyPr wrap="square">
            <a:spAutoFit/>
          </a:bodyPr>
          <a:lstStyle/>
          <a:p>
            <a:r>
              <a:rPr lang="en-US" sz="1600" b="1" dirty="0" smtClean="0">
                <a:solidFill>
                  <a:srgbClr val="0070C0"/>
                </a:solidFill>
              </a:rPr>
              <a:t>SOAR Agent: “</a:t>
            </a:r>
            <a:r>
              <a:rPr lang="en-US" sz="1600" b="1" dirty="0" smtClean="0">
                <a:solidFill>
                  <a:srgbClr val="FF0000"/>
                </a:solidFill>
              </a:rPr>
              <a:t>Scotty</a:t>
            </a:r>
            <a:r>
              <a:rPr lang="en-US" sz="1600" b="1" dirty="0" smtClean="0">
                <a:solidFill>
                  <a:srgbClr val="0070C0"/>
                </a:solidFill>
              </a:rPr>
              <a:t>”</a:t>
            </a:r>
            <a:endParaRPr lang="en-US" sz="1600" dirty="0"/>
          </a:p>
        </p:txBody>
      </p:sp>
      <p:sp>
        <p:nvSpPr>
          <p:cNvPr id="33" name="Can 32"/>
          <p:cNvSpPr/>
          <p:nvPr/>
        </p:nvSpPr>
        <p:spPr>
          <a:xfrm>
            <a:off x="5142465" y="516652"/>
            <a:ext cx="1060792" cy="1190893"/>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34" name="Text Placeholder 4">
            <a:extLst>
              <a:ext uri="{FF2B5EF4-FFF2-40B4-BE49-F238E27FC236}">
                <a16:creationId xmlns:a16="http://schemas.microsoft.com/office/drawing/2014/main" xmlns="" id="{6075C035-CE14-CB48-B6DE-1694715485AA}"/>
              </a:ext>
            </a:extLst>
          </p:cNvPr>
          <p:cNvSpPr txBox="1">
            <a:spLocks/>
          </p:cNvSpPr>
          <p:nvPr/>
        </p:nvSpPr>
        <p:spPr bwMode="gray">
          <a:xfrm>
            <a:off x="5207962" y="1053318"/>
            <a:ext cx="1015811" cy="314965"/>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400" b="1" dirty="0" smtClean="0">
                <a:solidFill>
                  <a:schemeClr val="accent6">
                    <a:lumMod val="10000"/>
                  </a:schemeClr>
                </a:solidFill>
              </a:rPr>
              <a:t>ML Models</a:t>
            </a:r>
            <a:endParaRPr lang="en-US" sz="1400" b="1" dirty="0">
              <a:solidFill>
                <a:srgbClr val="0070C0"/>
              </a:solidFill>
            </a:endParaRPr>
          </a:p>
        </p:txBody>
      </p:sp>
      <p:sp>
        <p:nvSpPr>
          <p:cNvPr id="35" name="Right Arrow 34"/>
          <p:cNvSpPr/>
          <p:nvPr/>
        </p:nvSpPr>
        <p:spPr>
          <a:xfrm rot="16200000">
            <a:off x="5413303" y="1994537"/>
            <a:ext cx="558239" cy="197557"/>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pic>
        <p:nvPicPr>
          <p:cNvPr id="1026" name="Picture 2"/>
          <p:cNvPicPr>
            <a:picLocks noChangeAspect="1" noChangeArrowheads="1"/>
          </p:cNvPicPr>
          <p:nvPr/>
        </p:nvPicPr>
        <p:blipFill>
          <a:blip r:embed="rId4" cstate="print"/>
          <a:srcRect/>
          <a:stretch>
            <a:fillRect/>
          </a:stretch>
        </p:blipFill>
        <p:spPr bwMode="auto">
          <a:xfrm>
            <a:off x="796841" y="5193545"/>
            <a:ext cx="1572082" cy="1210027"/>
          </a:xfrm>
          <a:prstGeom prst="rect">
            <a:avLst/>
          </a:prstGeom>
          <a:noFill/>
          <a:ln w="9525">
            <a:noFill/>
            <a:miter lim="800000"/>
            <a:headEnd/>
            <a:tailEnd/>
          </a:ln>
        </p:spPr>
      </p:pic>
      <p:sp>
        <p:nvSpPr>
          <p:cNvPr id="37" name="Right Arrow 36"/>
          <p:cNvSpPr/>
          <p:nvPr/>
        </p:nvSpPr>
        <p:spPr>
          <a:xfrm rot="16200000">
            <a:off x="1295194" y="4815163"/>
            <a:ext cx="558239" cy="230628"/>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pic>
        <p:nvPicPr>
          <p:cNvPr id="38" name="Picture 37"/>
          <p:cNvPicPr>
            <a:picLocks noChangeAspect="1" noChangeArrowheads="1"/>
          </p:cNvPicPr>
          <p:nvPr/>
        </p:nvPicPr>
        <p:blipFill>
          <a:blip r:embed="rId5" cstate="print"/>
          <a:srcRect/>
          <a:stretch>
            <a:fillRect/>
          </a:stretch>
        </p:blipFill>
        <p:spPr bwMode="auto">
          <a:xfrm>
            <a:off x="10435012" y="170184"/>
            <a:ext cx="1470442" cy="1355418"/>
          </a:xfrm>
          <a:prstGeom prst="rect">
            <a:avLst/>
          </a:prstGeom>
          <a:noFill/>
          <a:ln w="9525">
            <a:noFill/>
            <a:miter lim="800000"/>
            <a:headEnd/>
            <a:tailEnd/>
          </a:ln>
        </p:spPr>
      </p:pic>
      <p:sp>
        <p:nvSpPr>
          <p:cNvPr id="39" name="Rectangle 38"/>
          <p:cNvSpPr/>
          <p:nvPr/>
        </p:nvSpPr>
        <p:spPr>
          <a:xfrm rot="19508177">
            <a:off x="6462856" y="2091701"/>
            <a:ext cx="1757379"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Informs</a:t>
            </a:r>
            <a:endParaRPr lang="en-US" sz="1400" dirty="0" smtClean="0">
              <a:solidFill>
                <a:schemeClr val="accent6">
                  <a:lumMod val="10000"/>
                </a:schemeClr>
              </a:solidFill>
            </a:endParaRPr>
          </a:p>
        </p:txBody>
      </p:sp>
      <p:sp>
        <p:nvSpPr>
          <p:cNvPr id="40" name="Rectangle 39"/>
          <p:cNvSpPr/>
          <p:nvPr/>
        </p:nvSpPr>
        <p:spPr>
          <a:xfrm>
            <a:off x="10269542" y="1624562"/>
            <a:ext cx="1757379"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Clinical Staff</a:t>
            </a:r>
            <a:endParaRPr lang="en-US" sz="1400" dirty="0" smtClean="0">
              <a:solidFill>
                <a:schemeClr val="accent6">
                  <a:lumMod val="10000"/>
                </a:schemeClr>
              </a:solidFill>
            </a:endParaRPr>
          </a:p>
        </p:txBody>
      </p:sp>
      <p:pic>
        <p:nvPicPr>
          <p:cNvPr id="41" name="Picture 2"/>
          <p:cNvPicPr>
            <a:picLocks noChangeAspect="1" noChangeArrowheads="1"/>
          </p:cNvPicPr>
          <p:nvPr/>
        </p:nvPicPr>
        <p:blipFill>
          <a:blip r:embed="rId6" cstate="print"/>
          <a:srcRect/>
          <a:stretch>
            <a:fillRect/>
          </a:stretch>
        </p:blipFill>
        <p:spPr bwMode="auto">
          <a:xfrm>
            <a:off x="4332997" y="5218044"/>
            <a:ext cx="1054012" cy="1317514"/>
          </a:xfrm>
          <a:prstGeom prst="rect">
            <a:avLst/>
          </a:prstGeom>
          <a:noFill/>
          <a:ln w="9525">
            <a:noFill/>
            <a:miter lim="800000"/>
            <a:headEnd/>
            <a:tailEnd/>
          </a:ln>
        </p:spPr>
      </p:pic>
      <p:sp>
        <p:nvSpPr>
          <p:cNvPr id="36" name="Right Arrow 35"/>
          <p:cNvSpPr/>
          <p:nvPr/>
        </p:nvSpPr>
        <p:spPr>
          <a:xfrm rot="5400000">
            <a:off x="4691827" y="4848139"/>
            <a:ext cx="558239" cy="230628"/>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42" name="Rectangle 41"/>
          <p:cNvSpPr/>
          <p:nvPr/>
        </p:nvSpPr>
        <p:spPr>
          <a:xfrm>
            <a:off x="4117223" y="198783"/>
            <a:ext cx="1806499"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DB or ML API Call</a:t>
            </a:r>
            <a:endParaRPr lang="en-US" sz="1400" dirty="0" smtClean="0">
              <a:solidFill>
                <a:schemeClr val="accent6">
                  <a:lumMod val="10000"/>
                </a:schemeClr>
              </a:solidFill>
            </a:endParaRPr>
          </a:p>
        </p:txBody>
      </p:sp>
      <p:sp>
        <p:nvSpPr>
          <p:cNvPr id="43" name="Rectangle 42"/>
          <p:cNvSpPr/>
          <p:nvPr/>
        </p:nvSpPr>
        <p:spPr>
          <a:xfrm>
            <a:off x="6184559" y="4665936"/>
            <a:ext cx="1289667"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Constructs</a:t>
            </a:r>
            <a:endParaRPr lang="en-US" sz="1400" dirty="0" smtClean="0">
              <a:solidFill>
                <a:schemeClr val="accent6">
                  <a:lumMod val="10000"/>
                </a:schemeClr>
              </a:solidFill>
            </a:endParaRPr>
          </a:p>
        </p:txBody>
      </p:sp>
      <p:sp>
        <p:nvSpPr>
          <p:cNvPr id="44" name="Rectangle 43"/>
          <p:cNvSpPr/>
          <p:nvPr/>
        </p:nvSpPr>
        <p:spPr>
          <a:xfrm>
            <a:off x="8692533" y="474936"/>
            <a:ext cx="1289667"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Preemptively</a:t>
            </a:r>
            <a:endParaRPr lang="en-US" sz="1400" dirty="0" smtClean="0">
              <a:solidFill>
                <a:schemeClr val="accent6">
                  <a:lumMod val="10000"/>
                </a:schemeClr>
              </a:solidFill>
            </a:endParaRPr>
          </a:p>
        </p:txBody>
      </p:sp>
      <p:sp>
        <p:nvSpPr>
          <p:cNvPr id="45" name="Rectangle 44"/>
          <p:cNvSpPr/>
          <p:nvPr/>
        </p:nvSpPr>
        <p:spPr>
          <a:xfrm>
            <a:off x="4329255" y="1926048"/>
            <a:ext cx="1365867" cy="443198"/>
          </a:xfrm>
          <a:prstGeom prst="rect">
            <a:avLst/>
          </a:prstGeom>
        </p:spPr>
        <p:txBody>
          <a:bodyPr wrap="square">
            <a:spAutoFit/>
          </a:bodyPr>
          <a:lstStyle/>
          <a:p>
            <a:pPr lvl="0" algn="ctr">
              <a:lnSpc>
                <a:spcPct val="95000"/>
              </a:lnSpc>
              <a:defRPr/>
            </a:pPr>
            <a:r>
              <a:rPr lang="en-US" sz="1200" b="1" dirty="0" smtClean="0">
                <a:solidFill>
                  <a:schemeClr val="accent6">
                    <a:lumMod val="10000"/>
                  </a:schemeClr>
                </a:solidFill>
              </a:rPr>
              <a:t>If needed to make decisions</a:t>
            </a:r>
            <a:endParaRPr lang="en-US" sz="1200" dirty="0" smtClean="0">
              <a:solidFill>
                <a:schemeClr val="accent6">
                  <a:lumMod val="10000"/>
                </a:schemeClr>
              </a:solidFill>
            </a:endParaRPr>
          </a:p>
        </p:txBody>
      </p:sp>
      <p:sp>
        <p:nvSpPr>
          <p:cNvPr id="46" name="Rectangle 45"/>
          <p:cNvSpPr/>
          <p:nvPr/>
        </p:nvSpPr>
        <p:spPr>
          <a:xfrm>
            <a:off x="3567252" y="4662622"/>
            <a:ext cx="1365867" cy="443198"/>
          </a:xfrm>
          <a:prstGeom prst="rect">
            <a:avLst/>
          </a:prstGeom>
        </p:spPr>
        <p:txBody>
          <a:bodyPr wrap="square">
            <a:spAutoFit/>
          </a:bodyPr>
          <a:lstStyle/>
          <a:p>
            <a:pPr lvl="0" algn="ctr">
              <a:lnSpc>
                <a:spcPct val="95000"/>
              </a:lnSpc>
              <a:defRPr/>
            </a:pPr>
            <a:r>
              <a:rPr lang="en-US" sz="1200" b="1" dirty="0" smtClean="0">
                <a:solidFill>
                  <a:schemeClr val="accent6">
                    <a:lumMod val="10000"/>
                  </a:schemeClr>
                </a:solidFill>
              </a:rPr>
              <a:t>If needed to make decisions</a:t>
            </a:r>
            <a:endParaRPr lang="en-US" sz="1200" dirty="0" smtClean="0">
              <a:solidFill>
                <a:schemeClr val="accent6">
                  <a:lumMod val="10000"/>
                </a:schemeClr>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2"/>
          <p:cNvPicPr>
            <a:picLocks noChangeAspect="1" noChangeArrowheads="1"/>
          </p:cNvPicPr>
          <p:nvPr/>
        </p:nvPicPr>
        <p:blipFill>
          <a:blip r:embed="rId2" cstate="print"/>
          <a:srcRect/>
          <a:stretch>
            <a:fillRect/>
          </a:stretch>
        </p:blipFill>
        <p:spPr bwMode="auto">
          <a:xfrm>
            <a:off x="354718" y="3997119"/>
            <a:ext cx="1572082" cy="1210027"/>
          </a:xfrm>
          <a:prstGeom prst="rect">
            <a:avLst/>
          </a:prstGeom>
          <a:noFill/>
          <a:ln w="9525">
            <a:noFill/>
            <a:miter lim="800000"/>
            <a:headEnd/>
            <a:tailEnd/>
          </a:ln>
        </p:spPr>
      </p:pic>
      <p:sp>
        <p:nvSpPr>
          <p:cNvPr id="39" name="Rectangle 38"/>
          <p:cNvSpPr/>
          <p:nvPr/>
        </p:nvSpPr>
        <p:spPr>
          <a:xfrm>
            <a:off x="3004600" y="767834"/>
            <a:ext cx="4179948" cy="326243"/>
          </a:xfrm>
          <a:prstGeom prst="rect">
            <a:avLst/>
          </a:prstGeom>
        </p:spPr>
        <p:txBody>
          <a:bodyPr wrap="square">
            <a:spAutoFit/>
          </a:bodyPr>
          <a:lstStyle/>
          <a:p>
            <a:pPr lvl="0" algn="ctr">
              <a:lnSpc>
                <a:spcPct val="95000"/>
              </a:lnSpc>
              <a:defRPr/>
            </a:pPr>
            <a:r>
              <a:rPr lang="en-US" sz="1600" b="1" dirty="0" smtClean="0">
                <a:solidFill>
                  <a:schemeClr val="accent6">
                    <a:lumMod val="10000"/>
                  </a:schemeClr>
                </a:solidFill>
              </a:rPr>
              <a:t>Omaha Taxonomy </a:t>
            </a:r>
            <a:r>
              <a:rPr lang="en-US" sz="1600" b="1" dirty="0" smtClean="0">
                <a:solidFill>
                  <a:srgbClr val="0070C0"/>
                </a:solidFill>
              </a:rPr>
              <a:t>Signs and Symptoms</a:t>
            </a:r>
            <a:endParaRPr lang="en-US" sz="1600" dirty="0" smtClean="0">
              <a:solidFill>
                <a:srgbClr val="0070C0"/>
              </a:solidFill>
            </a:endParaRPr>
          </a:p>
        </p:txBody>
      </p:sp>
      <p:pic>
        <p:nvPicPr>
          <p:cNvPr id="40" name="Picture 5"/>
          <p:cNvPicPr>
            <a:picLocks noChangeAspect="1" noChangeArrowheads="1"/>
          </p:cNvPicPr>
          <p:nvPr/>
        </p:nvPicPr>
        <p:blipFill>
          <a:blip r:embed="rId3" cstate="print"/>
          <a:srcRect/>
          <a:stretch>
            <a:fillRect/>
          </a:stretch>
        </p:blipFill>
        <p:spPr bwMode="auto">
          <a:xfrm>
            <a:off x="367470" y="1221810"/>
            <a:ext cx="1610226" cy="1445625"/>
          </a:xfrm>
          <a:prstGeom prst="rect">
            <a:avLst/>
          </a:prstGeom>
          <a:noFill/>
          <a:ln w="9525">
            <a:noFill/>
            <a:miter lim="800000"/>
            <a:headEnd/>
            <a:tailEnd/>
          </a:ln>
          <a:effectLst>
            <a:outerShdw blurRad="50800" dist="38100" dir="2700000" sx="102000" sy="102000" algn="tl" rotWithShape="0">
              <a:prstClr val="black">
                <a:alpha val="40000"/>
              </a:prstClr>
            </a:outerShdw>
          </a:effectLst>
        </p:spPr>
      </p:pic>
      <p:sp>
        <p:nvSpPr>
          <p:cNvPr id="41" name="Rectangle 40"/>
          <p:cNvSpPr/>
          <p:nvPr/>
        </p:nvSpPr>
        <p:spPr>
          <a:xfrm>
            <a:off x="418512" y="2830174"/>
            <a:ext cx="1496919" cy="501676"/>
          </a:xfrm>
          <a:prstGeom prst="rect">
            <a:avLst/>
          </a:prstGeom>
        </p:spPr>
        <p:txBody>
          <a:bodyPr wrap="square">
            <a:spAutoFit/>
          </a:bodyPr>
          <a:lstStyle/>
          <a:p>
            <a:pPr lvl="0" algn="ctr">
              <a:lnSpc>
                <a:spcPct val="95000"/>
              </a:lnSpc>
              <a:defRPr/>
            </a:pPr>
            <a:r>
              <a:rPr lang="en-US" sz="1400" b="1" dirty="0" smtClean="0">
                <a:solidFill>
                  <a:srgbClr val="0070C0"/>
                </a:solidFill>
              </a:rPr>
              <a:t>Single Member</a:t>
            </a:r>
          </a:p>
          <a:p>
            <a:pPr lvl="0" algn="ctr">
              <a:lnSpc>
                <a:spcPct val="95000"/>
              </a:lnSpc>
              <a:defRPr/>
            </a:pPr>
            <a:r>
              <a:rPr lang="en-US" sz="1400" b="1" dirty="0" smtClean="0">
                <a:solidFill>
                  <a:srgbClr val="0070C0"/>
                </a:solidFill>
              </a:rPr>
              <a:t>Use-</a:t>
            </a:r>
            <a:r>
              <a:rPr lang="en-US" sz="1400" b="1" dirty="0" smtClean="0">
                <a:solidFill>
                  <a:srgbClr val="FF0000"/>
                </a:solidFill>
              </a:rPr>
              <a:t>Case</a:t>
            </a:r>
            <a:endParaRPr lang="en-US" sz="1400" dirty="0" smtClean="0">
              <a:solidFill>
                <a:srgbClr val="FF0000"/>
              </a:solidFill>
            </a:endParaRPr>
          </a:p>
        </p:txBody>
      </p:sp>
      <p:sp>
        <p:nvSpPr>
          <p:cNvPr id="42" name="Right Arrow 41"/>
          <p:cNvSpPr/>
          <p:nvPr/>
        </p:nvSpPr>
        <p:spPr>
          <a:xfrm rot="16200000">
            <a:off x="832975" y="3578863"/>
            <a:ext cx="558239" cy="230628"/>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43" name="Right Arrow 42"/>
          <p:cNvSpPr/>
          <p:nvPr/>
        </p:nvSpPr>
        <p:spPr>
          <a:xfrm>
            <a:off x="2100747" y="1912522"/>
            <a:ext cx="558239" cy="230628"/>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44" name="Title 1">
            <a:extLst>
              <a:ext uri="{FF2B5EF4-FFF2-40B4-BE49-F238E27FC236}">
                <a16:creationId xmlns:a16="http://schemas.microsoft.com/office/drawing/2014/main" xmlns="" id="{380BF908-D337-4124-B475-D825EF7C7711}"/>
              </a:ext>
            </a:extLst>
          </p:cNvPr>
          <p:cNvSpPr txBox="1">
            <a:spLocks/>
          </p:cNvSpPr>
          <p:nvPr/>
        </p:nvSpPr>
        <p:spPr>
          <a:xfrm>
            <a:off x="310104" y="225351"/>
            <a:ext cx="6733791" cy="663511"/>
          </a:xfrm>
          <a:prstGeom prst="rect">
            <a:avLst/>
          </a:prstGeom>
        </p:spPr>
        <p:txBody>
          <a:bodyPr/>
          <a:lstStyle/>
          <a:p>
            <a:pPr lvl="0">
              <a:lnSpc>
                <a:spcPct val="90000"/>
              </a:lnSpc>
              <a:spcBef>
                <a:spcPct val="0"/>
              </a:spcBef>
            </a:pPr>
            <a:r>
              <a:rPr kumimoji="0" lang="en-US" sz="3000" b="1" i="0" u="none" strike="noStrike" kern="1200" cap="none" spc="0" normalizeH="0" baseline="0" noProof="0" dirty="0" smtClean="0">
                <a:ln>
                  <a:noFill/>
                </a:ln>
                <a:solidFill>
                  <a:srgbClr val="55565A"/>
                </a:solidFill>
                <a:effectLst/>
                <a:uLnTx/>
                <a:uFillTx/>
                <a:latin typeface="+mj-lt"/>
                <a:ea typeface="+mj-ea"/>
                <a:cs typeface="+mj-cs"/>
              </a:rPr>
              <a:t>EHR/EMR</a:t>
            </a:r>
            <a:r>
              <a:rPr kumimoji="0" lang="en-US" sz="3000" b="0" i="0" u="none" strike="noStrike" kern="1200" cap="none" spc="0" normalizeH="0" baseline="0" noProof="0" dirty="0" smtClean="0">
                <a:ln>
                  <a:noFill/>
                </a:ln>
                <a:solidFill>
                  <a:srgbClr val="55565A"/>
                </a:solidFill>
                <a:effectLst/>
                <a:uLnTx/>
                <a:uFillTx/>
                <a:latin typeface="+mj-lt"/>
                <a:ea typeface="+mj-ea"/>
                <a:cs typeface="+mj-cs"/>
              </a:rPr>
              <a:t> :</a:t>
            </a:r>
            <a:r>
              <a:rPr kumimoji="0" lang="en-US" sz="3000" b="0" i="0" u="none" strike="noStrike" kern="1200" cap="none" spc="0" normalizeH="0" baseline="0" noProof="0" dirty="0" smtClean="0">
                <a:ln>
                  <a:noFill/>
                </a:ln>
                <a:solidFill>
                  <a:srgbClr val="FF0000"/>
                </a:solidFill>
                <a:effectLst/>
                <a:uLnTx/>
                <a:uFillTx/>
                <a:latin typeface="+mj-lt"/>
                <a:ea typeface="+mj-ea"/>
                <a:cs typeface="+mj-cs"/>
              </a:rPr>
              <a:t> </a:t>
            </a:r>
            <a:r>
              <a:rPr lang="en-US" sz="3000" dirty="0" smtClean="0">
                <a:solidFill>
                  <a:srgbClr val="FF0000"/>
                </a:solidFill>
              </a:rPr>
              <a:t>Data Dictionary </a:t>
            </a:r>
            <a:r>
              <a:rPr lang="en-US" sz="1600" dirty="0" smtClean="0">
                <a:solidFill>
                  <a:srgbClr val="0070C0"/>
                </a:solidFill>
              </a:rPr>
              <a:t>(Approximation)</a:t>
            </a:r>
            <a:endParaRPr kumimoji="0" lang="en-US" sz="1600" b="0" i="0" u="none" strike="noStrike" kern="1200" cap="none" spc="0" normalizeH="0" baseline="0" noProof="0" dirty="0">
              <a:ln>
                <a:noFill/>
              </a:ln>
              <a:solidFill>
                <a:srgbClr val="0070C0"/>
              </a:solidFill>
              <a:effectLst/>
              <a:uLnTx/>
              <a:uFillTx/>
              <a:latin typeface="+mj-lt"/>
              <a:ea typeface="+mj-ea"/>
              <a:cs typeface="+mj-cs"/>
            </a:endParaRPr>
          </a:p>
        </p:txBody>
      </p:sp>
      <p:pic>
        <p:nvPicPr>
          <p:cNvPr id="1029" name="Picture 5"/>
          <p:cNvPicPr>
            <a:picLocks noChangeAspect="1" noChangeArrowheads="1"/>
          </p:cNvPicPr>
          <p:nvPr/>
        </p:nvPicPr>
        <p:blipFill>
          <a:blip r:embed="rId4" cstate="print"/>
          <a:srcRect/>
          <a:stretch>
            <a:fillRect/>
          </a:stretch>
        </p:blipFill>
        <p:spPr bwMode="auto">
          <a:xfrm>
            <a:off x="2738277" y="1106209"/>
            <a:ext cx="5429250" cy="5610225"/>
          </a:xfrm>
          <a:prstGeom prst="rect">
            <a:avLst/>
          </a:prstGeom>
          <a:noFill/>
          <a:ln w="9525">
            <a:noFill/>
            <a:miter lim="800000"/>
            <a:headEnd/>
            <a:tailEnd/>
          </a:ln>
        </p:spPr>
      </p:pic>
      <p:sp>
        <p:nvSpPr>
          <p:cNvPr id="46" name="Rectangle 45"/>
          <p:cNvSpPr/>
          <p:nvPr/>
        </p:nvSpPr>
        <p:spPr>
          <a:xfrm>
            <a:off x="8168952" y="1249017"/>
            <a:ext cx="3597668" cy="1291123"/>
          </a:xfrm>
          <a:prstGeom prst="rect">
            <a:avLst/>
          </a:prstGeom>
        </p:spPr>
        <p:txBody>
          <a:bodyPr wrap="square">
            <a:spAutoFit/>
          </a:bodyPr>
          <a:lstStyle/>
          <a:p>
            <a:pPr lvl="0">
              <a:lnSpc>
                <a:spcPct val="95000"/>
              </a:lnSpc>
              <a:defRPr/>
            </a:pPr>
            <a:r>
              <a:rPr lang="en-US" sz="1400" b="1" dirty="0" smtClean="0">
                <a:solidFill>
                  <a:schemeClr val="accent6">
                    <a:lumMod val="10000"/>
                  </a:schemeClr>
                </a:solidFill>
              </a:rPr>
              <a:t>Omaha Taxonomy </a:t>
            </a:r>
            <a:r>
              <a:rPr lang="en-US" sz="1400" b="1" dirty="0" smtClean="0">
                <a:solidFill>
                  <a:srgbClr val="0070C0"/>
                </a:solidFill>
              </a:rPr>
              <a:t>Risk Factors </a:t>
            </a:r>
          </a:p>
          <a:p>
            <a:pPr lvl="0">
              <a:lnSpc>
                <a:spcPct val="95000"/>
              </a:lnSpc>
              <a:defRPr/>
            </a:pPr>
            <a:r>
              <a:rPr lang="en-US" sz="1000" b="1" dirty="0" smtClean="0">
                <a:solidFill>
                  <a:srgbClr val="0070C0"/>
                </a:solidFill>
              </a:rPr>
              <a:t>(</a:t>
            </a:r>
            <a:r>
              <a:rPr lang="en-US" sz="1000" b="1" dirty="0" smtClean="0">
                <a:solidFill>
                  <a:srgbClr val="FF0000"/>
                </a:solidFill>
              </a:rPr>
              <a:t>will not have Symptoms</a:t>
            </a:r>
            <a:r>
              <a:rPr lang="en-US" sz="1000" b="1" dirty="0" smtClean="0">
                <a:solidFill>
                  <a:srgbClr val="0070C0"/>
                </a:solidFill>
              </a:rPr>
              <a:t>)</a:t>
            </a:r>
          </a:p>
          <a:p>
            <a:pPr lvl="0">
              <a:lnSpc>
                <a:spcPct val="95000"/>
              </a:lnSpc>
              <a:defRPr/>
            </a:pPr>
            <a:endParaRPr lang="en-US" sz="1000" b="1" dirty="0" smtClean="0">
              <a:solidFill>
                <a:schemeClr val="accent6">
                  <a:lumMod val="10000"/>
                </a:schemeClr>
              </a:solidFill>
            </a:endParaRPr>
          </a:p>
          <a:p>
            <a:pPr lvl="0">
              <a:lnSpc>
                <a:spcPct val="95000"/>
              </a:lnSpc>
              <a:buFont typeface="Arial" pitchFamily="34" charset="0"/>
              <a:buChar char="•"/>
              <a:defRPr/>
            </a:pPr>
            <a:r>
              <a:rPr lang="en-US" sz="1200" dirty="0" smtClean="0">
                <a:solidFill>
                  <a:schemeClr val="accent6">
                    <a:lumMod val="10000"/>
                  </a:schemeClr>
                </a:solidFill>
              </a:rPr>
              <a:t> Race – ethnicity of identified known risk group.</a:t>
            </a:r>
          </a:p>
          <a:p>
            <a:pPr lvl="0">
              <a:lnSpc>
                <a:spcPct val="95000"/>
              </a:lnSpc>
              <a:buFont typeface="Arial" pitchFamily="34" charset="0"/>
              <a:buChar char="•"/>
              <a:defRPr/>
            </a:pPr>
            <a:r>
              <a:rPr lang="en-US" sz="1200" dirty="0" smtClean="0">
                <a:solidFill>
                  <a:schemeClr val="accent6">
                    <a:lumMod val="10000"/>
                  </a:schemeClr>
                </a:solidFill>
              </a:rPr>
              <a:t> Genetics – family history diabetes</a:t>
            </a:r>
          </a:p>
          <a:p>
            <a:pPr lvl="0">
              <a:lnSpc>
                <a:spcPct val="95000"/>
              </a:lnSpc>
              <a:buFont typeface="Arial" pitchFamily="34" charset="0"/>
              <a:buChar char="•"/>
              <a:defRPr/>
            </a:pPr>
            <a:r>
              <a:rPr lang="en-US" sz="1200" dirty="0" smtClean="0">
                <a:solidFill>
                  <a:schemeClr val="accent6">
                    <a:lumMod val="10000"/>
                  </a:schemeClr>
                </a:solidFill>
              </a:rPr>
              <a:t> Pregnancy - GDM</a:t>
            </a:r>
          </a:p>
          <a:p>
            <a:pPr lvl="0">
              <a:lnSpc>
                <a:spcPct val="95000"/>
              </a:lnSpc>
              <a:buFont typeface="Arial" pitchFamily="34" charset="0"/>
              <a:buChar char="•"/>
              <a:defRPr/>
            </a:pPr>
            <a:r>
              <a:rPr lang="en-US" sz="1200" dirty="0" smtClean="0">
                <a:solidFill>
                  <a:schemeClr val="accent6">
                    <a:lumMod val="10000"/>
                  </a:schemeClr>
                </a:solidFill>
              </a:rPr>
              <a:t> Reproductive Function - PCOS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srcRect/>
          <a:stretch>
            <a:fillRect/>
          </a:stretch>
        </p:blipFill>
        <p:spPr bwMode="auto">
          <a:xfrm>
            <a:off x="7297057" y="1794330"/>
            <a:ext cx="4241800" cy="3530600"/>
          </a:xfrm>
          <a:prstGeom prst="rect">
            <a:avLst/>
          </a:prstGeom>
          <a:noFill/>
          <a:ln w="9525">
            <a:noFill/>
            <a:miter lim="800000"/>
            <a:headEnd/>
            <a:tailEnd/>
          </a:ln>
        </p:spPr>
      </p:pic>
      <p:sp>
        <p:nvSpPr>
          <p:cNvPr id="3" name="Rectangle 2"/>
          <p:cNvSpPr/>
          <p:nvPr/>
        </p:nvSpPr>
        <p:spPr>
          <a:xfrm>
            <a:off x="8583107" y="1573377"/>
            <a:ext cx="3072979" cy="326243"/>
          </a:xfrm>
          <a:prstGeom prst="rect">
            <a:avLst/>
          </a:prstGeom>
        </p:spPr>
        <p:txBody>
          <a:bodyPr wrap="square">
            <a:spAutoFit/>
          </a:bodyPr>
          <a:lstStyle/>
          <a:p>
            <a:pPr lvl="0" algn="ctr">
              <a:lnSpc>
                <a:spcPct val="95000"/>
              </a:lnSpc>
              <a:defRPr/>
            </a:pPr>
            <a:r>
              <a:rPr lang="en-US" sz="1600" b="1" dirty="0" smtClean="0">
                <a:solidFill>
                  <a:schemeClr val="accent6">
                    <a:lumMod val="10000"/>
                  </a:schemeClr>
                </a:solidFill>
              </a:rPr>
              <a:t>Omaha Taxonomy </a:t>
            </a:r>
            <a:r>
              <a:rPr lang="en-US" sz="1600" b="1" dirty="0" smtClean="0">
                <a:solidFill>
                  <a:srgbClr val="0070C0"/>
                </a:solidFill>
              </a:rPr>
              <a:t>Problems</a:t>
            </a:r>
            <a:endParaRPr lang="en-US" sz="1600" dirty="0" smtClean="0">
              <a:solidFill>
                <a:srgbClr val="0070C0"/>
              </a:solidFill>
            </a:endParaRPr>
          </a:p>
        </p:txBody>
      </p:sp>
      <p:pic>
        <p:nvPicPr>
          <p:cNvPr id="4" name="Picture 5"/>
          <p:cNvPicPr>
            <a:picLocks noChangeAspect="1" noChangeArrowheads="1"/>
          </p:cNvPicPr>
          <p:nvPr/>
        </p:nvPicPr>
        <p:blipFill>
          <a:blip r:embed="rId3" cstate="print"/>
          <a:srcRect/>
          <a:stretch>
            <a:fillRect/>
          </a:stretch>
        </p:blipFill>
        <p:spPr bwMode="auto">
          <a:xfrm>
            <a:off x="839141" y="774613"/>
            <a:ext cx="5429250" cy="5610225"/>
          </a:xfrm>
          <a:prstGeom prst="rect">
            <a:avLst/>
          </a:prstGeom>
          <a:noFill/>
          <a:ln w="9525">
            <a:noFill/>
            <a:miter lim="800000"/>
            <a:headEnd/>
            <a:tailEnd/>
          </a:ln>
        </p:spPr>
      </p:pic>
      <p:sp>
        <p:nvSpPr>
          <p:cNvPr id="5" name="Rectangle 4"/>
          <p:cNvSpPr/>
          <p:nvPr/>
        </p:nvSpPr>
        <p:spPr>
          <a:xfrm>
            <a:off x="2200732" y="576920"/>
            <a:ext cx="4179948" cy="326243"/>
          </a:xfrm>
          <a:prstGeom prst="rect">
            <a:avLst/>
          </a:prstGeom>
        </p:spPr>
        <p:txBody>
          <a:bodyPr wrap="square">
            <a:spAutoFit/>
          </a:bodyPr>
          <a:lstStyle/>
          <a:p>
            <a:pPr lvl="0" algn="ctr">
              <a:lnSpc>
                <a:spcPct val="95000"/>
              </a:lnSpc>
              <a:defRPr/>
            </a:pPr>
            <a:r>
              <a:rPr lang="en-US" sz="1600" b="1" dirty="0" smtClean="0">
                <a:solidFill>
                  <a:schemeClr val="accent6">
                    <a:lumMod val="10000"/>
                  </a:schemeClr>
                </a:solidFill>
              </a:rPr>
              <a:t>Omaha Taxonomy </a:t>
            </a:r>
            <a:r>
              <a:rPr lang="en-US" sz="1600" b="1" dirty="0" smtClean="0">
                <a:solidFill>
                  <a:srgbClr val="0070C0"/>
                </a:solidFill>
              </a:rPr>
              <a:t>Signs and Symptoms</a:t>
            </a:r>
            <a:endParaRPr lang="en-US" sz="1600" dirty="0" smtClean="0">
              <a:solidFill>
                <a:srgbClr val="0070C0"/>
              </a:solidFill>
            </a:endParaRPr>
          </a:p>
        </p:txBody>
      </p:sp>
      <p:sp>
        <p:nvSpPr>
          <p:cNvPr id="6" name="Title 1">
            <a:extLst>
              <a:ext uri="{FF2B5EF4-FFF2-40B4-BE49-F238E27FC236}">
                <a16:creationId xmlns:a16="http://schemas.microsoft.com/office/drawing/2014/main" xmlns="" id="{380BF908-D337-4124-B475-D825EF7C7711}"/>
              </a:ext>
            </a:extLst>
          </p:cNvPr>
          <p:cNvSpPr txBox="1">
            <a:spLocks/>
          </p:cNvSpPr>
          <p:nvPr/>
        </p:nvSpPr>
        <p:spPr>
          <a:xfrm>
            <a:off x="269911" y="124868"/>
            <a:ext cx="4211654" cy="663511"/>
          </a:xfrm>
          <a:prstGeom prst="rect">
            <a:avLst/>
          </a:prstGeom>
        </p:spPr>
        <p:txBody>
          <a:bodyPr/>
          <a:lstStyle/>
          <a:p>
            <a:pPr lvl="0">
              <a:lnSpc>
                <a:spcPct val="90000"/>
              </a:lnSpc>
              <a:spcBef>
                <a:spcPct val="0"/>
              </a:spcBef>
            </a:pPr>
            <a:r>
              <a:rPr kumimoji="0" lang="en-US" sz="3000" b="1" i="0" u="none" strike="noStrike" kern="1200" cap="none" spc="0" normalizeH="0" baseline="0" noProof="0" dirty="0" smtClean="0">
                <a:ln>
                  <a:noFill/>
                </a:ln>
                <a:solidFill>
                  <a:srgbClr val="55565A"/>
                </a:solidFill>
                <a:effectLst/>
                <a:uLnTx/>
                <a:uFillTx/>
                <a:latin typeface="+mj-lt"/>
                <a:ea typeface="+mj-ea"/>
                <a:cs typeface="+mj-cs"/>
              </a:rPr>
              <a:t>SOAR</a:t>
            </a:r>
            <a:r>
              <a:rPr kumimoji="0" lang="en-US" sz="3000" b="0" i="0" u="none" strike="noStrike" kern="1200" cap="none" spc="0" normalizeH="0" baseline="0" noProof="0" dirty="0" smtClean="0">
                <a:ln>
                  <a:noFill/>
                </a:ln>
                <a:solidFill>
                  <a:srgbClr val="55565A"/>
                </a:solidFill>
                <a:effectLst/>
                <a:uLnTx/>
                <a:uFillTx/>
                <a:latin typeface="+mj-lt"/>
                <a:ea typeface="+mj-ea"/>
                <a:cs typeface="+mj-cs"/>
              </a:rPr>
              <a:t> :</a:t>
            </a:r>
            <a:r>
              <a:rPr kumimoji="0" lang="en-US" sz="3000" b="0" i="0" u="none" strike="noStrike" kern="1200" cap="none" spc="0" normalizeH="0" baseline="0" noProof="0" dirty="0" smtClean="0">
                <a:ln>
                  <a:noFill/>
                </a:ln>
                <a:solidFill>
                  <a:srgbClr val="FF0000"/>
                </a:solidFill>
                <a:effectLst/>
                <a:uLnTx/>
                <a:uFillTx/>
                <a:latin typeface="+mj-lt"/>
                <a:ea typeface="+mj-ea"/>
                <a:cs typeface="+mj-cs"/>
              </a:rPr>
              <a:t> </a:t>
            </a:r>
            <a:r>
              <a:rPr lang="en-US" sz="3000" dirty="0" smtClean="0">
                <a:solidFill>
                  <a:srgbClr val="FF0000"/>
                </a:solidFill>
              </a:rPr>
              <a:t>Data Mappings</a:t>
            </a:r>
            <a:endParaRPr kumimoji="0" lang="en-US" sz="1600" b="0" i="0" u="none" strike="noStrike" kern="1200" cap="none" spc="0" normalizeH="0" baseline="0" noProof="0" dirty="0">
              <a:ln>
                <a:noFill/>
              </a:ln>
              <a:solidFill>
                <a:srgbClr val="0070C0"/>
              </a:solidFill>
              <a:effectLst/>
              <a:uLnTx/>
              <a:uFillTx/>
              <a:latin typeface="+mj-lt"/>
              <a:ea typeface="+mj-ea"/>
              <a:cs typeface="+mj-cs"/>
            </a:endParaRPr>
          </a:p>
        </p:txBody>
      </p:sp>
      <p:cxnSp>
        <p:nvCxnSpPr>
          <p:cNvPr id="8" name="Straight Arrow Connector 7"/>
          <p:cNvCxnSpPr/>
          <p:nvPr/>
        </p:nvCxnSpPr>
        <p:spPr>
          <a:xfrm>
            <a:off x="3476730" y="1165609"/>
            <a:ext cx="4059534" cy="984738"/>
          </a:xfrm>
          <a:prstGeom prst="straightConnector1">
            <a:avLst/>
          </a:prstGeom>
          <a:ln w="127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195376" y="2140299"/>
            <a:ext cx="4290646" cy="40193"/>
          </a:xfrm>
          <a:prstGeom prst="straightConnector1">
            <a:avLst/>
          </a:prstGeom>
          <a:ln w="127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768132" y="2180492"/>
            <a:ext cx="3717890" cy="3255666"/>
          </a:xfrm>
          <a:prstGeom prst="straightConnector1">
            <a:avLst/>
          </a:prstGeom>
          <a:ln w="127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31218" y="1778558"/>
            <a:ext cx="5174901" cy="582805"/>
          </a:xfrm>
          <a:prstGeom prst="straightConnector1">
            <a:avLst/>
          </a:prstGeom>
          <a:ln w="127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542233" y="2381459"/>
            <a:ext cx="4923692" cy="211016"/>
          </a:xfrm>
          <a:prstGeom prst="straightConnector1">
            <a:avLst/>
          </a:prstGeom>
          <a:ln w="127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2361363" y="2773346"/>
            <a:ext cx="5154804" cy="1024931"/>
          </a:xfrm>
          <a:prstGeom prst="straightConnector1">
            <a:avLst/>
          </a:prstGeom>
          <a:ln w="127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235569" y="1366576"/>
            <a:ext cx="4290646" cy="1587639"/>
          </a:xfrm>
          <a:prstGeom prst="straightConnector1">
            <a:avLst/>
          </a:prstGeom>
          <a:ln w="127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260501" y="2974312"/>
            <a:ext cx="3185328" cy="1647930"/>
          </a:xfrm>
          <a:prstGeom prst="straightConnector1">
            <a:avLst/>
          </a:prstGeom>
          <a:ln w="127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3084844" y="3024554"/>
            <a:ext cx="4330840" cy="2220686"/>
          </a:xfrm>
          <a:prstGeom prst="straightConnector1">
            <a:avLst/>
          </a:prstGeom>
          <a:ln w="127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723103" y="1979525"/>
            <a:ext cx="4833257" cy="1215851"/>
          </a:xfrm>
          <a:prstGeom prst="straightConnector1">
            <a:avLst/>
          </a:prstGeom>
          <a:ln w="127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129873" y="2391508"/>
            <a:ext cx="3426487" cy="974690"/>
          </a:xfrm>
          <a:prstGeom prst="straightConnector1">
            <a:avLst/>
          </a:prstGeom>
          <a:ln w="127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5757705" y="3396343"/>
            <a:ext cx="1738365" cy="823965"/>
          </a:xfrm>
          <a:prstGeom prst="straightConnector1">
            <a:avLst/>
          </a:prstGeom>
          <a:ln w="127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3657600" y="3386295"/>
            <a:ext cx="3828422" cy="2260879"/>
          </a:xfrm>
          <a:prstGeom prst="straightConnector1">
            <a:avLst/>
          </a:prstGeom>
          <a:ln w="127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863780" y="1567543"/>
            <a:ext cx="4682532" cy="2019719"/>
          </a:xfrm>
          <a:prstGeom prst="straightConnector1">
            <a:avLst/>
          </a:prstGeom>
          <a:ln w="127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2672862" y="3788229"/>
            <a:ext cx="4873450" cy="1034980"/>
          </a:xfrm>
          <a:prstGeom prst="straightConnector1">
            <a:avLst/>
          </a:prstGeom>
          <a:ln w="127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3667648" y="3969099"/>
            <a:ext cx="3848519" cy="462224"/>
          </a:xfrm>
          <a:prstGeom prst="straightConnector1">
            <a:avLst/>
          </a:prstGeom>
          <a:ln w="127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100105" y="3004457"/>
            <a:ext cx="5426110" cy="1175657"/>
          </a:xfrm>
          <a:prstGeom prst="straightConnector1">
            <a:avLst/>
          </a:prstGeom>
          <a:ln w="127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2381459" y="2803490"/>
            <a:ext cx="5144756" cy="1587640"/>
          </a:xfrm>
          <a:prstGeom prst="straightConnector1">
            <a:avLst/>
          </a:prstGeom>
          <a:ln w="127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2723103" y="3396343"/>
            <a:ext cx="4813161" cy="1014883"/>
          </a:xfrm>
          <a:prstGeom prst="straightConnector1">
            <a:avLst/>
          </a:prstGeom>
          <a:ln w="127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4381081" y="3215473"/>
            <a:ext cx="3165231" cy="1376624"/>
          </a:xfrm>
          <a:prstGeom prst="straightConnector1">
            <a:avLst/>
          </a:prstGeom>
          <a:ln w="127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2240782" y="4602145"/>
            <a:ext cx="5255288" cy="462224"/>
          </a:xfrm>
          <a:prstGeom prst="straightConnector1">
            <a:avLst/>
          </a:prstGeom>
          <a:ln w="127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703007" y="3597310"/>
            <a:ext cx="4843305" cy="1195754"/>
          </a:xfrm>
          <a:prstGeom prst="straightConnector1">
            <a:avLst/>
          </a:prstGeom>
          <a:ln w="127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2612571" y="5024176"/>
            <a:ext cx="4913644" cy="844061"/>
          </a:xfrm>
          <a:prstGeom prst="straightConnector1">
            <a:avLst/>
          </a:prstGeom>
          <a:ln w="127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7988082" y="5469324"/>
            <a:ext cx="3085202" cy="1144929"/>
          </a:xfrm>
          <a:prstGeom prst="rect">
            <a:avLst/>
          </a:prstGeom>
        </p:spPr>
        <p:txBody>
          <a:bodyPr wrap="square">
            <a:spAutoFit/>
          </a:bodyPr>
          <a:lstStyle/>
          <a:p>
            <a:pPr lvl="0">
              <a:lnSpc>
                <a:spcPct val="95000"/>
              </a:lnSpc>
              <a:defRPr/>
            </a:pPr>
            <a:r>
              <a:rPr lang="en-US" sz="1400" b="1" dirty="0" smtClean="0">
                <a:solidFill>
                  <a:schemeClr val="accent6">
                    <a:lumMod val="10000"/>
                  </a:schemeClr>
                </a:solidFill>
              </a:rPr>
              <a:t>Omaha Taxonomy </a:t>
            </a:r>
            <a:r>
              <a:rPr lang="en-US" sz="1400" b="1" dirty="0" smtClean="0">
                <a:solidFill>
                  <a:srgbClr val="0070C0"/>
                </a:solidFill>
              </a:rPr>
              <a:t>Risk Factors </a:t>
            </a:r>
          </a:p>
          <a:p>
            <a:pPr lvl="0">
              <a:lnSpc>
                <a:spcPct val="95000"/>
              </a:lnSpc>
              <a:defRPr/>
            </a:pPr>
            <a:r>
              <a:rPr lang="en-US" sz="1000" b="1" dirty="0" smtClean="0">
                <a:solidFill>
                  <a:srgbClr val="0070C0"/>
                </a:solidFill>
              </a:rPr>
              <a:t>(</a:t>
            </a:r>
            <a:r>
              <a:rPr lang="en-US" sz="1000" b="1" u="sng" dirty="0" smtClean="0">
                <a:solidFill>
                  <a:srgbClr val="FF0000"/>
                </a:solidFill>
              </a:rPr>
              <a:t>may</a:t>
            </a:r>
            <a:r>
              <a:rPr lang="en-US" sz="1000" b="1" dirty="0" smtClean="0">
                <a:solidFill>
                  <a:srgbClr val="FF0000"/>
                </a:solidFill>
              </a:rPr>
              <a:t> not have Symptoms</a:t>
            </a:r>
            <a:r>
              <a:rPr lang="en-US" sz="1000" b="1" dirty="0" smtClean="0">
                <a:solidFill>
                  <a:srgbClr val="0070C0"/>
                </a:solidFill>
              </a:rPr>
              <a:t>)</a:t>
            </a:r>
            <a:endParaRPr lang="en-US" sz="1000" b="1" dirty="0" smtClean="0">
              <a:solidFill>
                <a:schemeClr val="accent6">
                  <a:lumMod val="10000"/>
                </a:schemeClr>
              </a:solidFill>
            </a:endParaRPr>
          </a:p>
          <a:p>
            <a:pPr lvl="0">
              <a:lnSpc>
                <a:spcPct val="95000"/>
              </a:lnSpc>
              <a:buFont typeface="Arial" pitchFamily="34" charset="0"/>
              <a:buChar char="•"/>
              <a:defRPr/>
            </a:pPr>
            <a:r>
              <a:rPr lang="en-US" sz="1200" dirty="0" smtClean="0">
                <a:solidFill>
                  <a:schemeClr val="accent6">
                    <a:lumMod val="10000"/>
                  </a:schemeClr>
                </a:solidFill>
              </a:rPr>
              <a:t> Race</a:t>
            </a:r>
          </a:p>
          <a:p>
            <a:pPr lvl="0">
              <a:lnSpc>
                <a:spcPct val="95000"/>
              </a:lnSpc>
              <a:buFont typeface="Arial" pitchFamily="34" charset="0"/>
              <a:buChar char="•"/>
              <a:defRPr/>
            </a:pPr>
            <a:r>
              <a:rPr lang="en-US" sz="1200" dirty="0" smtClean="0">
                <a:solidFill>
                  <a:schemeClr val="accent6">
                    <a:lumMod val="10000"/>
                  </a:schemeClr>
                </a:solidFill>
              </a:rPr>
              <a:t> Genetics</a:t>
            </a:r>
          </a:p>
          <a:p>
            <a:pPr lvl="0">
              <a:lnSpc>
                <a:spcPct val="95000"/>
              </a:lnSpc>
              <a:buFont typeface="Arial" pitchFamily="34" charset="0"/>
              <a:buChar char="•"/>
              <a:defRPr/>
            </a:pPr>
            <a:r>
              <a:rPr lang="en-US" sz="1200" dirty="0" smtClean="0">
                <a:solidFill>
                  <a:schemeClr val="accent6">
                    <a:lumMod val="10000"/>
                  </a:schemeClr>
                </a:solidFill>
              </a:rPr>
              <a:t> Pregnancy</a:t>
            </a:r>
          </a:p>
          <a:p>
            <a:pPr lvl="0">
              <a:lnSpc>
                <a:spcPct val="95000"/>
              </a:lnSpc>
              <a:buFont typeface="Arial" pitchFamily="34" charset="0"/>
              <a:buChar char="•"/>
              <a:defRPr/>
            </a:pPr>
            <a:r>
              <a:rPr lang="en-US" sz="1200" dirty="0" smtClean="0">
                <a:solidFill>
                  <a:schemeClr val="accent6">
                    <a:lumMod val="10000"/>
                  </a:schemeClr>
                </a:solidFill>
              </a:rPr>
              <a:t> Reproductive Function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srcRect/>
          <a:stretch>
            <a:fillRect/>
          </a:stretch>
        </p:blipFill>
        <p:spPr bwMode="auto">
          <a:xfrm>
            <a:off x="241162" y="4348807"/>
            <a:ext cx="1572082" cy="1210027"/>
          </a:xfrm>
          <a:prstGeom prst="rect">
            <a:avLst/>
          </a:prstGeom>
          <a:noFill/>
          <a:ln w="9525">
            <a:noFill/>
            <a:miter lim="800000"/>
            <a:headEnd/>
            <a:tailEnd/>
          </a:ln>
        </p:spPr>
      </p:pic>
      <p:sp>
        <p:nvSpPr>
          <p:cNvPr id="4" name="Right Arrow 3"/>
          <p:cNvSpPr/>
          <p:nvPr/>
        </p:nvSpPr>
        <p:spPr>
          <a:xfrm>
            <a:off x="2000262" y="2213971"/>
            <a:ext cx="558239" cy="230628"/>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pic>
        <p:nvPicPr>
          <p:cNvPr id="6" name="Picture 5"/>
          <p:cNvPicPr>
            <a:picLocks noChangeAspect="1" noChangeArrowheads="1"/>
          </p:cNvPicPr>
          <p:nvPr/>
        </p:nvPicPr>
        <p:blipFill>
          <a:blip r:embed="rId3" cstate="print"/>
          <a:srcRect/>
          <a:stretch>
            <a:fillRect/>
          </a:stretch>
        </p:blipFill>
        <p:spPr bwMode="auto">
          <a:xfrm>
            <a:off x="266986" y="1663937"/>
            <a:ext cx="1610226" cy="1445625"/>
          </a:xfrm>
          <a:prstGeom prst="rect">
            <a:avLst/>
          </a:prstGeom>
          <a:noFill/>
          <a:ln w="9525">
            <a:noFill/>
            <a:miter lim="800000"/>
            <a:headEnd/>
            <a:tailEnd/>
          </a:ln>
          <a:effectLst>
            <a:outerShdw blurRad="50800" dist="38100" dir="2700000" sx="102000" sy="102000" algn="tl" rotWithShape="0">
              <a:prstClr val="black">
                <a:alpha val="40000"/>
              </a:prstClr>
            </a:outerShdw>
          </a:effectLst>
        </p:spPr>
      </p:pic>
      <p:sp>
        <p:nvSpPr>
          <p:cNvPr id="7" name="Rectangle 6"/>
          <p:cNvSpPr/>
          <p:nvPr/>
        </p:nvSpPr>
        <p:spPr>
          <a:xfrm>
            <a:off x="318028" y="3272301"/>
            <a:ext cx="1496919" cy="501676"/>
          </a:xfrm>
          <a:prstGeom prst="rect">
            <a:avLst/>
          </a:prstGeom>
        </p:spPr>
        <p:txBody>
          <a:bodyPr wrap="square">
            <a:spAutoFit/>
          </a:bodyPr>
          <a:lstStyle/>
          <a:p>
            <a:pPr lvl="0" algn="ctr">
              <a:lnSpc>
                <a:spcPct val="95000"/>
              </a:lnSpc>
              <a:defRPr/>
            </a:pPr>
            <a:r>
              <a:rPr lang="en-US" sz="1400" b="1" dirty="0" smtClean="0">
                <a:solidFill>
                  <a:srgbClr val="0070C0"/>
                </a:solidFill>
              </a:rPr>
              <a:t>Single Member</a:t>
            </a:r>
          </a:p>
          <a:p>
            <a:pPr lvl="0" algn="ctr">
              <a:lnSpc>
                <a:spcPct val="95000"/>
              </a:lnSpc>
              <a:defRPr/>
            </a:pPr>
            <a:r>
              <a:rPr lang="en-US" sz="1400" b="1" dirty="0" smtClean="0">
                <a:solidFill>
                  <a:srgbClr val="0070C0"/>
                </a:solidFill>
              </a:rPr>
              <a:t>Use-</a:t>
            </a:r>
            <a:r>
              <a:rPr lang="en-US" sz="1400" b="1" dirty="0" smtClean="0">
                <a:solidFill>
                  <a:srgbClr val="FF0000"/>
                </a:solidFill>
              </a:rPr>
              <a:t>Case</a:t>
            </a:r>
            <a:endParaRPr lang="en-US" sz="1400" dirty="0" smtClean="0">
              <a:solidFill>
                <a:srgbClr val="FF0000"/>
              </a:solidFill>
            </a:endParaRPr>
          </a:p>
        </p:txBody>
      </p:sp>
      <p:sp>
        <p:nvSpPr>
          <p:cNvPr id="8" name="Right Arrow 7"/>
          <p:cNvSpPr/>
          <p:nvPr/>
        </p:nvSpPr>
        <p:spPr>
          <a:xfrm rot="16200000">
            <a:off x="742540" y="3960701"/>
            <a:ext cx="558239" cy="230628"/>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0" name="Rectangle 9"/>
          <p:cNvSpPr/>
          <p:nvPr/>
        </p:nvSpPr>
        <p:spPr>
          <a:xfrm>
            <a:off x="2646832" y="1531478"/>
            <a:ext cx="3282461" cy="1877437"/>
          </a:xfrm>
          <a:prstGeom prst="rect">
            <a:avLst/>
          </a:prstGeom>
          <a:ln>
            <a:solidFill>
              <a:schemeClr val="tx1"/>
            </a:solidFill>
            <a:prstDash val="sysDot"/>
          </a:ln>
        </p:spPr>
        <p:txBody>
          <a:bodyPr wrap="square">
            <a:spAutoFit/>
          </a:bodyPr>
          <a:lstStyle/>
          <a:p>
            <a:r>
              <a:rPr lang="en-US" sz="1200" b="1" dirty="0" smtClean="0"/>
              <a:t>Signs &amp; Symptoms:</a:t>
            </a:r>
          </a:p>
          <a:p>
            <a:endParaRPr lang="en-US" sz="1000" b="1" dirty="0" smtClean="0"/>
          </a:p>
          <a:p>
            <a:pPr>
              <a:buFont typeface="Arial" pitchFamily="34" charset="0"/>
              <a:buChar char="•"/>
            </a:pPr>
            <a:r>
              <a:rPr lang="en-US" sz="900" dirty="0" smtClean="0"/>
              <a:t> </a:t>
            </a:r>
            <a:r>
              <a:rPr lang="en-US" sz="900" b="1" dirty="0" smtClean="0"/>
              <a:t>ABPR</a:t>
            </a:r>
            <a:r>
              <a:rPr lang="en-US" sz="900" dirty="0" smtClean="0"/>
              <a:t>: Abnormal Blood Pressure Reading</a:t>
            </a:r>
          </a:p>
          <a:p>
            <a:pPr>
              <a:buFont typeface="Arial" pitchFamily="34" charset="0"/>
              <a:buChar char="•"/>
            </a:pPr>
            <a:r>
              <a:rPr lang="en-US" sz="900" dirty="0" smtClean="0"/>
              <a:t> </a:t>
            </a:r>
            <a:r>
              <a:rPr lang="en-US" sz="900" b="1" dirty="0" smtClean="0"/>
              <a:t>DSC</a:t>
            </a:r>
            <a:r>
              <a:rPr lang="en-US" sz="900" dirty="0" smtClean="0"/>
              <a:t>: Discoloration of Skin/Cyanosis</a:t>
            </a:r>
          </a:p>
          <a:p>
            <a:pPr>
              <a:buFont typeface="Arial" pitchFamily="34" charset="0"/>
              <a:buChar char="•"/>
            </a:pPr>
            <a:r>
              <a:rPr lang="en-US" sz="900" dirty="0" smtClean="0"/>
              <a:t> </a:t>
            </a:r>
            <a:r>
              <a:rPr lang="en-US" sz="900" b="1" dirty="0" smtClean="0"/>
              <a:t>TCAA</a:t>
            </a:r>
            <a:r>
              <a:rPr lang="en-US" sz="900" dirty="0" smtClean="0"/>
              <a:t>: Temperature Change in Affected Area</a:t>
            </a:r>
          </a:p>
          <a:p>
            <a:pPr>
              <a:buFont typeface="Arial" pitchFamily="34" charset="0"/>
              <a:buChar char="•"/>
            </a:pPr>
            <a:r>
              <a:rPr lang="en-US" sz="900" dirty="0" smtClean="0"/>
              <a:t> </a:t>
            </a:r>
            <a:r>
              <a:rPr lang="en-US" sz="900" b="1" dirty="0" smtClean="0"/>
              <a:t>AUF</a:t>
            </a:r>
            <a:r>
              <a:rPr lang="en-US" sz="900" dirty="0" smtClean="0"/>
              <a:t>: Apprehension/Undefined Fear</a:t>
            </a:r>
          </a:p>
          <a:p>
            <a:pPr>
              <a:buFont typeface="Arial" pitchFamily="34" charset="0"/>
              <a:buChar char="•"/>
            </a:pPr>
            <a:r>
              <a:rPr lang="en-US" sz="900" dirty="0" smtClean="0"/>
              <a:t> </a:t>
            </a:r>
            <a:r>
              <a:rPr lang="en-US" sz="900" b="1" dirty="0" smtClean="0"/>
              <a:t>LNI</a:t>
            </a:r>
            <a:r>
              <a:rPr lang="en-US" sz="900" dirty="0" smtClean="0"/>
              <a:t>: Low/No Income</a:t>
            </a:r>
          </a:p>
          <a:p>
            <a:endParaRPr lang="en-US" sz="900" dirty="0" smtClean="0"/>
          </a:p>
          <a:p>
            <a:r>
              <a:rPr lang="en-US" sz="1200" b="1" dirty="0" smtClean="0"/>
              <a:t>Risk Factors:</a:t>
            </a:r>
          </a:p>
          <a:p>
            <a:endParaRPr lang="en-US" sz="1000" b="1" dirty="0" smtClean="0"/>
          </a:p>
          <a:p>
            <a:pPr>
              <a:buFont typeface="Arial" pitchFamily="34" charset="0"/>
              <a:buChar char="•"/>
            </a:pPr>
            <a:r>
              <a:rPr lang="en-US" sz="900" dirty="0" smtClean="0"/>
              <a:t> </a:t>
            </a:r>
            <a:r>
              <a:rPr lang="en-US" sz="900" b="1" dirty="0" smtClean="0"/>
              <a:t>RIEG</a:t>
            </a:r>
            <a:r>
              <a:rPr lang="en-US" sz="900" dirty="0" smtClean="0"/>
              <a:t>: RACE - – ethnicity of identified known risk group</a:t>
            </a:r>
          </a:p>
          <a:p>
            <a:pPr>
              <a:buFont typeface="Arial" pitchFamily="34" charset="0"/>
              <a:buChar char="•"/>
            </a:pPr>
            <a:r>
              <a:rPr lang="en-US" sz="900" dirty="0" smtClean="0"/>
              <a:t> </a:t>
            </a:r>
            <a:r>
              <a:rPr lang="en-US" sz="900" b="1" dirty="0" smtClean="0"/>
              <a:t>GEN</a:t>
            </a:r>
            <a:r>
              <a:rPr lang="en-US" sz="900" dirty="0" smtClean="0"/>
              <a:t>: GENETICS - family history diabetes</a:t>
            </a:r>
            <a:endParaRPr lang="en-US" sz="900" dirty="0"/>
          </a:p>
        </p:txBody>
      </p:sp>
      <p:pic>
        <p:nvPicPr>
          <p:cNvPr id="2050" name="Picture 2"/>
          <p:cNvPicPr>
            <a:picLocks noChangeAspect="1" noChangeArrowheads="1"/>
          </p:cNvPicPr>
          <p:nvPr/>
        </p:nvPicPr>
        <p:blipFill>
          <a:blip r:embed="rId4" cstate="print"/>
          <a:srcRect/>
          <a:stretch>
            <a:fillRect/>
          </a:stretch>
        </p:blipFill>
        <p:spPr bwMode="auto">
          <a:xfrm>
            <a:off x="6810057" y="1577593"/>
            <a:ext cx="4993425" cy="894024"/>
          </a:xfrm>
          <a:prstGeom prst="rect">
            <a:avLst/>
          </a:prstGeom>
          <a:noFill/>
          <a:ln w="9525">
            <a:noFill/>
            <a:miter lim="800000"/>
            <a:headEnd/>
            <a:tailEnd/>
          </a:ln>
        </p:spPr>
      </p:pic>
      <p:pic>
        <p:nvPicPr>
          <p:cNvPr id="2052" name="Picture 4"/>
          <p:cNvPicPr>
            <a:picLocks noChangeAspect="1" noChangeArrowheads="1"/>
          </p:cNvPicPr>
          <p:nvPr/>
        </p:nvPicPr>
        <p:blipFill>
          <a:blip r:embed="rId5" cstate="print"/>
          <a:srcRect/>
          <a:stretch>
            <a:fillRect/>
          </a:stretch>
        </p:blipFill>
        <p:spPr bwMode="auto">
          <a:xfrm>
            <a:off x="2753248" y="3883810"/>
            <a:ext cx="8895391" cy="751271"/>
          </a:xfrm>
          <a:prstGeom prst="rect">
            <a:avLst/>
          </a:prstGeom>
          <a:noFill/>
          <a:ln w="9525">
            <a:noFill/>
            <a:miter lim="800000"/>
            <a:headEnd/>
            <a:tailEnd/>
          </a:ln>
        </p:spPr>
      </p:pic>
      <p:graphicFrame>
        <p:nvGraphicFramePr>
          <p:cNvPr id="17" name="Table 16"/>
          <p:cNvGraphicFramePr>
            <a:graphicFrameLocks noGrp="1"/>
          </p:cNvGraphicFramePr>
          <p:nvPr/>
        </p:nvGraphicFramePr>
        <p:xfrm>
          <a:off x="6832879" y="2694453"/>
          <a:ext cx="4913646" cy="167640"/>
        </p:xfrm>
        <a:graphic>
          <a:graphicData uri="http://schemas.openxmlformats.org/drawingml/2006/table">
            <a:tbl>
              <a:tblPr/>
              <a:tblGrid>
                <a:gridCol w="2330273"/>
                <a:gridCol w="2583373"/>
              </a:tblGrid>
              <a:tr h="0">
                <a:tc>
                  <a:txBody>
                    <a:bodyPr/>
                    <a:lstStyle/>
                    <a:p>
                      <a:pPr algn="l" fontAlgn="b"/>
                      <a:r>
                        <a:rPr lang="en-US" sz="1100" b="0" i="0" u="none" strike="noStrike" dirty="0">
                          <a:solidFill>
                            <a:srgbClr val="000000"/>
                          </a:solidFill>
                          <a:latin typeface="Calibri"/>
                        </a:rPr>
                        <a:t>MENTAL HEALTH</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C2D69A"/>
                    </a:solidFill>
                  </a:tcPr>
                </a:tc>
                <a:tc>
                  <a:txBody>
                    <a:bodyPr/>
                    <a:lstStyle/>
                    <a:p>
                      <a:pPr algn="l" fontAlgn="b"/>
                      <a:r>
                        <a:rPr lang="en-US" sz="1100" b="0" i="0" u="none" strike="noStrike" dirty="0">
                          <a:solidFill>
                            <a:srgbClr val="000000"/>
                          </a:solidFill>
                          <a:latin typeface="Calibri"/>
                        </a:rPr>
                        <a:t>Apprehension/Undefined Fear</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BE5F1"/>
                    </a:solidFill>
                  </a:tcPr>
                </a:tc>
              </a:tr>
            </a:tbl>
          </a:graphicData>
        </a:graphic>
      </p:graphicFrame>
      <p:graphicFrame>
        <p:nvGraphicFramePr>
          <p:cNvPr id="18" name="Table 17"/>
          <p:cNvGraphicFramePr>
            <a:graphicFrameLocks noGrp="1"/>
          </p:cNvGraphicFramePr>
          <p:nvPr/>
        </p:nvGraphicFramePr>
        <p:xfrm>
          <a:off x="6832878" y="3051867"/>
          <a:ext cx="4893549" cy="190500"/>
        </p:xfrm>
        <a:graphic>
          <a:graphicData uri="http://schemas.openxmlformats.org/drawingml/2006/table">
            <a:tbl>
              <a:tblPr/>
              <a:tblGrid>
                <a:gridCol w="2320742"/>
                <a:gridCol w="2572807"/>
              </a:tblGrid>
              <a:tr h="190500">
                <a:tc>
                  <a:txBody>
                    <a:bodyPr/>
                    <a:lstStyle/>
                    <a:p>
                      <a:pPr algn="l" fontAlgn="b"/>
                      <a:r>
                        <a:rPr lang="en-US" sz="1100" b="0" i="0" u="none" strike="noStrike" dirty="0">
                          <a:solidFill>
                            <a:srgbClr val="000000"/>
                          </a:solidFill>
                          <a:latin typeface="Calibri"/>
                        </a:rPr>
                        <a:t>INCOME</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E6B9B8"/>
                    </a:solidFill>
                  </a:tcPr>
                </a:tc>
                <a:tc>
                  <a:txBody>
                    <a:bodyPr/>
                    <a:lstStyle/>
                    <a:p>
                      <a:pPr algn="l" fontAlgn="b"/>
                      <a:r>
                        <a:rPr lang="en-US" sz="1100" b="0" i="0" u="none" strike="noStrike" dirty="0">
                          <a:solidFill>
                            <a:srgbClr val="000000"/>
                          </a:solidFill>
                          <a:latin typeface="Calibri"/>
                        </a:rPr>
                        <a:t>Low/No Income</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r>
            </a:tbl>
          </a:graphicData>
        </a:graphic>
      </p:graphicFrame>
      <p:sp>
        <p:nvSpPr>
          <p:cNvPr id="19" name="Right Brace 18"/>
          <p:cNvSpPr/>
          <p:nvPr/>
        </p:nvSpPr>
        <p:spPr>
          <a:xfrm>
            <a:off x="5245240" y="1879042"/>
            <a:ext cx="271305" cy="472272"/>
          </a:xfrm>
          <a:prstGeom prst="rightBrac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p:cNvCxnSpPr>
            <a:stCxn id="19" idx="1"/>
          </p:cNvCxnSpPr>
          <p:nvPr/>
        </p:nvCxnSpPr>
        <p:spPr>
          <a:xfrm>
            <a:off x="5516545" y="2115178"/>
            <a:ext cx="1266092" cy="25121"/>
          </a:xfrm>
          <a:prstGeom prst="straightConnector1">
            <a:avLst/>
          </a:prstGeom>
          <a:ln w="127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732774" y="2421653"/>
            <a:ext cx="2069960" cy="321547"/>
          </a:xfrm>
          <a:prstGeom prst="straightConnector1">
            <a:avLst/>
          </a:prstGeom>
          <a:ln w="127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949002" y="2552281"/>
            <a:ext cx="2833635" cy="592853"/>
          </a:xfrm>
          <a:prstGeom prst="straightConnector1">
            <a:avLst/>
          </a:prstGeom>
          <a:ln w="127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4461468" y="1999621"/>
            <a:ext cx="3717890" cy="1969478"/>
          </a:xfrm>
          <a:prstGeom prst="straightConnector1">
            <a:avLst/>
          </a:prstGeom>
          <a:ln w="19050"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2" name="Table 31"/>
          <p:cNvGraphicFramePr>
            <a:graphicFrameLocks noGrp="1"/>
          </p:cNvGraphicFramePr>
          <p:nvPr/>
        </p:nvGraphicFramePr>
        <p:xfrm>
          <a:off x="2825820" y="5125546"/>
          <a:ext cx="8930752" cy="330710"/>
        </p:xfrm>
        <a:graphic>
          <a:graphicData uri="http://schemas.openxmlformats.org/drawingml/2006/table">
            <a:tbl>
              <a:tblPr/>
              <a:tblGrid>
                <a:gridCol w="2058886"/>
                <a:gridCol w="1818237"/>
                <a:gridCol w="1595414"/>
                <a:gridCol w="3458215"/>
              </a:tblGrid>
              <a:tr h="165355">
                <a:tc>
                  <a:txBody>
                    <a:bodyPr/>
                    <a:lstStyle/>
                    <a:p>
                      <a:pPr algn="l" fontAlgn="b"/>
                      <a:r>
                        <a:rPr lang="en-US" sz="700" b="0" i="0" u="none" strike="noStrike" dirty="0">
                          <a:solidFill>
                            <a:srgbClr val="000000"/>
                          </a:solidFill>
                          <a:latin typeface="Calibri"/>
                        </a:rPr>
                        <a:t>INCOME</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E6B9B8"/>
                    </a:solidFill>
                  </a:tcPr>
                </a:tc>
                <a:tc>
                  <a:txBody>
                    <a:bodyPr/>
                    <a:lstStyle/>
                    <a:p>
                      <a:pPr algn="l" fontAlgn="b"/>
                      <a:r>
                        <a:rPr lang="en-US" sz="700" b="0" i="0" u="none" strike="noStrike">
                          <a:solidFill>
                            <a:srgbClr val="000000"/>
                          </a:solidFill>
                          <a:latin typeface="Calibri"/>
                        </a:rPr>
                        <a:t>Case Management</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700" b="0" i="0" u="none" strike="noStrike" dirty="0">
                          <a:solidFill>
                            <a:srgbClr val="000000"/>
                          </a:solidFill>
                          <a:latin typeface="Calibri"/>
                        </a:rPr>
                        <a:t>Other Community Resources</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700" b="1" i="0" u="none" strike="noStrike" dirty="0">
                          <a:solidFill>
                            <a:srgbClr val="538ED5"/>
                          </a:solidFill>
                          <a:latin typeface="Calibri"/>
                        </a:rPr>
                        <a:t>resources for obtaining recommended foods</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FFFF00"/>
                    </a:solidFill>
                  </a:tcPr>
                </a:tc>
              </a:tr>
              <a:tr h="165355">
                <a:tc>
                  <a:txBody>
                    <a:bodyPr/>
                    <a:lstStyle/>
                    <a:p>
                      <a:pPr algn="l" fontAlgn="b"/>
                      <a:r>
                        <a:rPr lang="en-US" sz="700" b="0" i="0" u="none" strike="noStrike">
                          <a:solidFill>
                            <a:srgbClr val="000000"/>
                          </a:solidFill>
                          <a:latin typeface="Calibri"/>
                        </a:rPr>
                        <a:t>MENTAL HEALTH</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C2D69A"/>
                    </a:solidFill>
                  </a:tcPr>
                </a:tc>
                <a:tc>
                  <a:txBody>
                    <a:bodyPr/>
                    <a:lstStyle/>
                    <a:p>
                      <a:pPr algn="l" fontAlgn="b"/>
                      <a:r>
                        <a:rPr lang="en-US" sz="700" b="0" i="0" u="none" strike="noStrike">
                          <a:solidFill>
                            <a:srgbClr val="000000"/>
                          </a:solidFill>
                          <a:latin typeface="Calibri"/>
                        </a:rPr>
                        <a:t>Teaching, Guidance, and Counseling</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BE5F1"/>
                    </a:solidFill>
                  </a:tcPr>
                </a:tc>
                <a:tc>
                  <a:txBody>
                    <a:bodyPr/>
                    <a:lstStyle/>
                    <a:p>
                      <a:pPr algn="l" fontAlgn="b"/>
                      <a:r>
                        <a:rPr lang="en-US" sz="700" b="0" i="0" u="none" strike="noStrike" dirty="0">
                          <a:solidFill>
                            <a:srgbClr val="000000"/>
                          </a:solidFill>
                          <a:latin typeface="Calibri"/>
                        </a:rPr>
                        <a:t>Coping Skills</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BE5F1"/>
                    </a:solidFill>
                  </a:tcPr>
                </a:tc>
                <a:tc>
                  <a:txBody>
                    <a:bodyPr/>
                    <a:lstStyle/>
                    <a:p>
                      <a:pPr algn="l" fontAlgn="b"/>
                      <a:r>
                        <a:rPr lang="en-US" sz="700" b="1" i="0" u="none" strike="noStrike" dirty="0">
                          <a:solidFill>
                            <a:srgbClr val="538ED5"/>
                          </a:solidFill>
                          <a:latin typeface="Calibri"/>
                        </a:rPr>
                        <a:t>identify/change factors that increase symptoms</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BE5F1"/>
                    </a:solidFill>
                  </a:tcPr>
                </a:tc>
              </a:tr>
            </a:tbl>
          </a:graphicData>
        </a:graphic>
      </p:graphicFrame>
      <p:sp>
        <p:nvSpPr>
          <p:cNvPr id="33" name="Right Arrow 32"/>
          <p:cNvSpPr/>
          <p:nvPr/>
        </p:nvSpPr>
        <p:spPr>
          <a:xfrm rot="5400000">
            <a:off x="6846345" y="4801672"/>
            <a:ext cx="369813" cy="135490"/>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34" name="Title 1">
            <a:extLst>
              <a:ext uri="{FF2B5EF4-FFF2-40B4-BE49-F238E27FC236}">
                <a16:creationId xmlns:a16="http://schemas.microsoft.com/office/drawing/2014/main" xmlns="" id="{380BF908-D337-4124-B475-D825EF7C7711}"/>
              </a:ext>
            </a:extLst>
          </p:cNvPr>
          <p:cNvSpPr txBox="1">
            <a:spLocks/>
          </p:cNvSpPr>
          <p:nvPr/>
        </p:nvSpPr>
        <p:spPr>
          <a:xfrm>
            <a:off x="239766" y="124868"/>
            <a:ext cx="4603539" cy="528275"/>
          </a:xfrm>
          <a:prstGeom prst="rect">
            <a:avLst/>
          </a:prstGeom>
        </p:spPr>
        <p:txBody>
          <a:bodyPr/>
          <a:lstStyle/>
          <a:p>
            <a:pPr lvl="0">
              <a:lnSpc>
                <a:spcPct val="90000"/>
              </a:lnSpc>
              <a:spcBef>
                <a:spcPct val="0"/>
              </a:spcBef>
            </a:pPr>
            <a:r>
              <a:rPr kumimoji="0" lang="en-US" sz="3000" b="1" i="0" u="none" strike="noStrike" kern="1200" cap="none" spc="0" normalizeH="0" baseline="0" noProof="0" dirty="0" smtClean="0">
                <a:ln>
                  <a:noFill/>
                </a:ln>
                <a:solidFill>
                  <a:srgbClr val="55565A"/>
                </a:solidFill>
                <a:effectLst/>
                <a:uLnTx/>
                <a:uFillTx/>
                <a:latin typeface="+mj-lt"/>
                <a:ea typeface="+mj-ea"/>
                <a:cs typeface="+mj-cs"/>
              </a:rPr>
              <a:t>SOAR</a:t>
            </a:r>
            <a:r>
              <a:rPr kumimoji="0" lang="en-US" sz="3000" b="0" i="0" u="none" strike="noStrike" kern="1200" cap="none" spc="0" normalizeH="0" baseline="0" noProof="0" dirty="0" smtClean="0">
                <a:ln>
                  <a:noFill/>
                </a:ln>
                <a:solidFill>
                  <a:srgbClr val="55565A"/>
                </a:solidFill>
                <a:effectLst/>
                <a:uLnTx/>
                <a:uFillTx/>
                <a:latin typeface="+mj-lt"/>
                <a:ea typeface="+mj-ea"/>
                <a:cs typeface="+mj-cs"/>
              </a:rPr>
              <a:t> :</a:t>
            </a:r>
            <a:r>
              <a:rPr kumimoji="0" lang="en-US" sz="3000" b="0" i="0" u="none" strike="noStrike" kern="1200" cap="none" spc="0" normalizeH="0" baseline="0" noProof="0" dirty="0" smtClean="0">
                <a:ln>
                  <a:noFill/>
                </a:ln>
                <a:solidFill>
                  <a:srgbClr val="FF0000"/>
                </a:solidFill>
                <a:effectLst/>
                <a:uLnTx/>
                <a:uFillTx/>
                <a:latin typeface="+mj-lt"/>
                <a:ea typeface="+mj-ea"/>
                <a:cs typeface="+mj-cs"/>
              </a:rPr>
              <a:t> </a:t>
            </a:r>
            <a:r>
              <a:rPr lang="en-US" sz="3000" dirty="0" smtClean="0">
                <a:solidFill>
                  <a:srgbClr val="FF0000"/>
                </a:solidFill>
              </a:rPr>
              <a:t>Data Mappings </a:t>
            </a:r>
            <a:endParaRPr kumimoji="0" lang="en-US" sz="1600" b="0" i="0" u="none" strike="noStrike" kern="1200" cap="none" spc="0" normalizeH="0" baseline="0" noProof="0" dirty="0">
              <a:ln>
                <a:noFill/>
              </a:ln>
              <a:solidFill>
                <a:srgbClr val="0070C0"/>
              </a:solidFill>
              <a:effectLst/>
              <a:uLnTx/>
              <a:uFillTx/>
              <a:latin typeface="+mj-lt"/>
              <a:ea typeface="+mj-ea"/>
              <a:cs typeface="+mj-cs"/>
            </a:endParaRPr>
          </a:p>
        </p:txBody>
      </p:sp>
      <p:sp>
        <p:nvSpPr>
          <p:cNvPr id="35" name="Rectangle 34"/>
          <p:cNvSpPr/>
          <p:nvPr/>
        </p:nvSpPr>
        <p:spPr>
          <a:xfrm>
            <a:off x="965444" y="616471"/>
            <a:ext cx="1469946" cy="326243"/>
          </a:xfrm>
          <a:prstGeom prst="rect">
            <a:avLst/>
          </a:prstGeom>
        </p:spPr>
        <p:txBody>
          <a:bodyPr wrap="square">
            <a:spAutoFit/>
          </a:bodyPr>
          <a:lstStyle/>
          <a:p>
            <a:pPr lvl="0" algn="ctr">
              <a:lnSpc>
                <a:spcPct val="95000"/>
              </a:lnSpc>
              <a:defRPr/>
            </a:pPr>
            <a:r>
              <a:rPr lang="en-US" sz="1600" b="1" dirty="0" smtClean="0">
                <a:solidFill>
                  <a:schemeClr val="accent6">
                    <a:lumMod val="10000"/>
                  </a:schemeClr>
                </a:solidFill>
              </a:rPr>
              <a:t>Example</a:t>
            </a:r>
            <a:endParaRPr lang="en-US" sz="1600" dirty="0" smtClean="0">
              <a:solidFill>
                <a:schemeClr val="accent6">
                  <a:lumMod val="10000"/>
                </a:schemeClr>
              </a:solidFill>
            </a:endParaRPr>
          </a:p>
        </p:txBody>
      </p:sp>
      <p:sp>
        <p:nvSpPr>
          <p:cNvPr id="36" name="Rectangle 35"/>
          <p:cNvSpPr/>
          <p:nvPr/>
        </p:nvSpPr>
        <p:spPr>
          <a:xfrm>
            <a:off x="6834554" y="3432072"/>
            <a:ext cx="983064" cy="246221"/>
          </a:xfrm>
          <a:prstGeom prst="rect">
            <a:avLst/>
          </a:prstGeom>
          <a:ln>
            <a:solidFill>
              <a:schemeClr val="tx1"/>
            </a:solidFill>
            <a:prstDash val="sysDot"/>
          </a:ln>
        </p:spPr>
        <p:txBody>
          <a:bodyPr wrap="square">
            <a:spAutoFit/>
          </a:bodyPr>
          <a:lstStyle/>
          <a:p>
            <a:r>
              <a:rPr lang="en-US" sz="1000" b="1" dirty="0" smtClean="0"/>
              <a:t>Risk Factors</a:t>
            </a:r>
          </a:p>
        </p:txBody>
      </p:sp>
      <p:cxnSp>
        <p:nvCxnSpPr>
          <p:cNvPr id="38" name="Straight Arrow Connector 37"/>
          <p:cNvCxnSpPr/>
          <p:nvPr/>
        </p:nvCxnSpPr>
        <p:spPr>
          <a:xfrm>
            <a:off x="5094514" y="3215473"/>
            <a:ext cx="1688123" cy="211015"/>
          </a:xfrm>
          <a:prstGeom prst="straightConnector1">
            <a:avLst/>
          </a:prstGeom>
          <a:ln w="127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0BF908-D337-4124-B475-D825EF7C7711}"/>
              </a:ext>
            </a:extLst>
          </p:cNvPr>
          <p:cNvSpPr txBox="1">
            <a:spLocks/>
          </p:cNvSpPr>
          <p:nvPr/>
        </p:nvSpPr>
        <p:spPr>
          <a:xfrm>
            <a:off x="402703" y="155903"/>
            <a:ext cx="4852203" cy="663511"/>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dirty="0" smtClean="0">
                <a:ln>
                  <a:noFill/>
                </a:ln>
                <a:solidFill>
                  <a:srgbClr val="55565A"/>
                </a:solidFill>
                <a:effectLst/>
                <a:uLnTx/>
                <a:uFillTx/>
                <a:latin typeface="+mj-lt"/>
                <a:ea typeface="+mj-ea"/>
                <a:cs typeface="+mj-cs"/>
              </a:rPr>
              <a:t>POC Architecture &amp; Data</a:t>
            </a:r>
            <a:endParaRPr kumimoji="0" lang="en-US" sz="3000" b="0" i="0" u="none" strike="noStrike" kern="1200" cap="none" spc="0" normalizeH="0" baseline="0" noProof="0" dirty="0">
              <a:ln>
                <a:noFill/>
              </a:ln>
              <a:solidFill>
                <a:srgbClr val="55565A"/>
              </a:solidFill>
              <a:effectLst/>
              <a:uLnTx/>
              <a:uFillTx/>
              <a:latin typeface="+mj-lt"/>
              <a:ea typeface="+mj-ea"/>
              <a:cs typeface="+mj-cs"/>
            </a:endParaRPr>
          </a:p>
        </p:txBody>
      </p:sp>
      <p:pic>
        <p:nvPicPr>
          <p:cNvPr id="6" name="Picture 2"/>
          <p:cNvPicPr>
            <a:picLocks noChangeAspect="1" noChangeArrowheads="1"/>
          </p:cNvPicPr>
          <p:nvPr/>
        </p:nvPicPr>
        <p:blipFill>
          <a:blip r:embed="rId2" cstate="print"/>
          <a:srcRect/>
          <a:stretch>
            <a:fillRect/>
          </a:stretch>
        </p:blipFill>
        <p:spPr bwMode="auto">
          <a:xfrm>
            <a:off x="7199712" y="3506146"/>
            <a:ext cx="3263129" cy="2484690"/>
          </a:xfrm>
          <a:prstGeom prst="rect">
            <a:avLst/>
          </a:prstGeom>
          <a:noFill/>
          <a:ln w="9525">
            <a:noFill/>
            <a:miter lim="800000"/>
            <a:headEnd/>
            <a:tailEnd/>
          </a:ln>
        </p:spPr>
      </p:pic>
      <p:sp>
        <p:nvSpPr>
          <p:cNvPr id="7" name="Can 6"/>
          <p:cNvSpPr/>
          <p:nvPr/>
        </p:nvSpPr>
        <p:spPr>
          <a:xfrm>
            <a:off x="3983528" y="3245462"/>
            <a:ext cx="864796" cy="742405"/>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8" name="Text Placeholder 4">
            <a:extLst>
              <a:ext uri="{FF2B5EF4-FFF2-40B4-BE49-F238E27FC236}">
                <a16:creationId xmlns:a16="http://schemas.microsoft.com/office/drawing/2014/main" xmlns="" id="{6075C035-CE14-CB48-B6DE-1694715485AA}"/>
              </a:ext>
            </a:extLst>
          </p:cNvPr>
          <p:cNvSpPr txBox="1">
            <a:spLocks/>
          </p:cNvSpPr>
          <p:nvPr/>
        </p:nvSpPr>
        <p:spPr bwMode="gray">
          <a:xfrm>
            <a:off x="4024375" y="3538636"/>
            <a:ext cx="789116" cy="370853"/>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100" b="1" dirty="0" smtClean="0">
                <a:solidFill>
                  <a:srgbClr val="0070C0"/>
                </a:solidFill>
              </a:rPr>
              <a:t>Procedural</a:t>
            </a:r>
          </a:p>
          <a:p>
            <a:pPr algn="ctr">
              <a:lnSpc>
                <a:spcPct val="100000"/>
              </a:lnSpc>
              <a:spcBef>
                <a:spcPts val="0"/>
              </a:spcBef>
              <a:spcAft>
                <a:spcPts val="0"/>
              </a:spcAft>
            </a:pPr>
            <a:r>
              <a:rPr lang="en-US" sz="1100" b="1" dirty="0" smtClean="0">
                <a:solidFill>
                  <a:srgbClr val="0070C0"/>
                </a:solidFill>
              </a:rPr>
              <a:t>Rules</a:t>
            </a:r>
            <a:endParaRPr lang="en-US" sz="1100" b="1" dirty="0">
              <a:solidFill>
                <a:srgbClr val="0070C0"/>
              </a:solidFill>
            </a:endParaRPr>
          </a:p>
        </p:txBody>
      </p:sp>
      <p:sp>
        <p:nvSpPr>
          <p:cNvPr id="9" name="Can 8"/>
          <p:cNvSpPr/>
          <p:nvPr/>
        </p:nvSpPr>
        <p:spPr>
          <a:xfrm>
            <a:off x="3996584" y="4277471"/>
            <a:ext cx="864796" cy="742405"/>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0" name="Text Placeholder 4">
            <a:extLst>
              <a:ext uri="{FF2B5EF4-FFF2-40B4-BE49-F238E27FC236}">
                <a16:creationId xmlns:a16="http://schemas.microsoft.com/office/drawing/2014/main" xmlns="" id="{6075C035-CE14-CB48-B6DE-1694715485AA}"/>
              </a:ext>
            </a:extLst>
          </p:cNvPr>
          <p:cNvSpPr txBox="1">
            <a:spLocks/>
          </p:cNvSpPr>
          <p:nvPr/>
        </p:nvSpPr>
        <p:spPr bwMode="gray">
          <a:xfrm>
            <a:off x="4037431" y="4570645"/>
            <a:ext cx="789116" cy="370853"/>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100" b="1" dirty="0" smtClean="0">
                <a:solidFill>
                  <a:srgbClr val="0070C0"/>
                </a:solidFill>
              </a:rPr>
              <a:t>Semantic</a:t>
            </a:r>
          </a:p>
          <a:p>
            <a:pPr algn="ctr">
              <a:lnSpc>
                <a:spcPct val="100000"/>
              </a:lnSpc>
              <a:spcBef>
                <a:spcPts val="0"/>
              </a:spcBef>
              <a:spcAft>
                <a:spcPts val="0"/>
              </a:spcAft>
            </a:pPr>
            <a:r>
              <a:rPr lang="en-US" sz="1100" b="1" dirty="0" smtClean="0">
                <a:solidFill>
                  <a:srgbClr val="0070C0"/>
                </a:solidFill>
              </a:rPr>
              <a:t>Memory</a:t>
            </a:r>
            <a:endParaRPr lang="en-US" sz="1100" b="1" dirty="0">
              <a:solidFill>
                <a:srgbClr val="0070C0"/>
              </a:solidFill>
            </a:endParaRPr>
          </a:p>
        </p:txBody>
      </p:sp>
      <p:sp>
        <p:nvSpPr>
          <p:cNvPr id="11" name="Can 10"/>
          <p:cNvSpPr/>
          <p:nvPr/>
        </p:nvSpPr>
        <p:spPr>
          <a:xfrm>
            <a:off x="4009640" y="5396570"/>
            <a:ext cx="864796" cy="742405"/>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2" name="Text Placeholder 4">
            <a:extLst>
              <a:ext uri="{FF2B5EF4-FFF2-40B4-BE49-F238E27FC236}">
                <a16:creationId xmlns:a16="http://schemas.microsoft.com/office/drawing/2014/main" xmlns="" id="{6075C035-CE14-CB48-B6DE-1694715485AA}"/>
              </a:ext>
            </a:extLst>
          </p:cNvPr>
          <p:cNvSpPr txBox="1">
            <a:spLocks/>
          </p:cNvSpPr>
          <p:nvPr/>
        </p:nvSpPr>
        <p:spPr bwMode="gray">
          <a:xfrm>
            <a:off x="4050487" y="5689744"/>
            <a:ext cx="789116" cy="370853"/>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100" b="1" dirty="0" smtClean="0">
                <a:solidFill>
                  <a:srgbClr val="0070C0"/>
                </a:solidFill>
              </a:rPr>
              <a:t>Working</a:t>
            </a:r>
          </a:p>
          <a:p>
            <a:pPr algn="ctr">
              <a:lnSpc>
                <a:spcPct val="100000"/>
              </a:lnSpc>
              <a:spcBef>
                <a:spcPts val="0"/>
              </a:spcBef>
              <a:spcAft>
                <a:spcPts val="0"/>
              </a:spcAft>
            </a:pPr>
            <a:r>
              <a:rPr lang="en-US" sz="1100" b="1" dirty="0" smtClean="0">
                <a:solidFill>
                  <a:srgbClr val="0070C0"/>
                </a:solidFill>
              </a:rPr>
              <a:t>Memory</a:t>
            </a:r>
            <a:endParaRPr lang="en-US" sz="1100" b="1" dirty="0">
              <a:solidFill>
                <a:srgbClr val="0070C0"/>
              </a:solidFill>
            </a:endParaRPr>
          </a:p>
        </p:txBody>
      </p:sp>
      <p:cxnSp>
        <p:nvCxnSpPr>
          <p:cNvPr id="13" name="Straight Arrow Connector 12"/>
          <p:cNvCxnSpPr>
            <a:stCxn id="7" idx="4"/>
          </p:cNvCxnSpPr>
          <p:nvPr/>
        </p:nvCxnSpPr>
        <p:spPr>
          <a:xfrm>
            <a:off x="4848324" y="3616665"/>
            <a:ext cx="2290429" cy="14147"/>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a:stCxn id="9" idx="4"/>
          </p:cNvCxnSpPr>
          <p:nvPr/>
        </p:nvCxnSpPr>
        <p:spPr>
          <a:xfrm>
            <a:off x="4861380" y="4648674"/>
            <a:ext cx="2294790" cy="1040"/>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a:stCxn id="11" idx="4"/>
          </p:cNvCxnSpPr>
          <p:nvPr/>
        </p:nvCxnSpPr>
        <p:spPr>
          <a:xfrm>
            <a:off x="4874436" y="5767773"/>
            <a:ext cx="2273025" cy="5347"/>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sp>
        <p:nvSpPr>
          <p:cNvPr id="16" name="Can 15"/>
          <p:cNvSpPr/>
          <p:nvPr/>
        </p:nvSpPr>
        <p:spPr>
          <a:xfrm>
            <a:off x="10937320" y="4059713"/>
            <a:ext cx="1060792" cy="1190893"/>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7" name="Text Placeholder 4">
            <a:extLst>
              <a:ext uri="{FF2B5EF4-FFF2-40B4-BE49-F238E27FC236}">
                <a16:creationId xmlns:a16="http://schemas.microsoft.com/office/drawing/2014/main" xmlns="" id="{6075C035-CE14-CB48-B6DE-1694715485AA}"/>
              </a:ext>
            </a:extLst>
          </p:cNvPr>
          <p:cNvSpPr txBox="1">
            <a:spLocks/>
          </p:cNvSpPr>
          <p:nvPr/>
        </p:nvSpPr>
        <p:spPr bwMode="gray">
          <a:xfrm>
            <a:off x="11022753" y="4439977"/>
            <a:ext cx="905696" cy="706130"/>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100" b="1" dirty="0" smtClean="0">
                <a:solidFill>
                  <a:srgbClr val="0070C0"/>
                </a:solidFill>
              </a:rPr>
              <a:t>Ranked List: </a:t>
            </a:r>
          </a:p>
          <a:p>
            <a:pPr algn="ctr">
              <a:lnSpc>
                <a:spcPct val="100000"/>
              </a:lnSpc>
              <a:spcBef>
                <a:spcPts val="0"/>
              </a:spcBef>
              <a:spcAft>
                <a:spcPts val="0"/>
              </a:spcAft>
            </a:pPr>
            <a:endParaRPr lang="en-US" sz="800" b="1" dirty="0" smtClean="0">
              <a:solidFill>
                <a:srgbClr val="0070C0"/>
              </a:solidFill>
            </a:endParaRPr>
          </a:p>
          <a:p>
            <a:pPr algn="ctr">
              <a:lnSpc>
                <a:spcPct val="100000"/>
              </a:lnSpc>
              <a:spcBef>
                <a:spcPts val="0"/>
              </a:spcBef>
              <a:spcAft>
                <a:spcPts val="0"/>
              </a:spcAft>
            </a:pPr>
            <a:r>
              <a:rPr lang="en-US" sz="1100" b="1" dirty="0" smtClean="0">
                <a:solidFill>
                  <a:srgbClr val="0070C0"/>
                </a:solidFill>
              </a:rPr>
              <a:t>Problems &amp; Options</a:t>
            </a:r>
            <a:endParaRPr lang="en-US" sz="1100" b="1" dirty="0">
              <a:solidFill>
                <a:srgbClr val="0070C0"/>
              </a:solidFill>
            </a:endParaRPr>
          </a:p>
        </p:txBody>
      </p:sp>
      <p:sp>
        <p:nvSpPr>
          <p:cNvPr id="18" name="Right Arrow 17"/>
          <p:cNvSpPr/>
          <p:nvPr/>
        </p:nvSpPr>
        <p:spPr>
          <a:xfrm>
            <a:off x="10439281" y="4545212"/>
            <a:ext cx="452849" cy="217714"/>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9" name="Rectangle 18"/>
          <p:cNvSpPr/>
          <p:nvPr/>
        </p:nvSpPr>
        <p:spPr>
          <a:xfrm>
            <a:off x="10806967" y="5483650"/>
            <a:ext cx="1066799" cy="297004"/>
          </a:xfrm>
          <a:prstGeom prst="rect">
            <a:avLst/>
          </a:prstGeom>
        </p:spPr>
        <p:txBody>
          <a:bodyPr wrap="square">
            <a:spAutoFit/>
          </a:bodyPr>
          <a:lstStyle/>
          <a:p>
            <a:pPr lvl="0">
              <a:lnSpc>
                <a:spcPct val="95000"/>
              </a:lnSpc>
              <a:defRPr/>
            </a:pPr>
            <a:r>
              <a:rPr lang="en-US" sz="1400" b="1" dirty="0" smtClean="0">
                <a:solidFill>
                  <a:srgbClr val="0070C0"/>
                </a:solidFill>
              </a:rPr>
              <a:t>OUTPUTS</a:t>
            </a:r>
            <a:endParaRPr lang="en-US" sz="1400" dirty="0" smtClean="0">
              <a:solidFill>
                <a:srgbClr val="0070C0"/>
              </a:solidFill>
            </a:endParaRPr>
          </a:p>
        </p:txBody>
      </p:sp>
      <p:sp>
        <p:nvSpPr>
          <p:cNvPr id="20" name="Rectangle 19"/>
          <p:cNvSpPr/>
          <p:nvPr/>
        </p:nvSpPr>
        <p:spPr>
          <a:xfrm>
            <a:off x="4922661" y="4166781"/>
            <a:ext cx="2063385" cy="400110"/>
          </a:xfrm>
          <a:prstGeom prst="rect">
            <a:avLst/>
          </a:prstGeom>
        </p:spPr>
        <p:txBody>
          <a:bodyPr wrap="none">
            <a:spAutoFit/>
          </a:bodyPr>
          <a:lstStyle/>
          <a:p>
            <a:r>
              <a:rPr lang="en-US" sz="1000" b="1" dirty="0" smtClean="0">
                <a:solidFill>
                  <a:schemeClr val="tx2"/>
                </a:solidFill>
              </a:rPr>
              <a:t>Semantic Memory</a:t>
            </a:r>
            <a:r>
              <a:rPr lang="en-US" sz="1000" dirty="0" smtClean="0">
                <a:solidFill>
                  <a:schemeClr val="tx2"/>
                </a:solidFill>
              </a:rPr>
              <a:t>: </a:t>
            </a:r>
          </a:p>
          <a:p>
            <a:r>
              <a:rPr lang="en-US" sz="1000" dirty="0" smtClean="0">
                <a:solidFill>
                  <a:schemeClr val="tx2"/>
                </a:solidFill>
              </a:rPr>
              <a:t>(</a:t>
            </a:r>
            <a:r>
              <a:rPr lang="en-US" sz="1000" dirty="0" smtClean="0">
                <a:solidFill>
                  <a:srgbClr val="0070C0"/>
                </a:solidFill>
              </a:rPr>
              <a:t>Learning “</a:t>
            </a:r>
            <a:r>
              <a:rPr lang="en-US" sz="1000" dirty="0" smtClean="0">
                <a:solidFill>
                  <a:srgbClr val="FF0000"/>
                </a:solidFill>
              </a:rPr>
              <a:t>facts</a:t>
            </a:r>
            <a:r>
              <a:rPr lang="en-US" sz="1000" dirty="0" smtClean="0">
                <a:solidFill>
                  <a:srgbClr val="0070C0"/>
                </a:solidFill>
              </a:rPr>
              <a:t>” about the world</a:t>
            </a:r>
            <a:r>
              <a:rPr lang="en-US" sz="1000" dirty="0" smtClean="0">
                <a:solidFill>
                  <a:schemeClr val="tx2"/>
                </a:solidFill>
              </a:rPr>
              <a:t>)</a:t>
            </a:r>
            <a:endParaRPr lang="en-US" sz="1000" dirty="0"/>
          </a:p>
        </p:txBody>
      </p:sp>
      <p:sp>
        <p:nvSpPr>
          <p:cNvPr id="21" name="Rectangle 20"/>
          <p:cNvSpPr/>
          <p:nvPr/>
        </p:nvSpPr>
        <p:spPr>
          <a:xfrm>
            <a:off x="4931680" y="5272769"/>
            <a:ext cx="2127505" cy="400110"/>
          </a:xfrm>
          <a:prstGeom prst="rect">
            <a:avLst/>
          </a:prstGeom>
        </p:spPr>
        <p:txBody>
          <a:bodyPr wrap="none">
            <a:spAutoFit/>
          </a:bodyPr>
          <a:lstStyle/>
          <a:p>
            <a:r>
              <a:rPr lang="en-US" sz="1000" b="1" dirty="0" smtClean="0">
                <a:solidFill>
                  <a:schemeClr val="tx2"/>
                </a:solidFill>
              </a:rPr>
              <a:t>Working Memory</a:t>
            </a:r>
            <a:r>
              <a:rPr lang="en-US" sz="1000" dirty="0" smtClean="0">
                <a:solidFill>
                  <a:schemeClr val="tx2"/>
                </a:solidFill>
              </a:rPr>
              <a:t>: </a:t>
            </a:r>
          </a:p>
          <a:p>
            <a:r>
              <a:rPr lang="en-US" sz="1000" dirty="0" smtClean="0">
                <a:solidFill>
                  <a:schemeClr val="tx2"/>
                </a:solidFill>
              </a:rPr>
              <a:t>(</a:t>
            </a:r>
            <a:r>
              <a:rPr lang="en-US" sz="1000" dirty="0" smtClean="0">
                <a:solidFill>
                  <a:srgbClr val="0070C0"/>
                </a:solidFill>
              </a:rPr>
              <a:t>How agents "</a:t>
            </a:r>
            <a:r>
              <a:rPr lang="en-US" sz="1000" dirty="0" smtClean="0">
                <a:solidFill>
                  <a:srgbClr val="FF0000"/>
                </a:solidFill>
              </a:rPr>
              <a:t>think</a:t>
            </a:r>
            <a:r>
              <a:rPr lang="en-US" sz="1000" dirty="0" smtClean="0">
                <a:solidFill>
                  <a:srgbClr val="0070C0"/>
                </a:solidFill>
              </a:rPr>
              <a:t>" and "</a:t>
            </a:r>
            <a:r>
              <a:rPr lang="en-US" sz="1000" dirty="0" smtClean="0">
                <a:solidFill>
                  <a:srgbClr val="FF0000"/>
                </a:solidFill>
              </a:rPr>
              <a:t>behave</a:t>
            </a:r>
            <a:r>
              <a:rPr lang="en-US" sz="1000" dirty="0" smtClean="0">
                <a:solidFill>
                  <a:srgbClr val="0070C0"/>
                </a:solidFill>
              </a:rPr>
              <a:t>"</a:t>
            </a:r>
            <a:r>
              <a:rPr lang="en-US" sz="1000" dirty="0" smtClean="0">
                <a:solidFill>
                  <a:schemeClr val="tx2"/>
                </a:solidFill>
              </a:rPr>
              <a:t>)</a:t>
            </a:r>
            <a:endParaRPr lang="en-US" sz="1000" dirty="0"/>
          </a:p>
        </p:txBody>
      </p:sp>
      <p:sp>
        <p:nvSpPr>
          <p:cNvPr id="22" name="Rectangle 21"/>
          <p:cNvSpPr/>
          <p:nvPr/>
        </p:nvSpPr>
        <p:spPr>
          <a:xfrm>
            <a:off x="4891918" y="3140007"/>
            <a:ext cx="2734515" cy="400110"/>
          </a:xfrm>
          <a:prstGeom prst="rect">
            <a:avLst/>
          </a:prstGeom>
        </p:spPr>
        <p:txBody>
          <a:bodyPr wrap="square">
            <a:spAutoFit/>
          </a:bodyPr>
          <a:lstStyle/>
          <a:p>
            <a:r>
              <a:rPr lang="en-US" sz="1000" b="1" dirty="0" smtClean="0">
                <a:solidFill>
                  <a:schemeClr val="tx2"/>
                </a:solidFill>
              </a:rPr>
              <a:t>Procedural Rules</a:t>
            </a:r>
            <a:r>
              <a:rPr lang="en-US" sz="1000" dirty="0" smtClean="0">
                <a:solidFill>
                  <a:schemeClr val="tx2"/>
                </a:solidFill>
              </a:rPr>
              <a:t>: </a:t>
            </a:r>
          </a:p>
          <a:p>
            <a:r>
              <a:rPr lang="en-US" sz="1000" dirty="0" smtClean="0">
                <a:solidFill>
                  <a:schemeClr val="tx2"/>
                </a:solidFill>
              </a:rPr>
              <a:t>(</a:t>
            </a:r>
            <a:r>
              <a:rPr lang="en-US" sz="1000" dirty="0" smtClean="0">
                <a:solidFill>
                  <a:srgbClr val="FF0000"/>
                </a:solidFill>
              </a:rPr>
              <a:t>What</a:t>
            </a:r>
            <a:r>
              <a:rPr lang="en-US" sz="1000" dirty="0" smtClean="0">
                <a:solidFill>
                  <a:srgbClr val="0070C0"/>
                </a:solidFill>
              </a:rPr>
              <a:t> to do, </a:t>
            </a:r>
            <a:r>
              <a:rPr lang="en-US" sz="1000" dirty="0" smtClean="0">
                <a:solidFill>
                  <a:srgbClr val="FF0000"/>
                </a:solidFill>
              </a:rPr>
              <a:t>When</a:t>
            </a:r>
            <a:r>
              <a:rPr lang="en-US" sz="1000" dirty="0" smtClean="0">
                <a:solidFill>
                  <a:srgbClr val="0070C0"/>
                </a:solidFill>
              </a:rPr>
              <a:t> to do it, and </a:t>
            </a:r>
            <a:r>
              <a:rPr lang="en-US" sz="1000" dirty="0" smtClean="0">
                <a:solidFill>
                  <a:srgbClr val="FF0000"/>
                </a:solidFill>
              </a:rPr>
              <a:t>How</a:t>
            </a:r>
            <a:r>
              <a:rPr lang="en-US" sz="1000" dirty="0" smtClean="0">
                <a:solidFill>
                  <a:srgbClr val="0070C0"/>
                </a:solidFill>
              </a:rPr>
              <a:t> to do it </a:t>
            </a:r>
            <a:r>
              <a:rPr lang="en-US" sz="1000" dirty="0" smtClean="0">
                <a:solidFill>
                  <a:schemeClr val="tx2"/>
                </a:solidFill>
              </a:rPr>
              <a:t>)</a:t>
            </a:r>
            <a:endParaRPr lang="en-US" sz="1000" dirty="0"/>
          </a:p>
        </p:txBody>
      </p:sp>
      <p:sp>
        <p:nvSpPr>
          <p:cNvPr id="23" name="Rectangle 22"/>
          <p:cNvSpPr/>
          <p:nvPr/>
        </p:nvSpPr>
        <p:spPr>
          <a:xfrm>
            <a:off x="4965964" y="4744349"/>
            <a:ext cx="1981199" cy="238527"/>
          </a:xfrm>
          <a:prstGeom prst="rect">
            <a:avLst/>
          </a:prstGeom>
        </p:spPr>
        <p:txBody>
          <a:bodyPr wrap="square">
            <a:spAutoFit/>
          </a:bodyPr>
          <a:lstStyle/>
          <a:p>
            <a:pPr lvl="0">
              <a:lnSpc>
                <a:spcPct val="95000"/>
              </a:lnSpc>
              <a:defRPr/>
            </a:pPr>
            <a:r>
              <a:rPr lang="en-US" sz="1000" b="1" dirty="0" smtClean="0"/>
              <a:t>File:</a:t>
            </a:r>
            <a:r>
              <a:rPr lang="en-US" sz="1000" dirty="0" smtClean="0"/>
              <a:t> </a:t>
            </a:r>
            <a:r>
              <a:rPr lang="en-US" sz="1000" b="1" dirty="0" smtClean="0">
                <a:solidFill>
                  <a:srgbClr val="FF0000"/>
                </a:solidFill>
              </a:rPr>
              <a:t>Graph</a:t>
            </a:r>
            <a:r>
              <a:rPr lang="en-US" sz="1000" dirty="0" smtClean="0"/>
              <a:t> of General Facts</a:t>
            </a:r>
          </a:p>
        </p:txBody>
      </p:sp>
      <p:sp>
        <p:nvSpPr>
          <p:cNvPr id="24" name="Rectangle 23"/>
          <p:cNvSpPr/>
          <p:nvPr/>
        </p:nvSpPr>
        <p:spPr>
          <a:xfrm>
            <a:off x="4952901" y="3677549"/>
            <a:ext cx="1321441" cy="238527"/>
          </a:xfrm>
          <a:prstGeom prst="rect">
            <a:avLst/>
          </a:prstGeom>
        </p:spPr>
        <p:txBody>
          <a:bodyPr wrap="square">
            <a:spAutoFit/>
          </a:bodyPr>
          <a:lstStyle/>
          <a:p>
            <a:pPr lvl="0">
              <a:lnSpc>
                <a:spcPct val="95000"/>
              </a:lnSpc>
              <a:defRPr/>
            </a:pPr>
            <a:r>
              <a:rPr lang="en-US" sz="1000" b="1" dirty="0" smtClean="0"/>
              <a:t>File:</a:t>
            </a:r>
            <a:r>
              <a:rPr lang="en-US" sz="1000" dirty="0" smtClean="0"/>
              <a:t> </a:t>
            </a:r>
            <a:r>
              <a:rPr lang="en-US" sz="1000" b="1" dirty="0" smtClean="0">
                <a:solidFill>
                  <a:srgbClr val="FF0000"/>
                </a:solidFill>
              </a:rPr>
              <a:t>XXX</a:t>
            </a:r>
            <a:r>
              <a:rPr lang="en-US" sz="1000" dirty="0" smtClean="0"/>
              <a:t> </a:t>
            </a:r>
            <a:r>
              <a:rPr lang="en-US" sz="1000" dirty="0" smtClean="0">
                <a:solidFill>
                  <a:srgbClr val="0070C0"/>
                </a:solidFill>
              </a:rPr>
              <a:t>Rules</a:t>
            </a:r>
          </a:p>
        </p:txBody>
      </p:sp>
      <p:sp>
        <p:nvSpPr>
          <p:cNvPr id="25" name="Rectangle 24"/>
          <p:cNvSpPr/>
          <p:nvPr/>
        </p:nvSpPr>
        <p:spPr>
          <a:xfrm>
            <a:off x="5009505" y="5850337"/>
            <a:ext cx="2582093" cy="238527"/>
          </a:xfrm>
          <a:prstGeom prst="rect">
            <a:avLst/>
          </a:prstGeom>
        </p:spPr>
        <p:txBody>
          <a:bodyPr wrap="square">
            <a:spAutoFit/>
          </a:bodyPr>
          <a:lstStyle/>
          <a:p>
            <a:pPr lvl="0">
              <a:lnSpc>
                <a:spcPct val="95000"/>
              </a:lnSpc>
              <a:defRPr/>
            </a:pPr>
            <a:r>
              <a:rPr lang="en-US" sz="1000" b="1" dirty="0" smtClean="0"/>
              <a:t>File:</a:t>
            </a:r>
            <a:r>
              <a:rPr lang="en-US" sz="1000" dirty="0" smtClean="0"/>
              <a:t>  </a:t>
            </a:r>
            <a:r>
              <a:rPr lang="en-US" sz="1000" b="1" dirty="0" smtClean="0">
                <a:solidFill>
                  <a:srgbClr val="FF0000"/>
                </a:solidFill>
              </a:rPr>
              <a:t>Graph</a:t>
            </a:r>
            <a:r>
              <a:rPr lang="en-US" sz="1000" dirty="0" smtClean="0"/>
              <a:t> of Specific Use-Case Facts</a:t>
            </a:r>
          </a:p>
        </p:txBody>
      </p:sp>
      <p:sp>
        <p:nvSpPr>
          <p:cNvPr id="26" name="Rectangle 25"/>
          <p:cNvSpPr/>
          <p:nvPr/>
        </p:nvSpPr>
        <p:spPr>
          <a:xfrm>
            <a:off x="4012318" y="6272726"/>
            <a:ext cx="914398" cy="297004"/>
          </a:xfrm>
          <a:prstGeom prst="rect">
            <a:avLst/>
          </a:prstGeom>
        </p:spPr>
        <p:txBody>
          <a:bodyPr wrap="square">
            <a:spAutoFit/>
          </a:bodyPr>
          <a:lstStyle/>
          <a:p>
            <a:pPr lvl="0">
              <a:lnSpc>
                <a:spcPct val="95000"/>
              </a:lnSpc>
              <a:defRPr/>
            </a:pPr>
            <a:r>
              <a:rPr lang="en-US" sz="1400" b="1" dirty="0" smtClean="0">
                <a:solidFill>
                  <a:srgbClr val="0070C0"/>
                </a:solidFill>
              </a:rPr>
              <a:t>INPUTS</a:t>
            </a:r>
            <a:endParaRPr lang="en-US" sz="1400" dirty="0" smtClean="0">
              <a:solidFill>
                <a:srgbClr val="0070C0"/>
              </a:solidFill>
            </a:endParaRPr>
          </a:p>
        </p:txBody>
      </p:sp>
      <p:grpSp>
        <p:nvGrpSpPr>
          <p:cNvPr id="27" name="Group 26"/>
          <p:cNvGrpSpPr/>
          <p:nvPr/>
        </p:nvGrpSpPr>
        <p:grpSpPr>
          <a:xfrm>
            <a:off x="220034" y="1213829"/>
            <a:ext cx="3466749" cy="3650001"/>
            <a:chOff x="3126378" y="3379704"/>
            <a:chExt cx="5233830" cy="2985995"/>
          </a:xfrm>
        </p:grpSpPr>
        <p:sp>
          <p:nvSpPr>
            <p:cNvPr id="28" name="Rectangle 27"/>
            <p:cNvSpPr/>
            <p:nvPr/>
          </p:nvSpPr>
          <p:spPr>
            <a:xfrm>
              <a:off x="3126378" y="3688043"/>
              <a:ext cx="3021873" cy="2677656"/>
            </a:xfrm>
            <a:prstGeom prst="rect">
              <a:avLst/>
            </a:prstGeom>
          </p:spPr>
          <p:txBody>
            <a:bodyPr wrap="square">
              <a:spAutoFit/>
            </a:bodyPr>
            <a:lstStyle/>
            <a:p>
              <a:r>
                <a:rPr lang="en-US" sz="800" b="1" dirty="0" smtClean="0">
                  <a:solidFill>
                    <a:srgbClr val="FF0000"/>
                  </a:solidFill>
                </a:rPr>
                <a:t>1</a:t>
              </a:r>
              <a:r>
                <a:rPr lang="en-US" sz="800" dirty="0" smtClean="0"/>
                <a:t> I NCOME</a:t>
              </a:r>
            </a:p>
            <a:p>
              <a:r>
                <a:rPr lang="en-US" sz="800" b="1" dirty="0" smtClean="0">
                  <a:solidFill>
                    <a:srgbClr val="FF0000"/>
                  </a:solidFill>
                </a:rPr>
                <a:t>2</a:t>
              </a:r>
              <a:r>
                <a:rPr lang="en-US" sz="800" dirty="0" smtClean="0"/>
                <a:t>  SANITATION</a:t>
              </a:r>
            </a:p>
            <a:p>
              <a:r>
                <a:rPr lang="en-US" sz="800" b="1" dirty="0" smtClean="0">
                  <a:solidFill>
                    <a:srgbClr val="FF0000"/>
                  </a:solidFill>
                </a:rPr>
                <a:t>3</a:t>
              </a:r>
              <a:r>
                <a:rPr lang="en-US" sz="800" dirty="0" smtClean="0"/>
                <a:t>  RESIDENCE</a:t>
              </a:r>
            </a:p>
            <a:p>
              <a:r>
                <a:rPr lang="en-US" sz="800" b="1" dirty="0" smtClean="0">
                  <a:solidFill>
                    <a:srgbClr val="FF0000"/>
                  </a:solidFill>
                </a:rPr>
                <a:t>4</a:t>
              </a:r>
              <a:r>
                <a:rPr lang="en-US" sz="800" dirty="0" smtClean="0"/>
                <a:t>  NEIGHBORHOOD / WORKPLACE SAFETY</a:t>
              </a:r>
            </a:p>
            <a:p>
              <a:r>
                <a:rPr lang="en-US" sz="800" b="1" dirty="0" smtClean="0">
                  <a:solidFill>
                    <a:srgbClr val="FF0000"/>
                  </a:solidFill>
                </a:rPr>
                <a:t>5</a:t>
              </a:r>
              <a:r>
                <a:rPr lang="en-US" sz="800" dirty="0" smtClean="0"/>
                <a:t>  COMMUNICATION WITH COMMUNITY  RESOURCES</a:t>
              </a:r>
            </a:p>
            <a:p>
              <a:r>
                <a:rPr lang="en-US" sz="800" b="1" dirty="0" smtClean="0">
                  <a:solidFill>
                    <a:srgbClr val="FF0000"/>
                  </a:solidFill>
                </a:rPr>
                <a:t>6</a:t>
              </a:r>
              <a:r>
                <a:rPr lang="en-US" sz="800" dirty="0" smtClean="0"/>
                <a:t>  SOCIAL CONTACT</a:t>
              </a:r>
            </a:p>
            <a:p>
              <a:r>
                <a:rPr lang="en-US" sz="800" b="1" dirty="0" smtClean="0">
                  <a:solidFill>
                    <a:srgbClr val="FF0000"/>
                  </a:solidFill>
                </a:rPr>
                <a:t>7</a:t>
              </a:r>
              <a:r>
                <a:rPr lang="en-US" sz="800" dirty="0" smtClean="0"/>
                <a:t>  ROLE CHANGE</a:t>
              </a:r>
            </a:p>
            <a:p>
              <a:r>
                <a:rPr lang="en-US" sz="800" b="1" dirty="0" smtClean="0">
                  <a:solidFill>
                    <a:srgbClr val="FF0000"/>
                  </a:solidFill>
                </a:rPr>
                <a:t>8</a:t>
              </a:r>
              <a:r>
                <a:rPr lang="en-US" sz="800" dirty="0" smtClean="0"/>
                <a:t>  INTERPERSONAL RELATIONSHIP</a:t>
              </a:r>
            </a:p>
            <a:p>
              <a:r>
                <a:rPr lang="en-US" sz="800" b="1" dirty="0" smtClean="0">
                  <a:solidFill>
                    <a:srgbClr val="FF0000"/>
                  </a:solidFill>
                </a:rPr>
                <a:t>9</a:t>
              </a:r>
              <a:r>
                <a:rPr lang="en-US" sz="800" dirty="0" smtClean="0"/>
                <a:t>  SPIRITUALITY</a:t>
              </a:r>
            </a:p>
            <a:p>
              <a:r>
                <a:rPr lang="en-US" sz="800" b="1" dirty="0" smtClean="0">
                  <a:solidFill>
                    <a:srgbClr val="FF0000"/>
                  </a:solidFill>
                </a:rPr>
                <a:t>10</a:t>
              </a:r>
              <a:r>
                <a:rPr lang="en-US" sz="800" dirty="0" smtClean="0"/>
                <a:t> GRIEF</a:t>
              </a:r>
            </a:p>
            <a:p>
              <a:r>
                <a:rPr lang="en-US" sz="800" b="1" dirty="0" smtClean="0">
                  <a:solidFill>
                    <a:srgbClr val="FF0000"/>
                  </a:solidFill>
                </a:rPr>
                <a:t>11</a:t>
              </a:r>
              <a:r>
                <a:rPr lang="en-US" sz="800" dirty="0" smtClean="0"/>
                <a:t> MENTAL HEALTH</a:t>
              </a:r>
            </a:p>
            <a:p>
              <a:r>
                <a:rPr lang="en-US" sz="800" b="1" dirty="0" smtClean="0">
                  <a:solidFill>
                    <a:srgbClr val="FF0000"/>
                  </a:solidFill>
                </a:rPr>
                <a:t>12</a:t>
              </a:r>
              <a:r>
                <a:rPr lang="en-US" sz="800" dirty="0" smtClean="0"/>
                <a:t> SEXUALITY</a:t>
              </a:r>
            </a:p>
            <a:p>
              <a:r>
                <a:rPr lang="en-US" sz="800" b="1" dirty="0" smtClean="0">
                  <a:solidFill>
                    <a:srgbClr val="FF0000"/>
                  </a:solidFill>
                </a:rPr>
                <a:t>13</a:t>
              </a:r>
              <a:r>
                <a:rPr lang="en-US" sz="800" dirty="0" smtClean="0"/>
                <a:t> CARETAKING/PARENTING</a:t>
              </a:r>
            </a:p>
            <a:p>
              <a:r>
                <a:rPr lang="en-US" sz="800" b="1" dirty="0" smtClean="0">
                  <a:solidFill>
                    <a:srgbClr val="FF0000"/>
                  </a:solidFill>
                </a:rPr>
                <a:t>14</a:t>
              </a:r>
              <a:r>
                <a:rPr lang="en-US" sz="800" dirty="0" smtClean="0"/>
                <a:t> NEGLECT</a:t>
              </a:r>
            </a:p>
            <a:p>
              <a:r>
                <a:rPr lang="en-US" sz="800" b="1" dirty="0" smtClean="0">
                  <a:solidFill>
                    <a:srgbClr val="FF0000"/>
                  </a:solidFill>
                </a:rPr>
                <a:t>15</a:t>
              </a:r>
              <a:r>
                <a:rPr lang="en-US" sz="800" dirty="0" smtClean="0"/>
                <a:t> ABUSE</a:t>
              </a:r>
            </a:p>
            <a:p>
              <a:r>
                <a:rPr lang="en-US" sz="800" b="1" dirty="0" smtClean="0">
                  <a:solidFill>
                    <a:srgbClr val="FF0000"/>
                  </a:solidFill>
                </a:rPr>
                <a:t>16</a:t>
              </a:r>
              <a:r>
                <a:rPr lang="en-US" sz="800" dirty="0" smtClean="0"/>
                <a:t> GROWTH AND DEVELOPMENT</a:t>
              </a:r>
            </a:p>
            <a:p>
              <a:r>
                <a:rPr lang="en-US" sz="800" b="1" dirty="0" smtClean="0">
                  <a:solidFill>
                    <a:srgbClr val="FF0000"/>
                  </a:solidFill>
                </a:rPr>
                <a:t>17</a:t>
              </a:r>
              <a:r>
                <a:rPr lang="en-US" sz="800" dirty="0" smtClean="0"/>
                <a:t> HEARING</a:t>
              </a:r>
            </a:p>
            <a:p>
              <a:r>
                <a:rPr lang="en-US" sz="800" b="1" dirty="0" smtClean="0">
                  <a:solidFill>
                    <a:srgbClr val="FF0000"/>
                  </a:solidFill>
                </a:rPr>
                <a:t>18</a:t>
              </a:r>
              <a:r>
                <a:rPr lang="en-US" sz="800" dirty="0" smtClean="0"/>
                <a:t> VISION</a:t>
              </a:r>
            </a:p>
            <a:p>
              <a:r>
                <a:rPr lang="en-US" sz="800" b="1" dirty="0" smtClean="0">
                  <a:solidFill>
                    <a:srgbClr val="FF0000"/>
                  </a:solidFill>
                </a:rPr>
                <a:t>19</a:t>
              </a:r>
              <a:r>
                <a:rPr lang="en-US" sz="800" dirty="0" smtClean="0"/>
                <a:t> SPEECH AND LANGUAGE</a:t>
              </a:r>
            </a:p>
            <a:p>
              <a:r>
                <a:rPr lang="en-US" sz="800" b="1" dirty="0" smtClean="0">
                  <a:solidFill>
                    <a:srgbClr val="FF0000"/>
                  </a:solidFill>
                </a:rPr>
                <a:t>20</a:t>
              </a:r>
              <a:r>
                <a:rPr lang="en-US" sz="800" dirty="0" smtClean="0"/>
                <a:t> ORAL HEALTH</a:t>
              </a:r>
            </a:p>
            <a:p>
              <a:r>
                <a:rPr lang="en-US" sz="800" b="1" dirty="0" smtClean="0">
                  <a:solidFill>
                    <a:srgbClr val="FF0000"/>
                  </a:solidFill>
                </a:rPr>
                <a:t>21</a:t>
              </a:r>
              <a:r>
                <a:rPr lang="en-US" sz="800" dirty="0" smtClean="0"/>
                <a:t> COGNITION</a:t>
              </a:r>
            </a:p>
          </p:txBody>
        </p:sp>
        <p:sp>
          <p:nvSpPr>
            <p:cNvPr id="29" name="Rectangle 28"/>
            <p:cNvSpPr/>
            <p:nvPr/>
          </p:nvSpPr>
          <p:spPr>
            <a:xfrm>
              <a:off x="5852140" y="3686187"/>
              <a:ext cx="2508068" cy="2677656"/>
            </a:xfrm>
            <a:prstGeom prst="rect">
              <a:avLst/>
            </a:prstGeom>
          </p:spPr>
          <p:txBody>
            <a:bodyPr wrap="square">
              <a:spAutoFit/>
            </a:bodyPr>
            <a:lstStyle/>
            <a:p>
              <a:r>
                <a:rPr lang="en-US" sz="800" b="1" dirty="0" smtClean="0">
                  <a:solidFill>
                    <a:srgbClr val="FF0000"/>
                  </a:solidFill>
                </a:rPr>
                <a:t>22</a:t>
              </a:r>
              <a:r>
                <a:rPr lang="en-US" sz="800" dirty="0" smtClean="0"/>
                <a:t> PAIN</a:t>
              </a:r>
              <a:endParaRPr lang="en-US" sz="800" b="1" dirty="0" smtClean="0">
                <a:solidFill>
                  <a:srgbClr val="FF0000"/>
                </a:solidFill>
              </a:endParaRPr>
            </a:p>
            <a:p>
              <a:r>
                <a:rPr lang="en-US" sz="800" b="1" dirty="0" smtClean="0">
                  <a:solidFill>
                    <a:srgbClr val="FF0000"/>
                  </a:solidFill>
                </a:rPr>
                <a:t>23</a:t>
              </a:r>
              <a:r>
                <a:rPr lang="en-US" sz="800" dirty="0" smtClean="0"/>
                <a:t> CONSCIOUSNESS</a:t>
              </a:r>
              <a:endParaRPr lang="en-US" sz="800" b="1" dirty="0" smtClean="0">
                <a:solidFill>
                  <a:srgbClr val="FF0000"/>
                </a:solidFill>
              </a:endParaRPr>
            </a:p>
            <a:p>
              <a:r>
                <a:rPr lang="en-US" sz="800" b="1" dirty="0" smtClean="0">
                  <a:solidFill>
                    <a:srgbClr val="FF0000"/>
                  </a:solidFill>
                </a:rPr>
                <a:t>24</a:t>
              </a:r>
              <a:r>
                <a:rPr lang="en-US" sz="800" dirty="0" smtClean="0"/>
                <a:t> SKIN</a:t>
              </a:r>
            </a:p>
            <a:p>
              <a:r>
                <a:rPr lang="en-US" sz="800" b="1" dirty="0" smtClean="0">
                  <a:solidFill>
                    <a:srgbClr val="FF0000"/>
                  </a:solidFill>
                </a:rPr>
                <a:t>25</a:t>
              </a:r>
              <a:r>
                <a:rPr lang="en-US" sz="800" dirty="0" smtClean="0"/>
                <a:t> NEURO-MUSCULO-SKELETAL FUNCTION</a:t>
              </a:r>
            </a:p>
            <a:p>
              <a:r>
                <a:rPr lang="en-US" sz="800" b="1" dirty="0" smtClean="0">
                  <a:solidFill>
                    <a:srgbClr val="FF0000"/>
                  </a:solidFill>
                </a:rPr>
                <a:t>26</a:t>
              </a:r>
              <a:r>
                <a:rPr lang="en-US" sz="800" dirty="0" smtClean="0"/>
                <a:t> RESPIRATION</a:t>
              </a:r>
            </a:p>
            <a:p>
              <a:r>
                <a:rPr lang="en-US" sz="800" b="1" dirty="0" smtClean="0">
                  <a:solidFill>
                    <a:srgbClr val="FF0000"/>
                  </a:solidFill>
                </a:rPr>
                <a:t>27</a:t>
              </a:r>
              <a:r>
                <a:rPr lang="en-US" sz="800" dirty="0" smtClean="0"/>
                <a:t> CIRCULATION</a:t>
              </a:r>
            </a:p>
            <a:p>
              <a:r>
                <a:rPr lang="en-US" sz="800" b="1" dirty="0" smtClean="0">
                  <a:solidFill>
                    <a:srgbClr val="FF0000"/>
                  </a:solidFill>
                </a:rPr>
                <a:t>28</a:t>
              </a:r>
              <a:r>
                <a:rPr lang="en-US" sz="800" dirty="0" smtClean="0"/>
                <a:t> DIGESTION-HYDRATION</a:t>
              </a:r>
            </a:p>
            <a:p>
              <a:r>
                <a:rPr lang="en-US" sz="800" b="1" dirty="0" smtClean="0">
                  <a:solidFill>
                    <a:srgbClr val="FF0000"/>
                  </a:solidFill>
                </a:rPr>
                <a:t>29</a:t>
              </a:r>
              <a:r>
                <a:rPr lang="en-US" sz="800" dirty="0" smtClean="0"/>
                <a:t> BOWEL FUNCTION</a:t>
              </a:r>
            </a:p>
            <a:p>
              <a:r>
                <a:rPr lang="en-US" sz="800" b="1" dirty="0" smtClean="0">
                  <a:solidFill>
                    <a:srgbClr val="FF0000"/>
                  </a:solidFill>
                </a:rPr>
                <a:t>30</a:t>
              </a:r>
              <a:r>
                <a:rPr lang="en-US" sz="800" dirty="0" smtClean="0"/>
                <a:t> URINARY FUNCTION</a:t>
              </a:r>
            </a:p>
            <a:p>
              <a:r>
                <a:rPr lang="en-US" sz="800" b="1" dirty="0" smtClean="0">
                  <a:solidFill>
                    <a:srgbClr val="FF0000"/>
                  </a:solidFill>
                </a:rPr>
                <a:t>31</a:t>
              </a:r>
              <a:r>
                <a:rPr lang="en-US" sz="800" dirty="0" smtClean="0"/>
                <a:t> REPRODUCTIVE FUNCTION</a:t>
              </a:r>
            </a:p>
            <a:p>
              <a:r>
                <a:rPr lang="en-US" sz="800" b="1" dirty="0" smtClean="0">
                  <a:solidFill>
                    <a:srgbClr val="FF0000"/>
                  </a:solidFill>
                </a:rPr>
                <a:t>32</a:t>
              </a:r>
              <a:r>
                <a:rPr lang="en-US" sz="800" dirty="0" smtClean="0"/>
                <a:t> PREGNANCY</a:t>
              </a:r>
            </a:p>
            <a:p>
              <a:r>
                <a:rPr lang="en-US" sz="800" b="1" dirty="0" smtClean="0">
                  <a:solidFill>
                    <a:srgbClr val="FF0000"/>
                  </a:solidFill>
                </a:rPr>
                <a:t>33</a:t>
              </a:r>
              <a:r>
                <a:rPr lang="en-US" sz="800" dirty="0" smtClean="0"/>
                <a:t> POSTPARTUM</a:t>
              </a:r>
            </a:p>
            <a:p>
              <a:r>
                <a:rPr lang="en-US" sz="800" b="1" dirty="0" smtClean="0">
                  <a:solidFill>
                    <a:srgbClr val="FF0000"/>
                  </a:solidFill>
                </a:rPr>
                <a:t>34</a:t>
              </a:r>
              <a:r>
                <a:rPr lang="en-US" sz="800" dirty="0" smtClean="0"/>
                <a:t> COMMUNICABLE / INFECTIOUS CONDITION</a:t>
              </a:r>
            </a:p>
            <a:p>
              <a:r>
                <a:rPr lang="en-US" sz="800" b="1" dirty="0" smtClean="0">
                  <a:solidFill>
                    <a:srgbClr val="FF0000"/>
                  </a:solidFill>
                </a:rPr>
                <a:t>35</a:t>
              </a:r>
              <a:r>
                <a:rPr lang="en-US" sz="800" dirty="0" smtClean="0"/>
                <a:t> NUTRITION</a:t>
              </a:r>
            </a:p>
            <a:p>
              <a:r>
                <a:rPr lang="en-US" sz="800" b="1" dirty="0" smtClean="0">
                  <a:solidFill>
                    <a:srgbClr val="FF0000"/>
                  </a:solidFill>
                </a:rPr>
                <a:t>36</a:t>
              </a:r>
              <a:r>
                <a:rPr lang="en-US" sz="800" dirty="0" smtClean="0"/>
                <a:t> SLEEP AND REST PATTERNS</a:t>
              </a:r>
            </a:p>
            <a:p>
              <a:r>
                <a:rPr lang="en-US" sz="800" b="1" dirty="0" smtClean="0">
                  <a:solidFill>
                    <a:srgbClr val="FF0000"/>
                  </a:solidFill>
                </a:rPr>
                <a:t>37</a:t>
              </a:r>
              <a:r>
                <a:rPr lang="en-US" sz="800" dirty="0" smtClean="0"/>
                <a:t> PHYSICAL ACTIVITY</a:t>
              </a:r>
            </a:p>
            <a:p>
              <a:r>
                <a:rPr lang="en-US" sz="800" b="1" dirty="0" smtClean="0">
                  <a:solidFill>
                    <a:srgbClr val="FF0000"/>
                  </a:solidFill>
                </a:rPr>
                <a:t>38</a:t>
              </a:r>
              <a:r>
                <a:rPr lang="en-US" sz="800" dirty="0" smtClean="0"/>
                <a:t> PERSONAL CARE</a:t>
              </a:r>
            </a:p>
            <a:p>
              <a:r>
                <a:rPr lang="en-US" sz="800" b="1" dirty="0" smtClean="0">
                  <a:solidFill>
                    <a:srgbClr val="FF0000"/>
                  </a:solidFill>
                </a:rPr>
                <a:t>39</a:t>
              </a:r>
              <a:r>
                <a:rPr lang="en-US" sz="800" dirty="0" smtClean="0"/>
                <a:t> SUBSTANCE USE</a:t>
              </a:r>
            </a:p>
            <a:p>
              <a:r>
                <a:rPr lang="en-US" sz="800" b="1" dirty="0" smtClean="0">
                  <a:solidFill>
                    <a:srgbClr val="FF0000"/>
                  </a:solidFill>
                </a:rPr>
                <a:t>40</a:t>
              </a:r>
              <a:r>
                <a:rPr lang="en-US" sz="800" dirty="0" smtClean="0"/>
                <a:t> FAMILY PLANNING</a:t>
              </a:r>
            </a:p>
            <a:p>
              <a:r>
                <a:rPr lang="en-US" sz="800" b="1" dirty="0" smtClean="0">
                  <a:solidFill>
                    <a:srgbClr val="FF0000"/>
                  </a:solidFill>
                </a:rPr>
                <a:t>41</a:t>
              </a:r>
              <a:r>
                <a:rPr lang="en-US" sz="800" dirty="0" smtClean="0"/>
                <a:t> HEALTH CARE SUPERVISION</a:t>
              </a:r>
            </a:p>
            <a:p>
              <a:r>
                <a:rPr lang="en-US" sz="800" b="1" dirty="0" smtClean="0">
                  <a:solidFill>
                    <a:srgbClr val="FF0000"/>
                  </a:solidFill>
                </a:rPr>
                <a:t>42</a:t>
              </a:r>
              <a:r>
                <a:rPr lang="en-US" sz="800" dirty="0" smtClean="0"/>
                <a:t> MEDICATION REGIMEN</a:t>
              </a:r>
              <a:endParaRPr lang="en-US" sz="800" dirty="0"/>
            </a:p>
          </p:txBody>
        </p:sp>
        <p:sp>
          <p:nvSpPr>
            <p:cNvPr id="30" name="Rectangle 29"/>
            <p:cNvSpPr/>
            <p:nvPr/>
          </p:nvSpPr>
          <p:spPr>
            <a:xfrm>
              <a:off x="3973863" y="3379704"/>
              <a:ext cx="2947815" cy="241489"/>
            </a:xfrm>
            <a:prstGeom prst="rect">
              <a:avLst/>
            </a:prstGeom>
          </p:spPr>
          <p:txBody>
            <a:bodyPr wrap="none">
              <a:spAutoFit/>
            </a:bodyPr>
            <a:lstStyle/>
            <a:p>
              <a:pPr marL="228600" lvl="0" indent="-228600">
                <a:defRPr/>
              </a:pPr>
              <a:r>
                <a:rPr lang="en-US" sz="1100" b="1" dirty="0" smtClean="0">
                  <a:solidFill>
                    <a:schemeClr val="accent1"/>
                  </a:solidFill>
                </a:rPr>
                <a:t>Omaha System </a:t>
              </a:r>
              <a:r>
                <a:rPr lang="en-US" sz="1100" b="1" dirty="0" smtClean="0">
                  <a:solidFill>
                    <a:srgbClr val="55565A"/>
                  </a:solidFill>
                </a:rPr>
                <a:t>Problems Set (</a:t>
              </a:r>
              <a:r>
                <a:rPr lang="en-US" sz="1100" b="1" dirty="0" smtClean="0">
                  <a:solidFill>
                    <a:srgbClr val="FF0000"/>
                  </a:solidFill>
                </a:rPr>
                <a:t>42</a:t>
              </a:r>
              <a:r>
                <a:rPr lang="en-US" sz="1100" b="1" dirty="0" smtClean="0">
                  <a:solidFill>
                    <a:srgbClr val="55565A"/>
                  </a:solidFill>
                </a:rPr>
                <a:t>)</a:t>
              </a:r>
              <a:endParaRPr lang="en-US" sz="1100" b="1" dirty="0">
                <a:solidFill>
                  <a:srgbClr val="55565A"/>
                </a:solidFill>
              </a:endParaRPr>
            </a:p>
          </p:txBody>
        </p:sp>
      </p:grpSp>
      <p:graphicFrame>
        <p:nvGraphicFramePr>
          <p:cNvPr id="31" name="Table 30"/>
          <p:cNvGraphicFramePr>
            <a:graphicFrameLocks noGrp="1"/>
          </p:cNvGraphicFramePr>
          <p:nvPr/>
        </p:nvGraphicFramePr>
        <p:xfrm>
          <a:off x="5232296" y="1220462"/>
          <a:ext cx="4725840" cy="1098501"/>
        </p:xfrm>
        <a:graphic>
          <a:graphicData uri="http://schemas.openxmlformats.org/drawingml/2006/table">
            <a:tbl>
              <a:tblPr firstRow="1" bandRow="1">
                <a:tableStyleId>{69012ECD-51FC-41F1-AA8D-1B2483CD663E}</a:tableStyleId>
              </a:tblPr>
              <a:tblGrid>
                <a:gridCol w="787640"/>
                <a:gridCol w="787640"/>
                <a:gridCol w="787640"/>
                <a:gridCol w="787640"/>
                <a:gridCol w="787640"/>
                <a:gridCol w="787640"/>
              </a:tblGrid>
              <a:tr h="213071">
                <a:tc>
                  <a:txBody>
                    <a:bodyPr/>
                    <a:lstStyle/>
                    <a:p>
                      <a:pPr algn="ctr"/>
                      <a:r>
                        <a:rPr lang="en-US" sz="800" dirty="0" smtClean="0"/>
                        <a:t>Rating: </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dirty="0" smtClean="0"/>
                        <a:t>1</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dirty="0" smtClean="0"/>
                        <a:t>2</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dirty="0" smtClean="0"/>
                        <a:t>3</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dirty="0" smtClean="0"/>
                        <a:t>4</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dirty="0" smtClean="0"/>
                        <a:t>5</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4581">
                <a:tc>
                  <a:txBody>
                    <a:bodyPr/>
                    <a:lstStyle/>
                    <a:p>
                      <a:pPr algn="l"/>
                      <a:r>
                        <a:rPr lang="en-US" sz="800" b="1" dirty="0" smtClean="0">
                          <a:solidFill>
                            <a:srgbClr val="FF0000"/>
                          </a:solidFill>
                        </a:rPr>
                        <a:t>K</a:t>
                      </a:r>
                      <a:r>
                        <a:rPr lang="en-US" sz="800" b="1" dirty="0" smtClean="0"/>
                        <a:t>nowledge</a:t>
                      </a:r>
                      <a:endParaRPr 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0" dirty="0" smtClean="0">
                          <a:solidFill>
                            <a:srgbClr val="0070C0"/>
                          </a:solidFill>
                        </a:rPr>
                        <a:t>Ignorant</a:t>
                      </a:r>
                      <a:endParaRPr lang="en-US" sz="8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0" dirty="0" smtClean="0">
                          <a:solidFill>
                            <a:srgbClr val="0070C0"/>
                          </a:solidFill>
                        </a:rPr>
                        <a:t>Minimal</a:t>
                      </a:r>
                      <a:endParaRPr lang="en-US" sz="8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0" dirty="0" smtClean="0">
                          <a:solidFill>
                            <a:srgbClr val="0070C0"/>
                          </a:solidFill>
                        </a:rPr>
                        <a:t>Basic</a:t>
                      </a:r>
                      <a:endParaRPr lang="en-US" sz="8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0" dirty="0" smtClean="0">
                          <a:solidFill>
                            <a:srgbClr val="0070C0"/>
                          </a:solidFill>
                        </a:rPr>
                        <a:t>Adequate</a:t>
                      </a:r>
                      <a:endParaRPr lang="en-US" sz="8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0" dirty="0" smtClean="0">
                          <a:solidFill>
                            <a:srgbClr val="0070C0"/>
                          </a:solidFill>
                        </a:rPr>
                        <a:t>Superior</a:t>
                      </a:r>
                      <a:endParaRPr lang="en-US" sz="8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4827">
                <a:tc>
                  <a:txBody>
                    <a:bodyPr/>
                    <a:lstStyle/>
                    <a:p>
                      <a:pPr algn="l"/>
                      <a:r>
                        <a:rPr lang="en-US" sz="800" b="1" dirty="0" smtClean="0">
                          <a:solidFill>
                            <a:srgbClr val="FF0000"/>
                          </a:solidFill>
                        </a:rPr>
                        <a:t>B</a:t>
                      </a:r>
                      <a:r>
                        <a:rPr lang="en-US" sz="800" b="1" dirty="0" smtClean="0"/>
                        <a:t>ehavior</a:t>
                      </a:r>
                      <a:endParaRPr 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0" dirty="0" smtClean="0">
                          <a:solidFill>
                            <a:srgbClr val="0070C0"/>
                          </a:solidFill>
                        </a:rPr>
                        <a:t>Inappropriate</a:t>
                      </a:r>
                      <a:endParaRPr lang="en-US" sz="8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0" dirty="0" smtClean="0">
                          <a:solidFill>
                            <a:srgbClr val="0070C0"/>
                          </a:solidFill>
                        </a:rPr>
                        <a:t>Rarely Appropriate</a:t>
                      </a:r>
                      <a:endParaRPr lang="en-US" sz="8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0" dirty="0" smtClean="0">
                          <a:solidFill>
                            <a:srgbClr val="0070C0"/>
                          </a:solidFill>
                        </a:rPr>
                        <a:t>Inconsistent</a:t>
                      </a:r>
                      <a:endParaRPr lang="en-US" sz="8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0" dirty="0" smtClean="0">
                          <a:solidFill>
                            <a:srgbClr val="0070C0"/>
                          </a:solidFill>
                        </a:rPr>
                        <a:t>Usually Appropriate</a:t>
                      </a:r>
                      <a:endParaRPr lang="en-US" sz="8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0" dirty="0" smtClean="0">
                          <a:solidFill>
                            <a:srgbClr val="0070C0"/>
                          </a:solidFill>
                        </a:rPr>
                        <a:t>Consistent</a:t>
                      </a:r>
                      <a:endParaRPr lang="en-US" sz="8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4827">
                <a:tc>
                  <a:txBody>
                    <a:bodyPr/>
                    <a:lstStyle/>
                    <a:p>
                      <a:pPr algn="l"/>
                      <a:r>
                        <a:rPr lang="en-US" sz="800" b="1" dirty="0" smtClean="0">
                          <a:solidFill>
                            <a:srgbClr val="FF0000"/>
                          </a:solidFill>
                        </a:rPr>
                        <a:t>S</a:t>
                      </a:r>
                      <a:r>
                        <a:rPr lang="en-US" sz="800" b="1" dirty="0" smtClean="0"/>
                        <a:t>tatus</a:t>
                      </a:r>
                      <a:endParaRPr 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0" dirty="0" smtClean="0">
                          <a:solidFill>
                            <a:srgbClr val="0070C0"/>
                          </a:solidFill>
                        </a:rPr>
                        <a:t>Extremely</a:t>
                      </a:r>
                      <a:r>
                        <a:rPr lang="en-US" sz="800" b="0" baseline="0" dirty="0" smtClean="0">
                          <a:solidFill>
                            <a:srgbClr val="0070C0"/>
                          </a:solidFill>
                        </a:rPr>
                        <a:t> Symptoms</a:t>
                      </a:r>
                      <a:endParaRPr lang="en-US" sz="8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0" dirty="0" smtClean="0">
                          <a:solidFill>
                            <a:srgbClr val="0070C0"/>
                          </a:solidFill>
                        </a:rPr>
                        <a:t>Severely Symptoms</a:t>
                      </a:r>
                      <a:endParaRPr lang="en-US" sz="8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0" dirty="0" smtClean="0">
                          <a:solidFill>
                            <a:srgbClr val="0070C0"/>
                          </a:solidFill>
                        </a:rPr>
                        <a:t>Moderately Symptoms</a:t>
                      </a:r>
                      <a:endParaRPr lang="en-US" sz="8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0" dirty="0" smtClean="0">
                          <a:solidFill>
                            <a:srgbClr val="0070C0"/>
                          </a:solidFill>
                        </a:rPr>
                        <a:t>Minimal </a:t>
                      </a:r>
                    </a:p>
                    <a:p>
                      <a:pPr algn="ctr"/>
                      <a:r>
                        <a:rPr lang="en-US" sz="800" b="0" dirty="0" smtClean="0">
                          <a:solidFill>
                            <a:srgbClr val="0070C0"/>
                          </a:solidFill>
                        </a:rPr>
                        <a:t>Symptoms</a:t>
                      </a:r>
                      <a:endParaRPr lang="en-US" sz="8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0" dirty="0" smtClean="0">
                          <a:solidFill>
                            <a:srgbClr val="0070C0"/>
                          </a:solidFill>
                        </a:rPr>
                        <a:t>No Symptoms</a:t>
                      </a:r>
                      <a:endParaRPr lang="en-US" sz="8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2" name="Rectangle 31"/>
          <p:cNvSpPr/>
          <p:nvPr/>
        </p:nvSpPr>
        <p:spPr>
          <a:xfrm>
            <a:off x="5213646" y="956464"/>
            <a:ext cx="4722768" cy="246221"/>
          </a:xfrm>
          <a:prstGeom prst="rect">
            <a:avLst/>
          </a:prstGeom>
        </p:spPr>
        <p:txBody>
          <a:bodyPr wrap="none">
            <a:spAutoFit/>
          </a:bodyPr>
          <a:lstStyle/>
          <a:p>
            <a:pPr marL="228600" lvl="0" indent="-228600">
              <a:defRPr/>
            </a:pPr>
            <a:r>
              <a:rPr lang="en-US" sz="1000" b="1" dirty="0" smtClean="0">
                <a:solidFill>
                  <a:schemeClr val="accent1"/>
                </a:solidFill>
              </a:rPr>
              <a:t>Omaha System </a:t>
            </a:r>
            <a:r>
              <a:rPr lang="en-US" sz="1000" b="1" dirty="0" smtClean="0">
                <a:solidFill>
                  <a:srgbClr val="0070C0"/>
                </a:solidFill>
              </a:rPr>
              <a:t>KBS</a:t>
            </a:r>
            <a:r>
              <a:rPr lang="en-US" sz="1000" b="1" dirty="0" smtClean="0">
                <a:solidFill>
                  <a:srgbClr val="55565A"/>
                </a:solidFill>
              </a:rPr>
              <a:t>  Problem Rating Scale (</a:t>
            </a:r>
            <a:r>
              <a:rPr lang="en-US" sz="1000" b="1" dirty="0" smtClean="0">
                <a:solidFill>
                  <a:srgbClr val="FF0000"/>
                </a:solidFill>
              </a:rPr>
              <a:t>K</a:t>
            </a:r>
            <a:r>
              <a:rPr lang="en-US" sz="1000" b="1" dirty="0" smtClean="0">
                <a:solidFill>
                  <a:srgbClr val="55565A"/>
                </a:solidFill>
              </a:rPr>
              <a:t>nowledge, </a:t>
            </a:r>
            <a:r>
              <a:rPr lang="en-US" sz="1000" b="1" dirty="0" smtClean="0">
                <a:solidFill>
                  <a:srgbClr val="FF0000"/>
                </a:solidFill>
              </a:rPr>
              <a:t>B</a:t>
            </a:r>
            <a:r>
              <a:rPr lang="en-US" sz="1000" b="1" dirty="0" smtClean="0">
                <a:solidFill>
                  <a:srgbClr val="55565A"/>
                </a:solidFill>
              </a:rPr>
              <a:t>ehavior, </a:t>
            </a:r>
            <a:r>
              <a:rPr lang="en-US" sz="1000" b="1" dirty="0" smtClean="0">
                <a:solidFill>
                  <a:srgbClr val="FF0000"/>
                </a:solidFill>
              </a:rPr>
              <a:t>S</a:t>
            </a:r>
            <a:r>
              <a:rPr lang="en-US" sz="1000" b="1" dirty="0" smtClean="0">
                <a:solidFill>
                  <a:srgbClr val="55565A"/>
                </a:solidFill>
              </a:rPr>
              <a:t>tatus)</a:t>
            </a:r>
            <a:endParaRPr lang="en-US" sz="1000" b="1" dirty="0">
              <a:solidFill>
                <a:srgbClr val="55565A"/>
              </a:solidFill>
            </a:endParaRPr>
          </a:p>
        </p:txBody>
      </p:sp>
      <p:sp>
        <p:nvSpPr>
          <p:cNvPr id="33" name="Right Arrow 32"/>
          <p:cNvSpPr/>
          <p:nvPr/>
        </p:nvSpPr>
        <p:spPr>
          <a:xfrm rot="8426890">
            <a:off x="7749344" y="2828090"/>
            <a:ext cx="1384273" cy="261705"/>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34" name="Right Arrow 33"/>
          <p:cNvSpPr/>
          <p:nvPr/>
        </p:nvSpPr>
        <p:spPr>
          <a:xfrm rot="1345644">
            <a:off x="679940" y="5072386"/>
            <a:ext cx="3259179" cy="310684"/>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6470" y="1008743"/>
            <a:ext cx="3756991" cy="1815882"/>
          </a:xfrm>
          <a:prstGeom prst="rect">
            <a:avLst/>
          </a:prstGeom>
          <a:ln>
            <a:solidFill>
              <a:schemeClr val="tx1"/>
            </a:solidFill>
            <a:prstDash val="sysDot"/>
          </a:ln>
        </p:spPr>
        <p:txBody>
          <a:bodyPr wrap="square">
            <a:spAutoFit/>
          </a:bodyPr>
          <a:lstStyle/>
          <a:p>
            <a:r>
              <a:rPr lang="en-US" sz="1000" b="1" dirty="0" smtClean="0"/>
              <a:t>Signs &amp; Symptoms:</a:t>
            </a:r>
          </a:p>
          <a:p>
            <a:endParaRPr lang="en-US" sz="1000" b="1" dirty="0" smtClean="0"/>
          </a:p>
          <a:p>
            <a:pPr>
              <a:buFont typeface="Arial" pitchFamily="34" charset="0"/>
              <a:buChar char="•"/>
            </a:pPr>
            <a:r>
              <a:rPr lang="en-US" sz="900" dirty="0" smtClean="0"/>
              <a:t> </a:t>
            </a:r>
            <a:r>
              <a:rPr lang="en-US" sz="900" b="1" dirty="0" smtClean="0"/>
              <a:t>ABPR</a:t>
            </a:r>
            <a:r>
              <a:rPr lang="en-US" sz="900" dirty="0" smtClean="0"/>
              <a:t>: Abnormal Blood Pressure Reading – </a:t>
            </a:r>
            <a:r>
              <a:rPr lang="en-US" sz="900" b="1" dirty="0" smtClean="0"/>
              <a:t>KBS</a:t>
            </a:r>
            <a:r>
              <a:rPr lang="en-US" sz="900" dirty="0" smtClean="0"/>
              <a:t>: 4,4,2</a:t>
            </a:r>
          </a:p>
          <a:p>
            <a:pPr>
              <a:buFont typeface="Arial" pitchFamily="34" charset="0"/>
              <a:buChar char="•"/>
            </a:pPr>
            <a:r>
              <a:rPr lang="en-US" sz="900" dirty="0" smtClean="0"/>
              <a:t> </a:t>
            </a:r>
            <a:r>
              <a:rPr lang="en-US" sz="900" b="1" dirty="0" smtClean="0"/>
              <a:t>DSC</a:t>
            </a:r>
            <a:r>
              <a:rPr lang="en-US" sz="900" dirty="0" smtClean="0"/>
              <a:t>: Discoloration of Skin/Cyanosis – </a:t>
            </a:r>
            <a:r>
              <a:rPr lang="en-US" sz="900" b="1" dirty="0" smtClean="0"/>
              <a:t>KBS</a:t>
            </a:r>
            <a:r>
              <a:rPr lang="en-US" sz="900" dirty="0" smtClean="0"/>
              <a:t>: 3,3,2</a:t>
            </a:r>
          </a:p>
          <a:p>
            <a:pPr>
              <a:buFont typeface="Arial" pitchFamily="34" charset="0"/>
              <a:buChar char="•"/>
            </a:pPr>
            <a:r>
              <a:rPr lang="en-US" sz="900" dirty="0" smtClean="0"/>
              <a:t> </a:t>
            </a:r>
            <a:r>
              <a:rPr lang="en-US" sz="900" b="1" dirty="0" smtClean="0"/>
              <a:t>TCAA</a:t>
            </a:r>
            <a:r>
              <a:rPr lang="en-US" sz="900" dirty="0" smtClean="0"/>
              <a:t>: Temperature Change in Affected Area – </a:t>
            </a:r>
            <a:r>
              <a:rPr lang="en-US" sz="900" b="1" dirty="0" smtClean="0"/>
              <a:t>KBS</a:t>
            </a:r>
            <a:r>
              <a:rPr lang="en-US" sz="900" dirty="0" smtClean="0"/>
              <a:t>: 4,2,3</a:t>
            </a:r>
          </a:p>
          <a:p>
            <a:pPr>
              <a:buFont typeface="Arial" pitchFamily="34" charset="0"/>
              <a:buChar char="•"/>
            </a:pPr>
            <a:r>
              <a:rPr lang="en-US" sz="900" dirty="0" smtClean="0"/>
              <a:t> </a:t>
            </a:r>
            <a:r>
              <a:rPr lang="en-US" sz="900" b="1" dirty="0" smtClean="0"/>
              <a:t>AUF</a:t>
            </a:r>
            <a:r>
              <a:rPr lang="en-US" sz="900" dirty="0" smtClean="0"/>
              <a:t>: Apprehension/Undefined Fear – </a:t>
            </a:r>
            <a:r>
              <a:rPr lang="en-US" sz="900" b="1" dirty="0" smtClean="0"/>
              <a:t>KBS</a:t>
            </a:r>
            <a:r>
              <a:rPr lang="en-US" sz="900" dirty="0" smtClean="0"/>
              <a:t>: 3,3,3</a:t>
            </a:r>
          </a:p>
          <a:p>
            <a:pPr>
              <a:buFont typeface="Arial" pitchFamily="34" charset="0"/>
              <a:buChar char="•"/>
            </a:pPr>
            <a:r>
              <a:rPr lang="en-US" sz="900" dirty="0" smtClean="0"/>
              <a:t> </a:t>
            </a:r>
            <a:r>
              <a:rPr lang="en-US" sz="900" b="1" dirty="0" smtClean="0"/>
              <a:t>LNI</a:t>
            </a:r>
            <a:r>
              <a:rPr lang="en-US" sz="900" dirty="0" smtClean="0"/>
              <a:t>: Low/No Income – </a:t>
            </a:r>
            <a:r>
              <a:rPr lang="en-US" sz="900" b="1" dirty="0" smtClean="0"/>
              <a:t>KBS</a:t>
            </a:r>
            <a:r>
              <a:rPr lang="en-US" sz="900" dirty="0" smtClean="0"/>
              <a:t>: 2,4,1</a:t>
            </a:r>
          </a:p>
          <a:p>
            <a:endParaRPr lang="en-US" sz="900" dirty="0" smtClean="0"/>
          </a:p>
          <a:p>
            <a:r>
              <a:rPr lang="en-US" sz="1000" b="1" dirty="0" smtClean="0"/>
              <a:t>Risk Factors:</a:t>
            </a:r>
          </a:p>
          <a:p>
            <a:endParaRPr lang="en-US" sz="1000" b="1" dirty="0" smtClean="0"/>
          </a:p>
          <a:p>
            <a:pPr>
              <a:buFont typeface="Arial" pitchFamily="34" charset="0"/>
              <a:buChar char="•"/>
            </a:pPr>
            <a:r>
              <a:rPr lang="en-US" sz="900" dirty="0" smtClean="0"/>
              <a:t> </a:t>
            </a:r>
            <a:r>
              <a:rPr lang="en-US" sz="900" b="1" dirty="0" smtClean="0"/>
              <a:t>RIEG</a:t>
            </a:r>
            <a:r>
              <a:rPr lang="en-US" sz="900" dirty="0" smtClean="0"/>
              <a:t>: RACE - – ethnicity of identified known risk group – </a:t>
            </a:r>
            <a:r>
              <a:rPr lang="en-US" sz="900" b="1" dirty="0" smtClean="0"/>
              <a:t>KBS</a:t>
            </a:r>
            <a:r>
              <a:rPr lang="en-US" sz="900" dirty="0" smtClean="0"/>
              <a:t>: 4,4,4</a:t>
            </a:r>
          </a:p>
          <a:p>
            <a:pPr>
              <a:buFont typeface="Arial" pitchFamily="34" charset="0"/>
              <a:buChar char="•"/>
            </a:pPr>
            <a:r>
              <a:rPr lang="en-US" sz="900" dirty="0" smtClean="0"/>
              <a:t> </a:t>
            </a:r>
            <a:r>
              <a:rPr lang="en-US" sz="900" b="1" dirty="0" smtClean="0"/>
              <a:t>GEN</a:t>
            </a:r>
            <a:r>
              <a:rPr lang="en-US" sz="900" dirty="0" smtClean="0"/>
              <a:t>: GENETICS - family history diabetes – </a:t>
            </a:r>
            <a:r>
              <a:rPr lang="en-US" sz="900" b="1" dirty="0" smtClean="0"/>
              <a:t>KBS</a:t>
            </a:r>
            <a:r>
              <a:rPr lang="en-US" sz="900" dirty="0" smtClean="0"/>
              <a:t>: 2,2,2</a:t>
            </a:r>
            <a:endParaRPr lang="en-US" sz="900" dirty="0"/>
          </a:p>
        </p:txBody>
      </p:sp>
      <p:sp>
        <p:nvSpPr>
          <p:cNvPr id="4098"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097" name="Object 1"/>
          <p:cNvGraphicFramePr>
            <a:graphicFrameLocks noChangeAspect="1"/>
          </p:cNvGraphicFramePr>
          <p:nvPr/>
        </p:nvGraphicFramePr>
        <p:xfrm>
          <a:off x="5305531" y="703385"/>
          <a:ext cx="4531805" cy="2613046"/>
        </p:xfrm>
        <a:graphic>
          <a:graphicData uri="http://schemas.openxmlformats.org/presentationml/2006/ole">
            <p:oleObj spid="_x0000_s4097" r:id="rId3" imgW="3107125" imgH="1555296" progId="">
              <p:embed/>
            </p:oleObj>
          </a:graphicData>
        </a:graphic>
      </p:graphicFrame>
      <p:sp>
        <p:nvSpPr>
          <p:cNvPr id="5" name="Right Arrow 4"/>
          <p:cNvSpPr/>
          <p:nvPr/>
        </p:nvSpPr>
        <p:spPr>
          <a:xfrm>
            <a:off x="4462108" y="1842182"/>
            <a:ext cx="558239" cy="230628"/>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7" name="Rounded Rectangle 6"/>
          <p:cNvSpPr/>
          <p:nvPr/>
        </p:nvSpPr>
        <p:spPr>
          <a:xfrm>
            <a:off x="391901" y="4592068"/>
            <a:ext cx="1487141" cy="411983"/>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smtClean="0">
                <a:solidFill>
                  <a:schemeClr val="tx1"/>
                </a:solidFill>
              </a:rPr>
              <a:t>ABPR</a:t>
            </a:r>
            <a:r>
              <a:rPr lang="en-US" sz="900" dirty="0" smtClean="0">
                <a:solidFill>
                  <a:schemeClr val="tx1"/>
                </a:solidFill>
              </a:rPr>
              <a:t>: Abnormal Blood Pressure Reading</a:t>
            </a:r>
          </a:p>
        </p:txBody>
      </p:sp>
      <p:sp>
        <p:nvSpPr>
          <p:cNvPr id="8" name="Rounded Rectangle 7"/>
          <p:cNvSpPr/>
          <p:nvPr/>
        </p:nvSpPr>
        <p:spPr>
          <a:xfrm>
            <a:off x="1951070" y="4603792"/>
            <a:ext cx="1344789" cy="420355"/>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smtClean="0">
                <a:solidFill>
                  <a:schemeClr val="tx1"/>
                </a:solidFill>
              </a:rPr>
              <a:t>DSC</a:t>
            </a:r>
            <a:r>
              <a:rPr lang="en-US" sz="900" dirty="0" smtClean="0">
                <a:solidFill>
                  <a:schemeClr val="tx1"/>
                </a:solidFill>
              </a:rPr>
              <a:t>: Discoloration of Skin/Cyanosis</a:t>
            </a:r>
          </a:p>
        </p:txBody>
      </p:sp>
      <p:sp>
        <p:nvSpPr>
          <p:cNvPr id="9" name="Rounded Rectangle 8"/>
          <p:cNvSpPr/>
          <p:nvPr/>
        </p:nvSpPr>
        <p:spPr>
          <a:xfrm>
            <a:off x="3379610" y="4595423"/>
            <a:ext cx="1534033" cy="438774"/>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smtClean="0">
                <a:solidFill>
                  <a:schemeClr val="tx1"/>
                </a:solidFill>
              </a:rPr>
              <a:t>TCAA</a:t>
            </a:r>
            <a:r>
              <a:rPr lang="en-US" sz="900" dirty="0" smtClean="0">
                <a:solidFill>
                  <a:schemeClr val="tx1"/>
                </a:solidFill>
              </a:rPr>
              <a:t>: Temperature Change in Affected Area</a:t>
            </a:r>
          </a:p>
        </p:txBody>
      </p:sp>
      <p:sp>
        <p:nvSpPr>
          <p:cNvPr id="10" name="Rounded Rectangle 9"/>
          <p:cNvSpPr/>
          <p:nvPr/>
        </p:nvSpPr>
        <p:spPr>
          <a:xfrm>
            <a:off x="3371237" y="5220094"/>
            <a:ext cx="1472068" cy="406954"/>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smtClean="0">
                <a:solidFill>
                  <a:schemeClr val="tx1"/>
                </a:solidFill>
              </a:rPr>
              <a:t>AUF</a:t>
            </a:r>
            <a:r>
              <a:rPr lang="en-US" sz="900" dirty="0" smtClean="0">
                <a:solidFill>
                  <a:schemeClr val="tx1"/>
                </a:solidFill>
              </a:rPr>
              <a:t>: Apprehension / Undefined Fear</a:t>
            </a:r>
          </a:p>
        </p:txBody>
      </p:sp>
      <p:sp>
        <p:nvSpPr>
          <p:cNvPr id="11" name="Rounded Rectangle 10"/>
          <p:cNvSpPr/>
          <p:nvPr/>
        </p:nvSpPr>
        <p:spPr>
          <a:xfrm>
            <a:off x="3362863" y="5854812"/>
            <a:ext cx="1480443" cy="35503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smtClean="0">
                <a:solidFill>
                  <a:schemeClr val="tx1"/>
                </a:solidFill>
              </a:rPr>
              <a:t>LNI</a:t>
            </a:r>
            <a:r>
              <a:rPr lang="en-US" sz="900" dirty="0" smtClean="0">
                <a:solidFill>
                  <a:schemeClr val="tx1"/>
                </a:solidFill>
              </a:rPr>
              <a:t>: Low/No Income</a:t>
            </a:r>
          </a:p>
        </p:txBody>
      </p:sp>
      <p:sp>
        <p:nvSpPr>
          <p:cNvPr id="12" name="Rounded Rectangle 11"/>
          <p:cNvSpPr/>
          <p:nvPr/>
        </p:nvSpPr>
        <p:spPr>
          <a:xfrm>
            <a:off x="7745619" y="5143050"/>
            <a:ext cx="1607736" cy="524185"/>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smtClean="0">
                <a:solidFill>
                  <a:schemeClr val="tx1"/>
                </a:solidFill>
              </a:rPr>
              <a:t>RIEG</a:t>
            </a:r>
            <a:r>
              <a:rPr lang="en-US" sz="900" dirty="0" smtClean="0">
                <a:solidFill>
                  <a:schemeClr val="tx1"/>
                </a:solidFill>
              </a:rPr>
              <a:t>: RACE – ethnicity of identified known risk group</a:t>
            </a:r>
          </a:p>
        </p:txBody>
      </p:sp>
      <p:sp>
        <p:nvSpPr>
          <p:cNvPr id="13" name="Rounded Rectangle 12"/>
          <p:cNvSpPr/>
          <p:nvPr/>
        </p:nvSpPr>
        <p:spPr>
          <a:xfrm>
            <a:off x="9475611" y="5144724"/>
            <a:ext cx="1607736" cy="512463"/>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smtClean="0">
                <a:solidFill>
                  <a:schemeClr val="tx1"/>
                </a:solidFill>
              </a:rPr>
              <a:t>GEN</a:t>
            </a:r>
            <a:r>
              <a:rPr lang="en-US" sz="900" dirty="0" smtClean="0">
                <a:solidFill>
                  <a:schemeClr val="tx1"/>
                </a:solidFill>
              </a:rPr>
              <a:t>: GENETICS - family history diabetes</a:t>
            </a:r>
          </a:p>
        </p:txBody>
      </p:sp>
      <p:sp>
        <p:nvSpPr>
          <p:cNvPr id="15" name="Right Brace 14"/>
          <p:cNvSpPr/>
          <p:nvPr/>
        </p:nvSpPr>
        <p:spPr>
          <a:xfrm rot="16200000">
            <a:off x="2361378" y="1848882"/>
            <a:ext cx="643067" cy="4662434"/>
          </a:xfrm>
          <a:prstGeom prst="rightBrace">
            <a:avLst>
              <a:gd name="adj1" fmla="val 8333"/>
              <a:gd name="adj2" fmla="val 50000"/>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p:cNvCxnSpPr/>
          <p:nvPr/>
        </p:nvCxnSpPr>
        <p:spPr>
          <a:xfrm flipH="1">
            <a:off x="2713055" y="1406769"/>
            <a:ext cx="3315956" cy="2301073"/>
          </a:xfrm>
          <a:prstGeom prst="straightConnector1">
            <a:avLst/>
          </a:prstGeom>
          <a:ln w="19050"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Right Brace 17"/>
          <p:cNvSpPr/>
          <p:nvPr/>
        </p:nvSpPr>
        <p:spPr>
          <a:xfrm>
            <a:off x="4923692" y="5144756"/>
            <a:ext cx="281354" cy="542611"/>
          </a:xfrm>
          <a:prstGeom prst="rightBrac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p:cNvSpPr/>
          <p:nvPr/>
        </p:nvSpPr>
        <p:spPr>
          <a:xfrm>
            <a:off x="4935416" y="5769429"/>
            <a:ext cx="281354" cy="542611"/>
          </a:xfrm>
          <a:prstGeom prst="rightBrac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Arrow Connector 21"/>
          <p:cNvCxnSpPr/>
          <p:nvPr/>
        </p:nvCxnSpPr>
        <p:spPr>
          <a:xfrm flipH="1">
            <a:off x="5325628" y="2652765"/>
            <a:ext cx="1014882" cy="2743200"/>
          </a:xfrm>
          <a:prstGeom prst="straightConnector1">
            <a:avLst/>
          </a:prstGeom>
          <a:ln w="19050"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5285433" y="2984360"/>
            <a:ext cx="401935" cy="2994409"/>
          </a:xfrm>
          <a:prstGeom prst="straightConnector1">
            <a:avLst/>
          </a:prstGeom>
          <a:ln w="19050"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964284" y="3751056"/>
            <a:ext cx="1496919"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First Priority</a:t>
            </a:r>
            <a:endParaRPr lang="en-US" sz="1400" dirty="0" smtClean="0">
              <a:solidFill>
                <a:schemeClr val="accent6">
                  <a:lumMod val="10000"/>
                </a:schemeClr>
              </a:solidFill>
            </a:endParaRPr>
          </a:p>
        </p:txBody>
      </p:sp>
      <p:sp>
        <p:nvSpPr>
          <p:cNvPr id="30" name="Rectangle 29"/>
          <p:cNvSpPr/>
          <p:nvPr/>
        </p:nvSpPr>
        <p:spPr>
          <a:xfrm>
            <a:off x="5457572" y="5259983"/>
            <a:ext cx="1496919"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Second Priority</a:t>
            </a:r>
            <a:endParaRPr lang="en-US" sz="1400" dirty="0" smtClean="0">
              <a:solidFill>
                <a:schemeClr val="accent6">
                  <a:lumMod val="10000"/>
                </a:schemeClr>
              </a:solidFill>
            </a:endParaRPr>
          </a:p>
        </p:txBody>
      </p:sp>
      <p:sp>
        <p:nvSpPr>
          <p:cNvPr id="31" name="Rectangle 30"/>
          <p:cNvSpPr/>
          <p:nvPr/>
        </p:nvSpPr>
        <p:spPr>
          <a:xfrm>
            <a:off x="5367137" y="5882981"/>
            <a:ext cx="1496919"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Third Priority</a:t>
            </a:r>
            <a:endParaRPr lang="en-US" sz="1400" dirty="0" smtClean="0">
              <a:solidFill>
                <a:schemeClr val="accent6">
                  <a:lumMod val="10000"/>
                </a:schemeClr>
              </a:solidFill>
            </a:endParaRPr>
          </a:p>
        </p:txBody>
      </p:sp>
      <p:sp>
        <p:nvSpPr>
          <p:cNvPr id="32" name="Title 1">
            <a:extLst>
              <a:ext uri="{FF2B5EF4-FFF2-40B4-BE49-F238E27FC236}">
                <a16:creationId xmlns:a16="http://schemas.microsoft.com/office/drawing/2014/main" xmlns="" id="{380BF908-D337-4124-B475-D825EF7C7711}"/>
              </a:ext>
            </a:extLst>
          </p:cNvPr>
          <p:cNvSpPr txBox="1">
            <a:spLocks/>
          </p:cNvSpPr>
          <p:nvPr/>
        </p:nvSpPr>
        <p:spPr>
          <a:xfrm>
            <a:off x="239766" y="124868"/>
            <a:ext cx="5929922" cy="528275"/>
          </a:xfrm>
          <a:prstGeom prst="rect">
            <a:avLst/>
          </a:prstGeom>
        </p:spPr>
        <p:txBody>
          <a:bodyPr/>
          <a:lstStyle/>
          <a:p>
            <a:pPr lvl="0">
              <a:lnSpc>
                <a:spcPct val="90000"/>
              </a:lnSpc>
              <a:spcBef>
                <a:spcPct val="0"/>
              </a:spcBef>
            </a:pPr>
            <a:r>
              <a:rPr kumimoji="0" lang="en-US" sz="3000" b="1" i="0" u="none" strike="noStrike" kern="1200" cap="none" spc="0" normalizeH="0" baseline="0" noProof="0" dirty="0" smtClean="0">
                <a:ln>
                  <a:noFill/>
                </a:ln>
                <a:solidFill>
                  <a:srgbClr val="55565A"/>
                </a:solidFill>
                <a:effectLst/>
                <a:uLnTx/>
                <a:uFillTx/>
                <a:latin typeface="+mj-lt"/>
                <a:ea typeface="+mj-ea"/>
                <a:cs typeface="+mj-cs"/>
              </a:rPr>
              <a:t>Scotty</a:t>
            </a:r>
            <a:r>
              <a:rPr kumimoji="0" lang="en-US" sz="3000" b="0" i="0" u="none" strike="noStrike" kern="1200" cap="none" spc="0" normalizeH="0" baseline="0" noProof="0" dirty="0" smtClean="0">
                <a:ln>
                  <a:noFill/>
                </a:ln>
                <a:solidFill>
                  <a:srgbClr val="55565A"/>
                </a:solidFill>
                <a:effectLst/>
                <a:uLnTx/>
                <a:uFillTx/>
                <a:latin typeface="+mj-lt"/>
                <a:ea typeface="+mj-ea"/>
                <a:cs typeface="+mj-cs"/>
              </a:rPr>
              <a:t> :</a:t>
            </a:r>
            <a:r>
              <a:rPr kumimoji="0" lang="en-US" sz="3000" b="0" i="0" u="none" strike="noStrike" kern="1200" cap="none" spc="0" normalizeH="0" baseline="0" noProof="0" dirty="0" smtClean="0">
                <a:ln>
                  <a:noFill/>
                </a:ln>
                <a:solidFill>
                  <a:srgbClr val="FF0000"/>
                </a:solidFill>
                <a:effectLst/>
                <a:uLnTx/>
                <a:uFillTx/>
                <a:latin typeface="+mj-lt"/>
                <a:ea typeface="+mj-ea"/>
                <a:cs typeface="+mj-cs"/>
              </a:rPr>
              <a:t> </a:t>
            </a:r>
            <a:r>
              <a:rPr lang="en-US" sz="3000" dirty="0" smtClean="0">
                <a:solidFill>
                  <a:srgbClr val="FF0000"/>
                </a:solidFill>
              </a:rPr>
              <a:t>Prioritization Mechanism </a:t>
            </a:r>
            <a:endParaRPr kumimoji="0" lang="en-US" sz="1600" b="0" i="0" u="none" strike="noStrike" kern="1200" cap="none" spc="0" normalizeH="0" baseline="0" noProof="0" dirty="0">
              <a:ln>
                <a:noFill/>
              </a:ln>
              <a:solidFill>
                <a:srgbClr val="0070C0"/>
              </a:solidFill>
              <a:effectLst/>
              <a:uLnTx/>
              <a:uFillTx/>
              <a:latin typeface="+mj-lt"/>
              <a:ea typeface="+mj-ea"/>
              <a:cs typeface="+mj-cs"/>
            </a:endParaRPr>
          </a:p>
        </p:txBody>
      </p:sp>
      <p:sp>
        <p:nvSpPr>
          <p:cNvPr id="34" name="Rectangle 33"/>
          <p:cNvSpPr/>
          <p:nvPr/>
        </p:nvSpPr>
        <p:spPr>
          <a:xfrm>
            <a:off x="5427785" y="3221056"/>
            <a:ext cx="1184032" cy="246221"/>
          </a:xfrm>
          <a:prstGeom prst="rect">
            <a:avLst/>
          </a:prstGeom>
          <a:ln>
            <a:solidFill>
              <a:schemeClr val="tx1"/>
            </a:solidFill>
            <a:prstDash val="sysDot"/>
          </a:ln>
        </p:spPr>
        <p:txBody>
          <a:bodyPr wrap="square">
            <a:spAutoFit/>
          </a:bodyPr>
          <a:lstStyle/>
          <a:p>
            <a:r>
              <a:rPr lang="en-US" sz="1000" b="1" dirty="0" smtClean="0"/>
              <a:t>4. Risk Factors</a:t>
            </a:r>
          </a:p>
        </p:txBody>
      </p:sp>
      <p:sp>
        <p:nvSpPr>
          <p:cNvPr id="37" name="Right Brace 36"/>
          <p:cNvSpPr/>
          <p:nvPr/>
        </p:nvSpPr>
        <p:spPr>
          <a:xfrm rot="16200000">
            <a:off x="8989119" y="3343538"/>
            <a:ext cx="643067" cy="2761621"/>
          </a:xfrm>
          <a:prstGeom prst="rightBrace">
            <a:avLst>
              <a:gd name="adj1" fmla="val 8333"/>
              <a:gd name="adj2" fmla="val 50000"/>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a:off x="6492910" y="3528646"/>
            <a:ext cx="2681235" cy="912725"/>
          </a:xfrm>
          <a:prstGeom prst="straightConnector1">
            <a:avLst/>
          </a:prstGeom>
          <a:ln w="19050"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9368055" y="4347258"/>
            <a:ext cx="1333439"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Last Priority</a:t>
            </a:r>
            <a:endParaRPr lang="en-US" sz="1400" dirty="0" smtClean="0">
              <a:solidFill>
                <a:schemeClr val="accent6">
                  <a:lumMod val="10000"/>
                </a:schemeClr>
              </a:solidFill>
            </a:endParaRPr>
          </a:p>
        </p:txBody>
      </p:sp>
      <p:sp>
        <p:nvSpPr>
          <p:cNvPr id="27" name="Rectangle 26"/>
          <p:cNvSpPr/>
          <p:nvPr/>
        </p:nvSpPr>
        <p:spPr>
          <a:xfrm>
            <a:off x="579971" y="663300"/>
            <a:ext cx="2143351"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EHR / EMR Record</a:t>
            </a:r>
            <a:endParaRPr lang="en-US" sz="1400" dirty="0" smtClean="0">
              <a:solidFill>
                <a:schemeClr val="accent6">
                  <a:lumMod val="10000"/>
                </a:schemeClr>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cstate="print"/>
          <a:srcRect/>
          <a:stretch>
            <a:fillRect/>
          </a:stretch>
        </p:blipFill>
        <p:spPr bwMode="auto">
          <a:xfrm>
            <a:off x="1391477" y="5585540"/>
            <a:ext cx="9414083" cy="784616"/>
          </a:xfrm>
          <a:prstGeom prst="rect">
            <a:avLst/>
          </a:prstGeom>
          <a:noFill/>
          <a:ln w="9525">
            <a:noFill/>
            <a:miter lim="800000"/>
            <a:headEnd/>
            <a:tailEnd/>
          </a:ln>
        </p:spPr>
      </p:pic>
      <p:pic>
        <p:nvPicPr>
          <p:cNvPr id="3" name="Picture 2"/>
          <p:cNvPicPr>
            <a:picLocks noChangeAspect="1" noChangeArrowheads="1"/>
          </p:cNvPicPr>
          <p:nvPr/>
        </p:nvPicPr>
        <p:blipFill>
          <a:blip r:embed="rId3" cstate="print"/>
          <a:srcRect/>
          <a:stretch>
            <a:fillRect/>
          </a:stretch>
        </p:blipFill>
        <p:spPr bwMode="auto">
          <a:xfrm>
            <a:off x="139150" y="986532"/>
            <a:ext cx="6685791" cy="3895859"/>
          </a:xfrm>
          <a:prstGeom prst="rect">
            <a:avLst/>
          </a:prstGeom>
          <a:noFill/>
          <a:ln w="9525">
            <a:noFill/>
            <a:miter lim="800000"/>
            <a:headEnd/>
            <a:tailEnd/>
          </a:ln>
        </p:spPr>
      </p:pic>
      <p:graphicFrame>
        <p:nvGraphicFramePr>
          <p:cNvPr id="5" name="Table 4"/>
          <p:cNvGraphicFramePr>
            <a:graphicFrameLocks noGrp="1"/>
          </p:cNvGraphicFramePr>
          <p:nvPr/>
        </p:nvGraphicFramePr>
        <p:xfrm>
          <a:off x="7249939" y="1250279"/>
          <a:ext cx="4725840" cy="1098501"/>
        </p:xfrm>
        <a:graphic>
          <a:graphicData uri="http://schemas.openxmlformats.org/drawingml/2006/table">
            <a:tbl>
              <a:tblPr firstRow="1" bandRow="1">
                <a:tableStyleId>{69012ECD-51FC-41F1-AA8D-1B2483CD663E}</a:tableStyleId>
              </a:tblPr>
              <a:tblGrid>
                <a:gridCol w="787640"/>
                <a:gridCol w="787640"/>
                <a:gridCol w="787640"/>
                <a:gridCol w="787640"/>
                <a:gridCol w="787640"/>
                <a:gridCol w="787640"/>
              </a:tblGrid>
              <a:tr h="213071">
                <a:tc>
                  <a:txBody>
                    <a:bodyPr/>
                    <a:lstStyle/>
                    <a:p>
                      <a:pPr algn="ctr"/>
                      <a:r>
                        <a:rPr lang="en-US" sz="800" dirty="0" smtClean="0"/>
                        <a:t>Rating: </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dirty="0" smtClean="0"/>
                        <a:t>1</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dirty="0" smtClean="0"/>
                        <a:t>2</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dirty="0" smtClean="0"/>
                        <a:t>3</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dirty="0" smtClean="0"/>
                        <a:t>4</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dirty="0" smtClean="0"/>
                        <a:t>5</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4581">
                <a:tc>
                  <a:txBody>
                    <a:bodyPr/>
                    <a:lstStyle/>
                    <a:p>
                      <a:pPr algn="l"/>
                      <a:r>
                        <a:rPr lang="en-US" sz="800" b="1" dirty="0" smtClean="0">
                          <a:solidFill>
                            <a:srgbClr val="FF0000"/>
                          </a:solidFill>
                        </a:rPr>
                        <a:t>K</a:t>
                      </a:r>
                      <a:r>
                        <a:rPr lang="en-US" sz="800" b="1" dirty="0" smtClean="0"/>
                        <a:t>nowledge</a:t>
                      </a:r>
                      <a:endParaRPr 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0" dirty="0" smtClean="0">
                          <a:solidFill>
                            <a:srgbClr val="0070C0"/>
                          </a:solidFill>
                        </a:rPr>
                        <a:t>Ignorant</a:t>
                      </a:r>
                      <a:endParaRPr lang="en-US" sz="8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0" dirty="0" smtClean="0">
                          <a:solidFill>
                            <a:srgbClr val="0070C0"/>
                          </a:solidFill>
                        </a:rPr>
                        <a:t>Minimal</a:t>
                      </a:r>
                      <a:endParaRPr lang="en-US" sz="8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0" dirty="0" smtClean="0">
                          <a:solidFill>
                            <a:srgbClr val="0070C0"/>
                          </a:solidFill>
                        </a:rPr>
                        <a:t>Basic</a:t>
                      </a:r>
                      <a:endParaRPr lang="en-US" sz="8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0" dirty="0" smtClean="0">
                          <a:solidFill>
                            <a:srgbClr val="0070C0"/>
                          </a:solidFill>
                        </a:rPr>
                        <a:t>Adequate</a:t>
                      </a:r>
                      <a:endParaRPr lang="en-US" sz="8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0" dirty="0" smtClean="0">
                          <a:solidFill>
                            <a:srgbClr val="0070C0"/>
                          </a:solidFill>
                        </a:rPr>
                        <a:t>Superior</a:t>
                      </a:r>
                      <a:endParaRPr lang="en-US" sz="8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4827">
                <a:tc>
                  <a:txBody>
                    <a:bodyPr/>
                    <a:lstStyle/>
                    <a:p>
                      <a:pPr algn="l"/>
                      <a:r>
                        <a:rPr lang="en-US" sz="800" b="1" dirty="0" smtClean="0">
                          <a:solidFill>
                            <a:srgbClr val="FF0000"/>
                          </a:solidFill>
                        </a:rPr>
                        <a:t>B</a:t>
                      </a:r>
                      <a:r>
                        <a:rPr lang="en-US" sz="800" b="1" dirty="0" smtClean="0"/>
                        <a:t>ehavior</a:t>
                      </a:r>
                      <a:endParaRPr 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0" dirty="0" smtClean="0">
                          <a:solidFill>
                            <a:srgbClr val="0070C0"/>
                          </a:solidFill>
                        </a:rPr>
                        <a:t>Inappropriate</a:t>
                      </a:r>
                      <a:endParaRPr lang="en-US" sz="8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0" dirty="0" smtClean="0">
                          <a:solidFill>
                            <a:srgbClr val="0070C0"/>
                          </a:solidFill>
                        </a:rPr>
                        <a:t>Rarely Appropriate</a:t>
                      </a:r>
                      <a:endParaRPr lang="en-US" sz="8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0" dirty="0" smtClean="0">
                          <a:solidFill>
                            <a:srgbClr val="0070C0"/>
                          </a:solidFill>
                        </a:rPr>
                        <a:t>Inconsistent</a:t>
                      </a:r>
                      <a:endParaRPr lang="en-US" sz="8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0" dirty="0" smtClean="0">
                          <a:solidFill>
                            <a:srgbClr val="0070C0"/>
                          </a:solidFill>
                        </a:rPr>
                        <a:t>Usually Appropriate</a:t>
                      </a:r>
                      <a:endParaRPr lang="en-US" sz="8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0" dirty="0" smtClean="0">
                          <a:solidFill>
                            <a:srgbClr val="0070C0"/>
                          </a:solidFill>
                        </a:rPr>
                        <a:t>Consistent</a:t>
                      </a:r>
                      <a:endParaRPr lang="en-US" sz="8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4827">
                <a:tc>
                  <a:txBody>
                    <a:bodyPr/>
                    <a:lstStyle/>
                    <a:p>
                      <a:pPr algn="l"/>
                      <a:r>
                        <a:rPr lang="en-US" sz="800" b="1" dirty="0" smtClean="0">
                          <a:solidFill>
                            <a:srgbClr val="FF0000"/>
                          </a:solidFill>
                        </a:rPr>
                        <a:t>S</a:t>
                      </a:r>
                      <a:r>
                        <a:rPr lang="en-US" sz="800" b="1" dirty="0" smtClean="0"/>
                        <a:t>tatus</a:t>
                      </a:r>
                      <a:endParaRPr 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0" dirty="0" smtClean="0">
                          <a:solidFill>
                            <a:srgbClr val="0070C0"/>
                          </a:solidFill>
                        </a:rPr>
                        <a:t>Extremely</a:t>
                      </a:r>
                      <a:r>
                        <a:rPr lang="en-US" sz="800" b="0" baseline="0" dirty="0" smtClean="0">
                          <a:solidFill>
                            <a:srgbClr val="0070C0"/>
                          </a:solidFill>
                        </a:rPr>
                        <a:t> Symptoms</a:t>
                      </a:r>
                      <a:endParaRPr lang="en-US" sz="8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0" dirty="0" smtClean="0">
                          <a:solidFill>
                            <a:srgbClr val="0070C0"/>
                          </a:solidFill>
                        </a:rPr>
                        <a:t>Severely Symptoms</a:t>
                      </a:r>
                      <a:endParaRPr lang="en-US" sz="8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0" dirty="0" smtClean="0">
                          <a:solidFill>
                            <a:srgbClr val="0070C0"/>
                          </a:solidFill>
                        </a:rPr>
                        <a:t>Moderately Symptoms</a:t>
                      </a:r>
                      <a:endParaRPr lang="en-US" sz="8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0" dirty="0" smtClean="0">
                          <a:solidFill>
                            <a:srgbClr val="0070C0"/>
                          </a:solidFill>
                        </a:rPr>
                        <a:t>Minimal </a:t>
                      </a:r>
                    </a:p>
                    <a:p>
                      <a:pPr algn="ctr"/>
                      <a:r>
                        <a:rPr lang="en-US" sz="800" b="0" dirty="0" smtClean="0">
                          <a:solidFill>
                            <a:srgbClr val="0070C0"/>
                          </a:solidFill>
                        </a:rPr>
                        <a:t>Symptoms</a:t>
                      </a:r>
                      <a:endParaRPr lang="en-US" sz="8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0" dirty="0" smtClean="0">
                          <a:solidFill>
                            <a:srgbClr val="0070C0"/>
                          </a:solidFill>
                        </a:rPr>
                        <a:t>No Symptoms</a:t>
                      </a:r>
                      <a:endParaRPr lang="en-US" sz="8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Rectangle 5"/>
          <p:cNvSpPr/>
          <p:nvPr/>
        </p:nvSpPr>
        <p:spPr>
          <a:xfrm>
            <a:off x="7231289" y="986281"/>
            <a:ext cx="4722768" cy="246221"/>
          </a:xfrm>
          <a:prstGeom prst="rect">
            <a:avLst/>
          </a:prstGeom>
        </p:spPr>
        <p:txBody>
          <a:bodyPr wrap="none">
            <a:spAutoFit/>
          </a:bodyPr>
          <a:lstStyle/>
          <a:p>
            <a:pPr marL="228600" lvl="0" indent="-228600">
              <a:defRPr/>
            </a:pPr>
            <a:r>
              <a:rPr lang="en-US" sz="1000" b="1" dirty="0" smtClean="0">
                <a:solidFill>
                  <a:schemeClr val="accent1"/>
                </a:solidFill>
              </a:rPr>
              <a:t>Omaha System </a:t>
            </a:r>
            <a:r>
              <a:rPr lang="en-US" sz="1000" b="1" dirty="0" smtClean="0">
                <a:solidFill>
                  <a:srgbClr val="0070C0"/>
                </a:solidFill>
              </a:rPr>
              <a:t>KBS</a:t>
            </a:r>
            <a:r>
              <a:rPr lang="en-US" sz="1000" b="1" dirty="0" smtClean="0">
                <a:solidFill>
                  <a:srgbClr val="55565A"/>
                </a:solidFill>
              </a:rPr>
              <a:t>  Problem Rating Scale (</a:t>
            </a:r>
            <a:r>
              <a:rPr lang="en-US" sz="1000" b="1" dirty="0" smtClean="0">
                <a:solidFill>
                  <a:srgbClr val="FF0000"/>
                </a:solidFill>
              </a:rPr>
              <a:t>K</a:t>
            </a:r>
            <a:r>
              <a:rPr lang="en-US" sz="1000" b="1" dirty="0" smtClean="0">
                <a:solidFill>
                  <a:srgbClr val="55565A"/>
                </a:solidFill>
              </a:rPr>
              <a:t>nowledge, </a:t>
            </a:r>
            <a:r>
              <a:rPr lang="en-US" sz="1000" b="1" dirty="0" smtClean="0">
                <a:solidFill>
                  <a:srgbClr val="FF0000"/>
                </a:solidFill>
              </a:rPr>
              <a:t>B</a:t>
            </a:r>
            <a:r>
              <a:rPr lang="en-US" sz="1000" b="1" dirty="0" smtClean="0">
                <a:solidFill>
                  <a:srgbClr val="55565A"/>
                </a:solidFill>
              </a:rPr>
              <a:t>ehavior, </a:t>
            </a:r>
            <a:r>
              <a:rPr lang="en-US" sz="1000" b="1" dirty="0" smtClean="0">
                <a:solidFill>
                  <a:srgbClr val="FF0000"/>
                </a:solidFill>
              </a:rPr>
              <a:t>S</a:t>
            </a:r>
            <a:r>
              <a:rPr lang="en-US" sz="1000" b="1" dirty="0" smtClean="0">
                <a:solidFill>
                  <a:srgbClr val="55565A"/>
                </a:solidFill>
              </a:rPr>
              <a:t>tatus)</a:t>
            </a:r>
            <a:endParaRPr lang="en-US" sz="1000" b="1" dirty="0">
              <a:solidFill>
                <a:srgbClr val="55565A"/>
              </a:solidFill>
            </a:endParaRPr>
          </a:p>
        </p:txBody>
      </p:sp>
      <p:cxnSp>
        <p:nvCxnSpPr>
          <p:cNvPr id="7" name="Straight Arrow Connector 6"/>
          <p:cNvCxnSpPr/>
          <p:nvPr/>
        </p:nvCxnSpPr>
        <p:spPr>
          <a:xfrm flipV="1">
            <a:off x="4393095" y="1351722"/>
            <a:ext cx="2802835" cy="357809"/>
          </a:xfrm>
          <a:prstGeom prst="straightConnector1">
            <a:avLst/>
          </a:prstGeom>
          <a:ln w="19050"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68348" y="3925956"/>
            <a:ext cx="1540565" cy="1053548"/>
          </a:xfrm>
          <a:prstGeom prst="straightConnector1">
            <a:avLst/>
          </a:prstGeom>
          <a:ln w="19050"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Right Brace 12"/>
          <p:cNvSpPr/>
          <p:nvPr/>
        </p:nvSpPr>
        <p:spPr>
          <a:xfrm rot="16200000">
            <a:off x="6581302" y="1300425"/>
            <a:ext cx="374491" cy="8010943"/>
          </a:xfrm>
          <a:prstGeom prst="rightBrace">
            <a:avLst>
              <a:gd name="adj1" fmla="val 8333"/>
              <a:gd name="adj2" fmla="val 50000"/>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itle 1">
            <a:extLst>
              <a:ext uri="{FF2B5EF4-FFF2-40B4-BE49-F238E27FC236}">
                <a16:creationId xmlns:a16="http://schemas.microsoft.com/office/drawing/2014/main" xmlns="" id="{380BF908-D337-4124-B475-D825EF7C7711}"/>
              </a:ext>
            </a:extLst>
          </p:cNvPr>
          <p:cNvSpPr txBox="1">
            <a:spLocks/>
          </p:cNvSpPr>
          <p:nvPr/>
        </p:nvSpPr>
        <p:spPr>
          <a:xfrm>
            <a:off x="239766" y="124868"/>
            <a:ext cx="5929922" cy="528275"/>
          </a:xfrm>
          <a:prstGeom prst="rect">
            <a:avLst/>
          </a:prstGeom>
        </p:spPr>
        <p:txBody>
          <a:bodyPr/>
          <a:lstStyle/>
          <a:p>
            <a:pPr lvl="0">
              <a:lnSpc>
                <a:spcPct val="90000"/>
              </a:lnSpc>
              <a:spcBef>
                <a:spcPct val="0"/>
              </a:spcBef>
            </a:pPr>
            <a:r>
              <a:rPr kumimoji="0" lang="en-US" sz="3000" b="1" i="0" u="none" strike="noStrike" kern="1200" cap="none" spc="0" normalizeH="0" baseline="0" noProof="0" dirty="0" smtClean="0">
                <a:ln>
                  <a:noFill/>
                </a:ln>
                <a:solidFill>
                  <a:srgbClr val="55565A"/>
                </a:solidFill>
                <a:effectLst/>
                <a:uLnTx/>
                <a:uFillTx/>
                <a:latin typeface="+mj-lt"/>
                <a:ea typeface="+mj-ea"/>
                <a:cs typeface="+mj-cs"/>
              </a:rPr>
              <a:t>Scotty</a:t>
            </a:r>
            <a:r>
              <a:rPr kumimoji="0" lang="en-US" sz="3000" b="0" i="0" u="none" strike="noStrike" kern="1200" cap="none" spc="0" normalizeH="0" baseline="0" noProof="0" dirty="0" smtClean="0">
                <a:ln>
                  <a:noFill/>
                </a:ln>
                <a:solidFill>
                  <a:srgbClr val="55565A"/>
                </a:solidFill>
                <a:effectLst/>
                <a:uLnTx/>
                <a:uFillTx/>
                <a:latin typeface="+mj-lt"/>
                <a:ea typeface="+mj-ea"/>
                <a:cs typeface="+mj-cs"/>
              </a:rPr>
              <a:t> :</a:t>
            </a:r>
            <a:r>
              <a:rPr kumimoji="0" lang="en-US" sz="3000" b="0" i="0" u="none" strike="noStrike" kern="1200" cap="none" spc="0" normalizeH="0" baseline="0" noProof="0" dirty="0" smtClean="0">
                <a:ln>
                  <a:noFill/>
                </a:ln>
                <a:solidFill>
                  <a:srgbClr val="FF0000"/>
                </a:solidFill>
                <a:effectLst/>
                <a:uLnTx/>
                <a:uFillTx/>
                <a:latin typeface="+mj-lt"/>
                <a:ea typeface="+mj-ea"/>
                <a:cs typeface="+mj-cs"/>
              </a:rPr>
              <a:t> </a:t>
            </a:r>
            <a:r>
              <a:rPr lang="en-US" sz="3000" i="1" u="sng" dirty="0" smtClean="0">
                <a:solidFill>
                  <a:srgbClr val="FF0000"/>
                </a:solidFill>
              </a:rPr>
              <a:t>Action</a:t>
            </a:r>
            <a:r>
              <a:rPr lang="en-US" sz="3000" dirty="0" smtClean="0">
                <a:solidFill>
                  <a:srgbClr val="FF0000"/>
                </a:solidFill>
              </a:rPr>
              <a:t> Selection Process</a:t>
            </a:r>
            <a:endParaRPr kumimoji="0" lang="en-US" sz="1600" b="0" i="0" u="none" strike="noStrike" kern="1200" cap="none" spc="0" normalizeH="0" baseline="0" noProof="0" dirty="0">
              <a:ln>
                <a:noFill/>
              </a:ln>
              <a:solidFill>
                <a:srgbClr val="0070C0"/>
              </a:solidFill>
              <a:effectLst/>
              <a:uLnTx/>
              <a:uFillTx/>
              <a:latin typeface="+mj-lt"/>
              <a:ea typeface="+mj-ea"/>
              <a:cs typeface="+mj-cs"/>
            </a:endParaRPr>
          </a:p>
        </p:txBody>
      </p:sp>
      <p:sp>
        <p:nvSpPr>
          <p:cNvPr id="19" name="Rectangle 18"/>
          <p:cNvSpPr/>
          <p:nvPr/>
        </p:nvSpPr>
        <p:spPr>
          <a:xfrm>
            <a:off x="1893829" y="689658"/>
            <a:ext cx="3244701"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For Each Problem and/or Risk:</a:t>
            </a:r>
            <a:endParaRPr lang="en-US" sz="1400" dirty="0" smtClean="0">
              <a:solidFill>
                <a:schemeClr val="accent6">
                  <a:lumMod val="10000"/>
                </a:schemeClr>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0779" y="1013843"/>
            <a:ext cx="6366978" cy="4370427"/>
          </a:xfrm>
          <a:prstGeom prst="rect">
            <a:avLst/>
          </a:prstGeom>
          <a:ln>
            <a:solidFill>
              <a:schemeClr val="tx1"/>
            </a:solidFill>
            <a:prstDash val="sysDash"/>
          </a:ln>
        </p:spPr>
        <p:txBody>
          <a:bodyPr wrap="square">
            <a:spAutoFit/>
          </a:bodyPr>
          <a:lstStyle/>
          <a:p>
            <a:r>
              <a:rPr lang="en-US" sz="900" b="1" dirty="0" smtClean="0"/>
              <a:t>Member #</a:t>
            </a:r>
          </a:p>
          <a:p>
            <a:r>
              <a:rPr lang="en-US" sz="900" b="1" dirty="0" smtClean="0"/>
              <a:t>Age: #</a:t>
            </a:r>
          </a:p>
          <a:p>
            <a:r>
              <a:rPr lang="en-US" sz="900" b="1" dirty="0" smtClean="0"/>
              <a:t>Gender: M/F</a:t>
            </a:r>
          </a:p>
          <a:p>
            <a:endParaRPr lang="en-US" sz="900" b="1" dirty="0" smtClean="0"/>
          </a:p>
          <a:p>
            <a:endParaRPr lang="en-US" sz="900" b="1" dirty="0" smtClean="0"/>
          </a:p>
          <a:p>
            <a:r>
              <a:rPr lang="en-US" sz="900" b="1" dirty="0" smtClean="0"/>
              <a:t>CODE: Sign’s – Symptom’s – Risk’s </a:t>
            </a:r>
          </a:p>
          <a:p>
            <a:endParaRPr lang="en-US" sz="800" b="1" dirty="0" smtClean="0"/>
          </a:p>
          <a:p>
            <a:r>
              <a:rPr lang="en-US" sz="800" b="1" dirty="0" smtClean="0"/>
              <a:t>ABPR</a:t>
            </a:r>
            <a:r>
              <a:rPr lang="en-US" sz="800" dirty="0" smtClean="0"/>
              <a:t>: Abnormal Blood Pressure Reading – </a:t>
            </a:r>
            <a:r>
              <a:rPr lang="en-US" sz="800" b="1" dirty="0" smtClean="0"/>
              <a:t>KBS</a:t>
            </a:r>
            <a:r>
              <a:rPr lang="en-US" sz="800" dirty="0" smtClean="0"/>
              <a:t>: #, #, #</a:t>
            </a:r>
          </a:p>
          <a:p>
            <a:r>
              <a:rPr lang="en-US" sz="800" b="1" dirty="0" smtClean="0"/>
              <a:t>AUF</a:t>
            </a:r>
            <a:r>
              <a:rPr lang="en-US" sz="800" dirty="0" smtClean="0"/>
              <a:t>: Apprehension/Undefined Fear – </a:t>
            </a:r>
            <a:r>
              <a:rPr lang="en-US" sz="800" b="1" dirty="0" smtClean="0"/>
              <a:t>KBS</a:t>
            </a:r>
            <a:r>
              <a:rPr lang="en-US" sz="800" dirty="0" smtClean="0"/>
              <a:t>: #, #, #</a:t>
            </a:r>
          </a:p>
          <a:p>
            <a:r>
              <a:rPr lang="en-US" sz="800" b="1" dirty="0" smtClean="0"/>
              <a:t>CLDM</a:t>
            </a:r>
            <a:r>
              <a:rPr lang="en-US" sz="800" dirty="0" smtClean="0"/>
              <a:t>: Cracked Lips/Dry Mouth – </a:t>
            </a:r>
            <a:r>
              <a:rPr lang="en-US" sz="800" b="1" dirty="0" smtClean="0"/>
              <a:t>KBS</a:t>
            </a:r>
            <a:r>
              <a:rPr lang="en-US" sz="800" dirty="0" smtClean="0"/>
              <a:t>: #, #, #</a:t>
            </a:r>
          </a:p>
          <a:p>
            <a:r>
              <a:rPr lang="en-US" sz="800" b="1" dirty="0" smtClean="0"/>
              <a:t>CB</a:t>
            </a:r>
            <a:r>
              <a:rPr lang="en-US" sz="800" dirty="0" smtClean="0"/>
              <a:t>: Cultural Barrier – </a:t>
            </a:r>
            <a:r>
              <a:rPr lang="en-US" sz="800" b="1" dirty="0" smtClean="0"/>
              <a:t>KBS</a:t>
            </a:r>
            <a:r>
              <a:rPr lang="en-US" sz="800" dirty="0" smtClean="0"/>
              <a:t>: #, #, #</a:t>
            </a:r>
          </a:p>
          <a:p>
            <a:r>
              <a:rPr lang="en-US" sz="800" b="1" dirty="0" smtClean="0"/>
              <a:t>DS</a:t>
            </a:r>
            <a:r>
              <a:rPr lang="en-US" sz="800" dirty="0" smtClean="0"/>
              <a:t>: Decreased Sensation – </a:t>
            </a:r>
            <a:r>
              <a:rPr lang="en-US" sz="800" b="1" dirty="0" smtClean="0"/>
              <a:t>KBS</a:t>
            </a:r>
            <a:r>
              <a:rPr lang="en-US" sz="800" dirty="0" smtClean="0"/>
              <a:t>: #, #, #</a:t>
            </a:r>
          </a:p>
          <a:p>
            <a:r>
              <a:rPr lang="en-US" sz="800" b="1" dirty="0" smtClean="0"/>
              <a:t>DSC</a:t>
            </a:r>
            <a:r>
              <a:rPr lang="en-US" sz="800" dirty="0" smtClean="0"/>
              <a:t>: Discoloration of Skin/Cyanosis – </a:t>
            </a:r>
            <a:r>
              <a:rPr lang="en-US" sz="800" b="1" dirty="0" smtClean="0"/>
              <a:t>KBS</a:t>
            </a:r>
            <a:r>
              <a:rPr lang="en-US" sz="800" dirty="0" smtClean="0"/>
              <a:t>: #, #, #</a:t>
            </a:r>
          </a:p>
          <a:p>
            <a:r>
              <a:rPr lang="en-US" sz="800" b="1" dirty="0" smtClean="0"/>
              <a:t>DNFNP</a:t>
            </a:r>
            <a:r>
              <a:rPr lang="en-US" sz="800" dirty="0" smtClean="0"/>
              <a:t>: Does Not Follow Recommended Nutrition Plan – </a:t>
            </a:r>
            <a:r>
              <a:rPr lang="en-US" sz="800" b="1" dirty="0" smtClean="0"/>
              <a:t>KBS</a:t>
            </a:r>
            <a:r>
              <a:rPr lang="en-US" sz="800" dirty="0" smtClean="0"/>
              <a:t>: #, #, #</a:t>
            </a:r>
          </a:p>
          <a:p>
            <a:r>
              <a:rPr lang="en-US" sz="800" b="1" dirty="0" smtClean="0"/>
              <a:t>EDB</a:t>
            </a:r>
            <a:r>
              <a:rPr lang="en-US" sz="800" dirty="0" smtClean="0"/>
              <a:t>: Educational Barrier – </a:t>
            </a:r>
            <a:r>
              <a:rPr lang="en-US" sz="800" b="1" dirty="0" smtClean="0"/>
              <a:t>KBS</a:t>
            </a:r>
            <a:r>
              <a:rPr lang="en-US" sz="800" dirty="0" smtClean="0"/>
              <a:t>: #, #, #</a:t>
            </a:r>
          </a:p>
          <a:p>
            <a:r>
              <a:rPr lang="en-US" sz="800" b="1" dirty="0" smtClean="0"/>
              <a:t>EDS</a:t>
            </a:r>
            <a:r>
              <a:rPr lang="en-US" sz="800" dirty="0" smtClean="0"/>
              <a:t>: Excessively Dry – </a:t>
            </a:r>
            <a:r>
              <a:rPr lang="en-US" sz="800" b="1" dirty="0" smtClean="0"/>
              <a:t>KBS</a:t>
            </a:r>
            <a:r>
              <a:rPr lang="en-US" sz="800" dirty="0" smtClean="0"/>
              <a:t>: #, #, #</a:t>
            </a:r>
          </a:p>
          <a:p>
            <a:r>
              <a:rPr lang="en-US" sz="800" b="1" dirty="0" smtClean="0"/>
              <a:t>IMP</a:t>
            </a:r>
            <a:r>
              <a:rPr lang="en-US" sz="800" dirty="0" smtClean="0"/>
              <a:t>: Impotency – </a:t>
            </a:r>
            <a:r>
              <a:rPr lang="en-US" sz="800" b="1" dirty="0" smtClean="0"/>
              <a:t>KBS</a:t>
            </a:r>
            <a:r>
              <a:rPr lang="en-US" sz="800" dirty="0" smtClean="0"/>
              <a:t>: #, #, #</a:t>
            </a:r>
          </a:p>
          <a:p>
            <a:r>
              <a:rPr lang="en-US" sz="800" b="1" dirty="0" smtClean="0"/>
              <a:t>ISRAPC</a:t>
            </a:r>
            <a:r>
              <a:rPr lang="en-US" sz="800" dirty="0" smtClean="0"/>
              <a:t>: Insufficient Sleep/Rest for Age/Physical Condition – </a:t>
            </a:r>
            <a:r>
              <a:rPr lang="en-US" sz="800" b="1" dirty="0" smtClean="0"/>
              <a:t>KBS</a:t>
            </a:r>
            <a:r>
              <a:rPr lang="en-US" sz="800" dirty="0" smtClean="0"/>
              <a:t>: #, #, #</a:t>
            </a:r>
          </a:p>
          <a:p>
            <a:r>
              <a:rPr lang="en-US" sz="800" b="1" dirty="0" smtClean="0"/>
              <a:t>LPU</a:t>
            </a:r>
            <a:r>
              <a:rPr lang="en-US" sz="800" dirty="0" smtClean="0"/>
              <a:t>: Lesion/Pressure Ulcer – </a:t>
            </a:r>
            <a:r>
              <a:rPr lang="en-US" sz="800" b="1" dirty="0" smtClean="0"/>
              <a:t>KBS</a:t>
            </a:r>
            <a:r>
              <a:rPr lang="en-US" sz="800" dirty="0" smtClean="0"/>
              <a:t>: #, #, #</a:t>
            </a:r>
          </a:p>
          <a:p>
            <a:r>
              <a:rPr lang="en-US" sz="800" b="1" dirty="0" smtClean="0"/>
              <a:t>LSC</a:t>
            </a:r>
            <a:r>
              <a:rPr lang="en-US" sz="800" dirty="0" smtClean="0"/>
              <a:t>: Limited Social Contact – </a:t>
            </a:r>
            <a:r>
              <a:rPr lang="en-US" sz="800" b="1" dirty="0" smtClean="0"/>
              <a:t>KBS</a:t>
            </a:r>
            <a:r>
              <a:rPr lang="en-US" sz="800" dirty="0" smtClean="0"/>
              <a:t>: #, #, #</a:t>
            </a:r>
          </a:p>
          <a:p>
            <a:r>
              <a:rPr lang="en-US" sz="800" b="1" dirty="0" smtClean="0"/>
              <a:t>LNI</a:t>
            </a:r>
            <a:r>
              <a:rPr lang="en-US" sz="800" dirty="0" smtClean="0"/>
              <a:t>: Low/No Income – </a:t>
            </a:r>
            <a:r>
              <a:rPr lang="en-US" sz="800" b="1" dirty="0" smtClean="0"/>
              <a:t>KBS</a:t>
            </a:r>
            <a:r>
              <a:rPr lang="en-US" sz="800" dirty="0" smtClean="0"/>
              <a:t>: #, #, #</a:t>
            </a:r>
          </a:p>
          <a:p>
            <a:r>
              <a:rPr lang="en-US" sz="800" b="1" dirty="0" smtClean="0"/>
              <a:t>OWAC</a:t>
            </a:r>
            <a:r>
              <a:rPr lang="en-US" sz="800" dirty="0" smtClean="0"/>
              <a:t>: Overweight: Adult BMI 25.0 or More; Child BMI 95th Percentiles or More – </a:t>
            </a:r>
            <a:r>
              <a:rPr lang="en-US" sz="800" b="1" dirty="0" smtClean="0"/>
              <a:t>KBS</a:t>
            </a:r>
            <a:r>
              <a:rPr lang="en-US" sz="800" dirty="0" smtClean="0"/>
              <a:t>: #, #, #</a:t>
            </a:r>
          </a:p>
          <a:p>
            <a:r>
              <a:rPr lang="en-US" sz="800" b="1" dirty="0" smtClean="0"/>
              <a:t>SHDSE</a:t>
            </a:r>
            <a:r>
              <a:rPr lang="en-US" sz="800" dirty="0" smtClean="0"/>
              <a:t>: Sadness/Hopelessness/Decreases Self-Esteem – </a:t>
            </a:r>
            <a:r>
              <a:rPr lang="en-US" sz="800" b="1" dirty="0" smtClean="0"/>
              <a:t>KBS</a:t>
            </a:r>
            <a:r>
              <a:rPr lang="en-US" sz="800" dirty="0" smtClean="0"/>
              <a:t>: #, #, #</a:t>
            </a:r>
          </a:p>
          <a:p>
            <a:r>
              <a:rPr lang="en-US" sz="800" b="1" dirty="0" smtClean="0"/>
              <a:t>SLS</a:t>
            </a:r>
            <a:r>
              <a:rPr lang="en-US" sz="800" dirty="0" smtClean="0"/>
              <a:t>: Sedentary Life Style – </a:t>
            </a:r>
            <a:r>
              <a:rPr lang="en-US" sz="800" b="1" dirty="0" smtClean="0"/>
              <a:t>KBS</a:t>
            </a:r>
            <a:r>
              <a:rPr lang="en-US" sz="800" dirty="0" smtClean="0"/>
              <a:t>: #, #, #</a:t>
            </a:r>
          </a:p>
          <a:p>
            <a:r>
              <a:rPr lang="en-US" sz="800" b="1" dirty="0" smtClean="0"/>
              <a:t>SA</a:t>
            </a:r>
            <a:r>
              <a:rPr lang="en-US" sz="800" dirty="0" smtClean="0"/>
              <a:t>: Sleep Apnea – </a:t>
            </a:r>
            <a:r>
              <a:rPr lang="en-US" sz="800" b="1" dirty="0" smtClean="0"/>
              <a:t>KBS</a:t>
            </a:r>
            <a:r>
              <a:rPr lang="en-US" sz="800" dirty="0" smtClean="0"/>
              <a:t>: #, #, #</a:t>
            </a:r>
          </a:p>
          <a:p>
            <a:r>
              <a:rPr lang="en-US" sz="800" b="1" dirty="0" smtClean="0"/>
              <a:t>SCF</a:t>
            </a:r>
            <a:r>
              <a:rPr lang="en-US" sz="800" dirty="0" smtClean="0"/>
              <a:t>: Somatic Complaints/Fatigue – </a:t>
            </a:r>
            <a:r>
              <a:rPr lang="en-US" sz="800" b="1" dirty="0" smtClean="0"/>
              <a:t>KBS</a:t>
            </a:r>
            <a:r>
              <a:rPr lang="en-US" sz="800" dirty="0" smtClean="0"/>
              <a:t>: #, #, #</a:t>
            </a:r>
          </a:p>
          <a:p>
            <a:r>
              <a:rPr lang="en-US" sz="800" b="1" dirty="0" smtClean="0"/>
              <a:t>TCAA</a:t>
            </a:r>
            <a:r>
              <a:rPr lang="en-US" sz="800" dirty="0" smtClean="0"/>
              <a:t>: Temperature Change in Affected Area – </a:t>
            </a:r>
            <a:r>
              <a:rPr lang="en-US" sz="800" b="1" dirty="0" smtClean="0"/>
              <a:t>KBS</a:t>
            </a:r>
            <a:r>
              <a:rPr lang="en-US" sz="800" dirty="0" smtClean="0"/>
              <a:t>: #, #, #</a:t>
            </a:r>
          </a:p>
          <a:p>
            <a:r>
              <a:rPr lang="en-US" sz="800" b="1" dirty="0" smtClean="0"/>
              <a:t>UPWL</a:t>
            </a:r>
            <a:r>
              <a:rPr lang="en-US" sz="800" dirty="0" smtClean="0"/>
              <a:t>: Unexplained/Progressive Weight Loss – </a:t>
            </a:r>
            <a:r>
              <a:rPr lang="en-US" sz="800" b="1" dirty="0" smtClean="0"/>
              <a:t>KBS</a:t>
            </a:r>
            <a:r>
              <a:rPr lang="en-US" sz="800" dirty="0" smtClean="0"/>
              <a:t>: #, #, #</a:t>
            </a:r>
          </a:p>
          <a:p>
            <a:r>
              <a:rPr lang="en-US" sz="800" b="1" dirty="0" smtClean="0"/>
              <a:t>UFU</a:t>
            </a:r>
            <a:r>
              <a:rPr lang="en-US" sz="800" dirty="0" smtClean="0"/>
              <a:t>: Urgency/Frequency (Urination) – </a:t>
            </a:r>
            <a:r>
              <a:rPr lang="en-US" sz="800" b="1" dirty="0" smtClean="0"/>
              <a:t>KBS</a:t>
            </a:r>
            <a:r>
              <a:rPr lang="en-US" sz="800" dirty="0" smtClean="0"/>
              <a:t>: #, #, #</a:t>
            </a:r>
          </a:p>
          <a:p>
            <a:endParaRPr lang="en-US" sz="800" b="1" dirty="0" smtClean="0"/>
          </a:p>
          <a:p>
            <a:r>
              <a:rPr lang="en-US" sz="800" b="1" dirty="0" smtClean="0"/>
              <a:t>RIEG</a:t>
            </a:r>
            <a:r>
              <a:rPr lang="en-US" sz="800" dirty="0" smtClean="0"/>
              <a:t>: RACE - – ethnicity of identified known risk group – </a:t>
            </a:r>
            <a:r>
              <a:rPr lang="en-US" sz="800" b="1" dirty="0" smtClean="0"/>
              <a:t>KBS</a:t>
            </a:r>
            <a:r>
              <a:rPr lang="en-US" sz="800" dirty="0" smtClean="0"/>
              <a:t>: #, #, #</a:t>
            </a:r>
          </a:p>
          <a:p>
            <a:r>
              <a:rPr lang="en-US" sz="800" b="1" dirty="0" smtClean="0"/>
              <a:t>GEN</a:t>
            </a:r>
            <a:r>
              <a:rPr lang="en-US" sz="800" dirty="0" smtClean="0"/>
              <a:t>: GENETICS - family history diabetes – </a:t>
            </a:r>
            <a:r>
              <a:rPr lang="en-US" sz="800" b="1" dirty="0" smtClean="0"/>
              <a:t>KBS</a:t>
            </a:r>
            <a:r>
              <a:rPr lang="en-US" sz="800" dirty="0" smtClean="0"/>
              <a:t>: #, #, #</a:t>
            </a:r>
          </a:p>
          <a:p>
            <a:r>
              <a:rPr lang="en-US" sz="800" b="1" dirty="0" smtClean="0"/>
              <a:t>GDM</a:t>
            </a:r>
            <a:r>
              <a:rPr lang="en-US" sz="800" dirty="0" smtClean="0"/>
              <a:t>: PREGNANCY-GDM – </a:t>
            </a:r>
            <a:r>
              <a:rPr lang="en-US" sz="800" b="1" dirty="0" smtClean="0"/>
              <a:t>KBS</a:t>
            </a:r>
            <a:r>
              <a:rPr lang="en-US" sz="800" dirty="0" smtClean="0"/>
              <a:t>: #, #, #</a:t>
            </a:r>
          </a:p>
          <a:p>
            <a:r>
              <a:rPr lang="en-US" sz="800" b="1" dirty="0" smtClean="0"/>
              <a:t>PCOS</a:t>
            </a:r>
            <a:r>
              <a:rPr lang="en-US" sz="800" dirty="0" smtClean="0"/>
              <a:t>: REPRODUCTIVE FUNCTION-PCOS – </a:t>
            </a:r>
            <a:r>
              <a:rPr lang="en-US" sz="800" b="1" dirty="0" smtClean="0"/>
              <a:t>KBS</a:t>
            </a:r>
            <a:r>
              <a:rPr lang="en-US" sz="800" dirty="0" smtClean="0"/>
              <a:t>: #, #, #</a:t>
            </a:r>
            <a:endParaRPr lang="en-US" sz="800" dirty="0"/>
          </a:p>
        </p:txBody>
      </p:sp>
      <p:sp>
        <p:nvSpPr>
          <p:cNvPr id="4" name="Title 1">
            <a:extLst>
              <a:ext uri="{FF2B5EF4-FFF2-40B4-BE49-F238E27FC236}">
                <a16:creationId xmlns:a16="http://schemas.microsoft.com/office/drawing/2014/main" xmlns="" id="{380BF908-D337-4124-B475-D825EF7C7711}"/>
              </a:ext>
            </a:extLst>
          </p:cNvPr>
          <p:cNvSpPr txBox="1">
            <a:spLocks/>
          </p:cNvSpPr>
          <p:nvPr/>
        </p:nvSpPr>
        <p:spPr>
          <a:xfrm>
            <a:off x="310104" y="225351"/>
            <a:ext cx="6733791" cy="663511"/>
          </a:xfrm>
          <a:prstGeom prst="rect">
            <a:avLst/>
          </a:prstGeom>
        </p:spPr>
        <p:txBody>
          <a:bodyPr/>
          <a:lstStyle/>
          <a:p>
            <a:pPr lvl="0">
              <a:lnSpc>
                <a:spcPct val="90000"/>
              </a:lnSpc>
              <a:spcBef>
                <a:spcPct val="0"/>
              </a:spcBef>
            </a:pPr>
            <a:r>
              <a:rPr kumimoji="0" lang="en-US" sz="3000" b="1" i="0" u="none" strike="noStrike" kern="1200" cap="none" spc="0" normalizeH="0" baseline="0" noProof="0" dirty="0" smtClean="0">
                <a:ln>
                  <a:noFill/>
                </a:ln>
                <a:solidFill>
                  <a:srgbClr val="55565A"/>
                </a:solidFill>
                <a:effectLst/>
                <a:uLnTx/>
                <a:uFillTx/>
                <a:latin typeface="+mj-lt"/>
                <a:ea typeface="+mj-ea"/>
                <a:cs typeface="+mj-cs"/>
              </a:rPr>
              <a:t>EHR/EMR</a:t>
            </a:r>
            <a:r>
              <a:rPr kumimoji="0" lang="en-US" sz="3000" b="0" i="0" u="none" strike="noStrike" kern="1200" cap="none" spc="0" normalizeH="0" baseline="0" noProof="0" dirty="0" smtClean="0">
                <a:ln>
                  <a:noFill/>
                </a:ln>
                <a:solidFill>
                  <a:srgbClr val="55565A"/>
                </a:solidFill>
                <a:effectLst/>
                <a:uLnTx/>
                <a:uFillTx/>
                <a:latin typeface="+mj-lt"/>
                <a:ea typeface="+mj-ea"/>
                <a:cs typeface="+mj-cs"/>
              </a:rPr>
              <a:t> :</a:t>
            </a:r>
            <a:r>
              <a:rPr kumimoji="0" lang="en-US" sz="3000" b="0" i="0" u="none" strike="noStrike" kern="1200" cap="none" spc="0" normalizeH="0" baseline="0" noProof="0" dirty="0" smtClean="0">
                <a:ln>
                  <a:noFill/>
                </a:ln>
                <a:solidFill>
                  <a:srgbClr val="FF0000"/>
                </a:solidFill>
                <a:effectLst/>
                <a:uLnTx/>
                <a:uFillTx/>
                <a:latin typeface="+mj-lt"/>
                <a:ea typeface="+mj-ea"/>
                <a:cs typeface="+mj-cs"/>
              </a:rPr>
              <a:t> </a:t>
            </a:r>
            <a:r>
              <a:rPr lang="en-US" sz="3000" dirty="0" smtClean="0">
                <a:solidFill>
                  <a:srgbClr val="FF0000"/>
                </a:solidFill>
              </a:rPr>
              <a:t>Data Dictionary</a:t>
            </a:r>
            <a:endParaRPr kumimoji="0" lang="en-US" sz="1600" b="0" i="0" u="none" strike="noStrike" kern="1200" cap="none" spc="0" normalizeH="0" baseline="0" noProof="0" dirty="0">
              <a:ln>
                <a:noFill/>
              </a:ln>
              <a:solidFill>
                <a:srgbClr val="0070C0"/>
              </a:solidFill>
              <a:effectLst/>
              <a:uLnTx/>
              <a:uFillTx/>
              <a:latin typeface="+mj-lt"/>
              <a:ea typeface="+mj-ea"/>
              <a:cs typeface="+mj-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5" name="Picture 3"/>
          <p:cNvPicPr>
            <a:picLocks noChangeAspect="1" noChangeArrowheads="1"/>
          </p:cNvPicPr>
          <p:nvPr/>
        </p:nvPicPr>
        <p:blipFill>
          <a:blip r:embed="rId2" cstate="print"/>
          <a:srcRect/>
          <a:stretch>
            <a:fillRect/>
          </a:stretch>
        </p:blipFill>
        <p:spPr bwMode="auto">
          <a:xfrm>
            <a:off x="4334441" y="1828799"/>
            <a:ext cx="2617979" cy="2986709"/>
          </a:xfrm>
          <a:prstGeom prst="rect">
            <a:avLst/>
          </a:prstGeom>
          <a:noFill/>
          <a:ln w="9525">
            <a:noFill/>
            <a:miter lim="800000"/>
            <a:headEnd/>
            <a:tailEnd/>
          </a:ln>
        </p:spPr>
      </p:pic>
      <p:pic>
        <p:nvPicPr>
          <p:cNvPr id="54276" name="Picture 4"/>
          <p:cNvPicPr>
            <a:picLocks noChangeAspect="1" noChangeArrowheads="1"/>
          </p:cNvPicPr>
          <p:nvPr/>
        </p:nvPicPr>
        <p:blipFill>
          <a:blip r:embed="rId3" cstate="print"/>
          <a:srcRect/>
          <a:stretch>
            <a:fillRect/>
          </a:stretch>
        </p:blipFill>
        <p:spPr bwMode="auto">
          <a:xfrm>
            <a:off x="7563678" y="855841"/>
            <a:ext cx="2443922" cy="1038667"/>
          </a:xfrm>
          <a:prstGeom prst="rect">
            <a:avLst/>
          </a:prstGeom>
          <a:noFill/>
          <a:ln w="9525">
            <a:noFill/>
            <a:miter lim="800000"/>
            <a:headEnd/>
            <a:tailEnd/>
          </a:ln>
        </p:spPr>
      </p:pic>
      <p:pic>
        <p:nvPicPr>
          <p:cNvPr id="5" name="Picture 1"/>
          <p:cNvPicPr>
            <a:picLocks noChangeAspect="1" noChangeArrowheads="1"/>
          </p:cNvPicPr>
          <p:nvPr/>
        </p:nvPicPr>
        <p:blipFill>
          <a:blip r:embed="rId4" cstate="print"/>
          <a:srcRect/>
          <a:stretch>
            <a:fillRect/>
          </a:stretch>
        </p:blipFill>
        <p:spPr bwMode="auto">
          <a:xfrm>
            <a:off x="1431235" y="622760"/>
            <a:ext cx="1620442" cy="2064258"/>
          </a:xfrm>
          <a:prstGeom prst="rect">
            <a:avLst/>
          </a:prstGeom>
          <a:noFill/>
          <a:ln w="9525">
            <a:noFill/>
            <a:miter lim="800000"/>
            <a:headEnd/>
            <a:tailEnd/>
          </a:ln>
        </p:spPr>
      </p:pic>
      <p:pic>
        <p:nvPicPr>
          <p:cNvPr id="54277" name="Picture 5"/>
          <p:cNvPicPr>
            <a:picLocks noChangeAspect="1" noChangeArrowheads="1"/>
          </p:cNvPicPr>
          <p:nvPr/>
        </p:nvPicPr>
        <p:blipFill>
          <a:blip r:embed="rId5" cstate="print"/>
          <a:srcRect/>
          <a:stretch>
            <a:fillRect/>
          </a:stretch>
        </p:blipFill>
        <p:spPr bwMode="auto">
          <a:xfrm>
            <a:off x="971703" y="2872407"/>
            <a:ext cx="974996" cy="941181"/>
          </a:xfrm>
          <a:prstGeom prst="rect">
            <a:avLst/>
          </a:prstGeom>
          <a:noFill/>
          <a:ln w="9525">
            <a:noFill/>
            <a:miter lim="800000"/>
            <a:headEnd/>
            <a:tailEnd/>
          </a:ln>
        </p:spPr>
      </p:pic>
      <p:sp>
        <p:nvSpPr>
          <p:cNvPr id="7" name="Rectangle 6"/>
          <p:cNvSpPr/>
          <p:nvPr/>
        </p:nvSpPr>
        <p:spPr>
          <a:xfrm>
            <a:off x="476075" y="4260573"/>
            <a:ext cx="2833665" cy="1291123"/>
          </a:xfrm>
          <a:prstGeom prst="rect">
            <a:avLst/>
          </a:prstGeom>
        </p:spPr>
        <p:txBody>
          <a:bodyPr wrap="square">
            <a:spAutoFit/>
          </a:bodyPr>
          <a:lstStyle/>
          <a:p>
            <a:pPr lvl="0">
              <a:lnSpc>
                <a:spcPct val="95000"/>
              </a:lnSpc>
              <a:defRPr/>
            </a:pPr>
            <a:r>
              <a:rPr lang="en-US" sz="1400" b="1" dirty="0" smtClean="0">
                <a:solidFill>
                  <a:schemeClr val="accent6">
                    <a:lumMod val="10000"/>
                  </a:schemeClr>
                </a:solidFill>
              </a:rPr>
              <a:t>Deliverables </a:t>
            </a:r>
            <a:endParaRPr lang="en-US" sz="1000" b="1" dirty="0" smtClean="0">
              <a:solidFill>
                <a:srgbClr val="0070C0"/>
              </a:solidFill>
            </a:endParaRPr>
          </a:p>
          <a:p>
            <a:pPr lvl="0">
              <a:lnSpc>
                <a:spcPct val="95000"/>
              </a:lnSpc>
              <a:defRPr/>
            </a:pPr>
            <a:endParaRPr lang="en-US" sz="800" b="1" dirty="0" smtClean="0">
              <a:solidFill>
                <a:schemeClr val="accent6">
                  <a:lumMod val="10000"/>
                </a:schemeClr>
              </a:solidFill>
            </a:endParaRPr>
          </a:p>
          <a:p>
            <a:pPr lvl="0">
              <a:lnSpc>
                <a:spcPct val="95000"/>
              </a:lnSpc>
              <a:buFont typeface="Arial" pitchFamily="34" charset="0"/>
              <a:buChar char="•"/>
              <a:defRPr/>
            </a:pPr>
            <a:r>
              <a:rPr lang="en-US" sz="1000" dirty="0" smtClean="0">
                <a:solidFill>
                  <a:schemeClr val="accent6">
                    <a:lumMod val="10000"/>
                  </a:schemeClr>
                </a:solidFill>
              </a:rPr>
              <a:t> Clinical Use-Case Documentation</a:t>
            </a:r>
          </a:p>
          <a:p>
            <a:pPr lvl="0">
              <a:lnSpc>
                <a:spcPct val="95000"/>
              </a:lnSpc>
              <a:buFont typeface="Arial" pitchFamily="34" charset="0"/>
              <a:buChar char="•"/>
              <a:defRPr/>
            </a:pPr>
            <a:r>
              <a:rPr lang="en-US" sz="1000" dirty="0" smtClean="0">
                <a:solidFill>
                  <a:schemeClr val="accent6">
                    <a:lumMod val="10000"/>
                  </a:schemeClr>
                </a:solidFill>
              </a:rPr>
              <a:t> Spreadsheet(s) w/Omaha Data</a:t>
            </a:r>
          </a:p>
          <a:p>
            <a:pPr lvl="0">
              <a:lnSpc>
                <a:spcPct val="95000"/>
              </a:lnSpc>
              <a:buFont typeface="Arial" pitchFamily="34" charset="0"/>
              <a:buChar char="•"/>
              <a:defRPr/>
            </a:pPr>
            <a:r>
              <a:rPr lang="en-US" sz="1000" dirty="0" smtClean="0">
                <a:solidFill>
                  <a:schemeClr val="accent6">
                    <a:lumMod val="10000"/>
                  </a:schemeClr>
                </a:solidFill>
              </a:rPr>
              <a:t> Agent Decision Process Flow</a:t>
            </a:r>
          </a:p>
          <a:p>
            <a:pPr lvl="0">
              <a:lnSpc>
                <a:spcPct val="95000"/>
              </a:lnSpc>
              <a:buFont typeface="Arial" pitchFamily="34" charset="0"/>
              <a:buChar char="•"/>
              <a:defRPr/>
            </a:pPr>
            <a:r>
              <a:rPr lang="en-US" sz="1000" dirty="0" smtClean="0">
                <a:solidFill>
                  <a:schemeClr val="accent6">
                    <a:lumMod val="10000"/>
                  </a:schemeClr>
                </a:solidFill>
              </a:rPr>
              <a:t> Omaha Taxonomy Concept Chart</a:t>
            </a:r>
          </a:p>
          <a:p>
            <a:pPr lvl="0">
              <a:lnSpc>
                <a:spcPct val="95000"/>
              </a:lnSpc>
              <a:buFont typeface="Arial" pitchFamily="34" charset="0"/>
              <a:buChar char="•"/>
              <a:defRPr/>
            </a:pPr>
            <a:r>
              <a:rPr lang="en-US" sz="1000" dirty="0" smtClean="0">
                <a:solidFill>
                  <a:schemeClr val="accent6">
                    <a:lumMod val="10000"/>
                  </a:schemeClr>
                </a:solidFill>
              </a:rPr>
              <a:t> Use-Case Dev Deck PPT</a:t>
            </a:r>
          </a:p>
          <a:p>
            <a:pPr lvl="0">
              <a:lnSpc>
                <a:spcPct val="95000"/>
              </a:lnSpc>
              <a:buFont typeface="Arial" pitchFamily="34" charset="0"/>
              <a:buChar char="•"/>
              <a:defRPr/>
            </a:pPr>
            <a:r>
              <a:rPr lang="en-US" sz="1000" dirty="0" smtClean="0">
                <a:solidFill>
                  <a:schemeClr val="accent6">
                    <a:lumMod val="10000"/>
                  </a:schemeClr>
                </a:solidFill>
              </a:rPr>
              <a:t> Misc Documents as necessary</a:t>
            </a:r>
          </a:p>
        </p:txBody>
      </p:sp>
      <p:sp>
        <p:nvSpPr>
          <p:cNvPr id="8" name="Rectangle 7"/>
          <p:cNvSpPr/>
          <p:nvPr/>
        </p:nvSpPr>
        <p:spPr>
          <a:xfrm>
            <a:off x="469450" y="3826565"/>
            <a:ext cx="2393030" cy="297004"/>
          </a:xfrm>
          <a:prstGeom prst="rect">
            <a:avLst/>
          </a:prstGeom>
        </p:spPr>
        <p:txBody>
          <a:bodyPr wrap="square">
            <a:spAutoFit/>
          </a:bodyPr>
          <a:lstStyle/>
          <a:p>
            <a:pPr lvl="0">
              <a:lnSpc>
                <a:spcPct val="95000"/>
              </a:lnSpc>
              <a:defRPr/>
            </a:pPr>
            <a:r>
              <a:rPr lang="en-US" sz="1400" b="1" dirty="0" err="1" smtClean="0">
                <a:solidFill>
                  <a:srgbClr val="E87722"/>
                </a:solidFill>
              </a:rPr>
              <a:t>Optum</a:t>
            </a:r>
            <a:r>
              <a:rPr lang="en-US" sz="1400" b="1" dirty="0" smtClean="0">
                <a:solidFill>
                  <a:schemeClr val="accent6">
                    <a:lumMod val="10000"/>
                  </a:schemeClr>
                </a:solidFill>
              </a:rPr>
              <a:t> Use-Case Package</a:t>
            </a:r>
            <a:endParaRPr lang="en-US" sz="1200" dirty="0" smtClean="0">
              <a:solidFill>
                <a:schemeClr val="accent6">
                  <a:lumMod val="10000"/>
                </a:schemeClr>
              </a:solidFill>
            </a:endParaRPr>
          </a:p>
        </p:txBody>
      </p:sp>
      <p:pic>
        <p:nvPicPr>
          <p:cNvPr id="54278" name="Picture 6"/>
          <p:cNvPicPr>
            <a:picLocks noChangeAspect="1" noChangeArrowheads="1"/>
          </p:cNvPicPr>
          <p:nvPr/>
        </p:nvPicPr>
        <p:blipFill>
          <a:blip r:embed="rId6" cstate="print"/>
          <a:srcRect/>
          <a:stretch>
            <a:fillRect/>
          </a:stretch>
        </p:blipFill>
        <p:spPr bwMode="auto">
          <a:xfrm>
            <a:off x="7486166" y="5059017"/>
            <a:ext cx="2642429" cy="1277730"/>
          </a:xfrm>
          <a:prstGeom prst="rect">
            <a:avLst/>
          </a:prstGeom>
          <a:noFill/>
          <a:ln w="9525">
            <a:noFill/>
            <a:miter lim="800000"/>
            <a:headEnd/>
            <a:tailEnd/>
          </a:ln>
        </p:spPr>
      </p:pic>
      <p:pic>
        <p:nvPicPr>
          <p:cNvPr id="10" name="Picture 6"/>
          <p:cNvPicPr>
            <a:picLocks noChangeAspect="1" noChangeArrowheads="1"/>
          </p:cNvPicPr>
          <p:nvPr/>
        </p:nvPicPr>
        <p:blipFill>
          <a:blip r:embed="rId6" cstate="print"/>
          <a:srcRect/>
          <a:stretch>
            <a:fillRect/>
          </a:stretch>
        </p:blipFill>
        <p:spPr bwMode="auto">
          <a:xfrm>
            <a:off x="2818088" y="5052393"/>
            <a:ext cx="2642429" cy="1277730"/>
          </a:xfrm>
          <a:prstGeom prst="rect">
            <a:avLst/>
          </a:prstGeom>
          <a:noFill/>
          <a:ln w="9525">
            <a:noFill/>
            <a:miter lim="800000"/>
            <a:headEnd/>
            <a:tailEnd/>
          </a:ln>
        </p:spPr>
      </p:pic>
      <p:grpSp>
        <p:nvGrpSpPr>
          <p:cNvPr id="13" name="Group 12"/>
          <p:cNvGrpSpPr/>
          <p:nvPr/>
        </p:nvGrpSpPr>
        <p:grpSpPr>
          <a:xfrm>
            <a:off x="5526157" y="5598770"/>
            <a:ext cx="1818860" cy="286957"/>
            <a:chOff x="4709301" y="1384579"/>
            <a:chExt cx="2606276" cy="286957"/>
          </a:xfrm>
        </p:grpSpPr>
        <p:sp>
          <p:nvSpPr>
            <p:cNvPr id="11" name="Right Arrow 10"/>
            <p:cNvSpPr/>
            <p:nvPr/>
          </p:nvSpPr>
          <p:spPr>
            <a:xfrm>
              <a:off x="4884893" y="1391205"/>
              <a:ext cx="2430684" cy="28033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2" name="Right Arrow 11"/>
            <p:cNvSpPr/>
            <p:nvPr/>
          </p:nvSpPr>
          <p:spPr>
            <a:xfrm rot="10800000">
              <a:off x="4709301" y="1384579"/>
              <a:ext cx="2430684" cy="28033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grpSp>
      <p:pic>
        <p:nvPicPr>
          <p:cNvPr id="14" name="Picture 5"/>
          <p:cNvPicPr>
            <a:picLocks noChangeAspect="1" noChangeArrowheads="1"/>
          </p:cNvPicPr>
          <p:nvPr/>
        </p:nvPicPr>
        <p:blipFill>
          <a:blip r:embed="rId5" cstate="print"/>
          <a:srcRect/>
          <a:stretch>
            <a:fillRect/>
          </a:stretch>
        </p:blipFill>
        <p:spPr bwMode="auto">
          <a:xfrm>
            <a:off x="9999746" y="2716694"/>
            <a:ext cx="974996" cy="941181"/>
          </a:xfrm>
          <a:prstGeom prst="rect">
            <a:avLst/>
          </a:prstGeom>
          <a:noFill/>
          <a:ln w="9525">
            <a:noFill/>
            <a:miter lim="800000"/>
            <a:headEnd/>
            <a:tailEnd/>
          </a:ln>
        </p:spPr>
      </p:pic>
      <p:sp>
        <p:nvSpPr>
          <p:cNvPr id="15" name="Rectangle 14"/>
          <p:cNvSpPr/>
          <p:nvPr/>
        </p:nvSpPr>
        <p:spPr>
          <a:xfrm>
            <a:off x="7884040" y="3260034"/>
            <a:ext cx="3605595" cy="1144929"/>
          </a:xfrm>
          <a:prstGeom prst="rect">
            <a:avLst/>
          </a:prstGeom>
        </p:spPr>
        <p:txBody>
          <a:bodyPr wrap="square">
            <a:spAutoFit/>
          </a:bodyPr>
          <a:lstStyle/>
          <a:p>
            <a:pPr lvl="0">
              <a:lnSpc>
                <a:spcPct val="95000"/>
              </a:lnSpc>
              <a:defRPr/>
            </a:pPr>
            <a:r>
              <a:rPr lang="en-US" sz="1400" b="1" dirty="0" smtClean="0">
                <a:solidFill>
                  <a:schemeClr val="accent6">
                    <a:lumMod val="10000"/>
                  </a:schemeClr>
                </a:solidFill>
              </a:rPr>
              <a:t>Deliverables </a:t>
            </a:r>
            <a:endParaRPr lang="en-US" sz="1000" b="1" dirty="0" smtClean="0">
              <a:solidFill>
                <a:srgbClr val="0070C0"/>
              </a:solidFill>
            </a:endParaRPr>
          </a:p>
          <a:p>
            <a:pPr lvl="0">
              <a:lnSpc>
                <a:spcPct val="95000"/>
              </a:lnSpc>
              <a:defRPr/>
            </a:pPr>
            <a:endParaRPr lang="en-US" sz="800" b="1" dirty="0" smtClean="0">
              <a:solidFill>
                <a:schemeClr val="accent6">
                  <a:lumMod val="10000"/>
                </a:schemeClr>
              </a:solidFill>
            </a:endParaRPr>
          </a:p>
          <a:p>
            <a:pPr lvl="0">
              <a:lnSpc>
                <a:spcPct val="95000"/>
              </a:lnSpc>
              <a:buFont typeface="Arial" pitchFamily="34" charset="0"/>
              <a:buChar char="•"/>
              <a:defRPr/>
            </a:pPr>
            <a:r>
              <a:rPr lang="en-US" sz="1000" dirty="0" smtClean="0">
                <a:solidFill>
                  <a:schemeClr val="accent6">
                    <a:lumMod val="10000"/>
                  </a:schemeClr>
                </a:solidFill>
              </a:rPr>
              <a:t> SOAR Core Functionality</a:t>
            </a:r>
          </a:p>
          <a:p>
            <a:pPr lvl="0">
              <a:lnSpc>
                <a:spcPct val="95000"/>
              </a:lnSpc>
              <a:buFont typeface="Arial" pitchFamily="34" charset="0"/>
              <a:buChar char="•"/>
              <a:defRPr/>
            </a:pPr>
            <a:r>
              <a:rPr lang="en-US" sz="1000" dirty="0" smtClean="0">
                <a:solidFill>
                  <a:schemeClr val="accent6">
                    <a:lumMod val="10000"/>
                  </a:schemeClr>
                </a:solidFill>
              </a:rPr>
              <a:t> Remedial Interfaces as necessary</a:t>
            </a:r>
          </a:p>
          <a:p>
            <a:pPr lvl="0">
              <a:lnSpc>
                <a:spcPct val="95000"/>
              </a:lnSpc>
              <a:buFont typeface="Arial" pitchFamily="34" charset="0"/>
              <a:buChar char="•"/>
              <a:defRPr/>
            </a:pPr>
            <a:r>
              <a:rPr lang="en-US" sz="1000" dirty="0" smtClean="0">
                <a:solidFill>
                  <a:schemeClr val="accent6">
                    <a:lumMod val="10000"/>
                  </a:schemeClr>
                </a:solidFill>
              </a:rPr>
              <a:t> Mirror Dev </a:t>
            </a:r>
            <a:r>
              <a:rPr lang="en-US" sz="1000" dirty="0" err="1" smtClean="0">
                <a:solidFill>
                  <a:schemeClr val="accent6">
                    <a:lumMod val="10000"/>
                  </a:schemeClr>
                </a:solidFill>
              </a:rPr>
              <a:t>Env</a:t>
            </a:r>
            <a:r>
              <a:rPr lang="en-US" sz="1000" dirty="0" smtClean="0">
                <a:solidFill>
                  <a:schemeClr val="accent6">
                    <a:lumMod val="10000"/>
                  </a:schemeClr>
                </a:solidFill>
              </a:rPr>
              <a:t> Setup Assistance</a:t>
            </a:r>
          </a:p>
          <a:p>
            <a:pPr lvl="0">
              <a:lnSpc>
                <a:spcPct val="95000"/>
              </a:lnSpc>
              <a:buFont typeface="Arial" pitchFamily="34" charset="0"/>
              <a:buChar char="•"/>
              <a:defRPr/>
            </a:pPr>
            <a:r>
              <a:rPr lang="en-US" sz="1000" dirty="0" smtClean="0">
                <a:solidFill>
                  <a:schemeClr val="accent6">
                    <a:lumMod val="10000"/>
                  </a:schemeClr>
                </a:solidFill>
              </a:rPr>
              <a:t> </a:t>
            </a:r>
            <a:r>
              <a:rPr lang="en-US" sz="1000" dirty="0" err="1" smtClean="0">
                <a:solidFill>
                  <a:schemeClr val="accent6">
                    <a:lumMod val="10000"/>
                  </a:schemeClr>
                </a:solidFill>
              </a:rPr>
              <a:t>Optum</a:t>
            </a:r>
            <a:r>
              <a:rPr lang="en-US" sz="1000" dirty="0" smtClean="0">
                <a:solidFill>
                  <a:schemeClr val="accent6">
                    <a:lumMod val="10000"/>
                  </a:schemeClr>
                </a:solidFill>
              </a:rPr>
              <a:t> participation in authoring appropriate Functionality</a:t>
            </a:r>
          </a:p>
          <a:p>
            <a:pPr lvl="0">
              <a:lnSpc>
                <a:spcPct val="95000"/>
              </a:lnSpc>
              <a:buFont typeface="Arial" pitchFamily="34" charset="0"/>
              <a:buChar char="•"/>
              <a:defRPr/>
            </a:pPr>
            <a:r>
              <a:rPr lang="en-US" sz="1000" dirty="0" smtClean="0">
                <a:solidFill>
                  <a:schemeClr val="accent6">
                    <a:lumMod val="10000"/>
                  </a:schemeClr>
                </a:solidFill>
              </a:rPr>
              <a:t> Iterative shared development engagement.</a:t>
            </a:r>
          </a:p>
        </p:txBody>
      </p:sp>
      <p:sp>
        <p:nvSpPr>
          <p:cNvPr id="16" name="Rectangle 15"/>
          <p:cNvSpPr/>
          <p:nvPr/>
        </p:nvSpPr>
        <p:spPr>
          <a:xfrm>
            <a:off x="7897294" y="2935357"/>
            <a:ext cx="1952385" cy="297004"/>
          </a:xfrm>
          <a:prstGeom prst="rect">
            <a:avLst/>
          </a:prstGeom>
        </p:spPr>
        <p:txBody>
          <a:bodyPr wrap="square">
            <a:spAutoFit/>
          </a:bodyPr>
          <a:lstStyle/>
          <a:p>
            <a:pPr lvl="0">
              <a:lnSpc>
                <a:spcPct val="95000"/>
              </a:lnSpc>
              <a:defRPr/>
            </a:pPr>
            <a:r>
              <a:rPr lang="en-US" sz="1400" b="1" dirty="0" smtClean="0">
                <a:solidFill>
                  <a:srgbClr val="0070C0"/>
                </a:solidFill>
              </a:rPr>
              <a:t>SOAR</a:t>
            </a:r>
            <a:r>
              <a:rPr lang="en-US" sz="1400" b="1" dirty="0" smtClean="0">
                <a:solidFill>
                  <a:schemeClr val="accent6">
                    <a:lumMod val="10000"/>
                  </a:schemeClr>
                </a:solidFill>
              </a:rPr>
              <a:t> Deliverables</a:t>
            </a:r>
            <a:endParaRPr lang="en-US" sz="1200" dirty="0" smtClean="0">
              <a:solidFill>
                <a:schemeClr val="accent6">
                  <a:lumMod val="10000"/>
                </a:schemeClr>
              </a:solidFill>
            </a:endParaRPr>
          </a:p>
        </p:txBody>
      </p:sp>
      <p:sp>
        <p:nvSpPr>
          <p:cNvPr id="17" name="Rectangle 16"/>
          <p:cNvSpPr/>
          <p:nvPr/>
        </p:nvSpPr>
        <p:spPr>
          <a:xfrm>
            <a:off x="5505277" y="1865244"/>
            <a:ext cx="1163880" cy="297004"/>
          </a:xfrm>
          <a:prstGeom prst="rect">
            <a:avLst/>
          </a:prstGeom>
        </p:spPr>
        <p:txBody>
          <a:bodyPr wrap="square">
            <a:spAutoFit/>
          </a:bodyPr>
          <a:lstStyle/>
          <a:p>
            <a:pPr lvl="0">
              <a:lnSpc>
                <a:spcPct val="95000"/>
              </a:lnSpc>
              <a:defRPr/>
            </a:pPr>
            <a:r>
              <a:rPr lang="en-US" sz="1400" b="1" dirty="0" smtClean="0">
                <a:solidFill>
                  <a:schemeClr val="accent6">
                    <a:lumMod val="10000"/>
                  </a:schemeClr>
                </a:solidFill>
              </a:rPr>
              <a:t>“The Wall”</a:t>
            </a:r>
            <a:endParaRPr lang="en-US" sz="1200" dirty="0" smtClean="0">
              <a:solidFill>
                <a:schemeClr val="accent6">
                  <a:lumMod val="10000"/>
                </a:schemeClr>
              </a:solidFill>
            </a:endParaRPr>
          </a:p>
        </p:txBody>
      </p:sp>
      <p:cxnSp>
        <p:nvCxnSpPr>
          <p:cNvPr id="19" name="Curved Connector 18"/>
          <p:cNvCxnSpPr/>
          <p:nvPr/>
        </p:nvCxnSpPr>
        <p:spPr>
          <a:xfrm rot="10800000" flipV="1">
            <a:off x="2216427" y="1331843"/>
            <a:ext cx="5267739" cy="2087218"/>
          </a:xfrm>
          <a:prstGeom prst="curvedConnector3">
            <a:avLst>
              <a:gd name="adj1" fmla="val 50000"/>
            </a:avLst>
          </a:prstGeom>
          <a:ln w="76200" cap="rnd">
            <a:solidFill>
              <a:srgbClr val="E8772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 name="Curved Connector 20"/>
          <p:cNvCxnSpPr/>
          <p:nvPr/>
        </p:nvCxnSpPr>
        <p:spPr>
          <a:xfrm>
            <a:off x="3091070" y="934278"/>
            <a:ext cx="6927573" cy="1898374"/>
          </a:xfrm>
          <a:prstGeom prst="curvedConnector3">
            <a:avLst>
              <a:gd name="adj1" fmla="val 50000"/>
            </a:avLst>
          </a:prstGeom>
          <a:ln w="76200" cap="rnd">
            <a:solidFill>
              <a:srgbClr val="0070C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xmlns="" id="{380BF908-D337-4124-B475-D825EF7C7711}"/>
              </a:ext>
            </a:extLst>
          </p:cNvPr>
          <p:cNvSpPr txBox="1">
            <a:spLocks/>
          </p:cNvSpPr>
          <p:nvPr/>
        </p:nvSpPr>
        <p:spPr>
          <a:xfrm>
            <a:off x="151077" y="135900"/>
            <a:ext cx="3407131" cy="450510"/>
          </a:xfrm>
          <a:prstGeom prst="rect">
            <a:avLst/>
          </a:prstGeom>
        </p:spPr>
        <p:txBody>
          <a:bodyPr/>
          <a:lstStyle/>
          <a:p>
            <a:pPr lvl="0">
              <a:lnSpc>
                <a:spcPct val="90000"/>
              </a:lnSpc>
              <a:spcBef>
                <a:spcPct val="0"/>
              </a:spcBef>
            </a:pPr>
            <a:r>
              <a:rPr kumimoji="0" lang="en-US" sz="2800" b="1" i="0" u="none" strike="noStrike" kern="1200" cap="none" spc="0" normalizeH="0" baseline="0" noProof="0" dirty="0" smtClean="0">
                <a:ln>
                  <a:noFill/>
                </a:ln>
                <a:solidFill>
                  <a:srgbClr val="55565A"/>
                </a:solidFill>
                <a:effectLst/>
                <a:uLnTx/>
                <a:uFillTx/>
                <a:latin typeface="+mj-lt"/>
                <a:ea typeface="+mj-ea"/>
                <a:cs typeface="+mj-cs"/>
              </a:rPr>
              <a:t>Development </a:t>
            </a:r>
            <a:r>
              <a:rPr lang="en-US" sz="2800" dirty="0" smtClean="0">
                <a:solidFill>
                  <a:srgbClr val="FF0000"/>
                </a:solidFill>
              </a:rPr>
              <a:t>Plan</a:t>
            </a:r>
            <a:endParaRPr kumimoji="0" lang="en-US" sz="2800" b="0" i="0" u="none" strike="noStrike" kern="1200" cap="none" spc="0" normalizeH="0" baseline="0" noProof="0" dirty="0">
              <a:ln>
                <a:noFill/>
              </a:ln>
              <a:solidFill>
                <a:srgbClr val="0070C0"/>
              </a:solidFill>
              <a:effectLst/>
              <a:uLnTx/>
              <a:uFillTx/>
              <a:latin typeface="+mj-lt"/>
              <a:ea typeface="+mj-ea"/>
              <a:cs typeface="+mj-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380BF908-D337-4124-B475-D825EF7C7711}"/>
              </a:ext>
            </a:extLst>
          </p:cNvPr>
          <p:cNvSpPr txBox="1">
            <a:spLocks/>
          </p:cNvSpPr>
          <p:nvPr/>
        </p:nvSpPr>
        <p:spPr>
          <a:xfrm>
            <a:off x="310104" y="225351"/>
            <a:ext cx="6733791" cy="663511"/>
          </a:xfrm>
          <a:prstGeom prst="rect">
            <a:avLst/>
          </a:prstGeom>
        </p:spPr>
        <p:txBody>
          <a:bodyPr/>
          <a:lstStyle/>
          <a:p>
            <a:pPr lvl="0">
              <a:lnSpc>
                <a:spcPct val="90000"/>
              </a:lnSpc>
              <a:spcBef>
                <a:spcPct val="0"/>
              </a:spcBef>
            </a:pPr>
            <a:r>
              <a:rPr kumimoji="0" lang="en-US" sz="3000" b="1" i="0" u="none" strike="noStrike" kern="1200" cap="none" spc="0" normalizeH="0" baseline="0" noProof="0" dirty="0" smtClean="0">
                <a:ln>
                  <a:noFill/>
                </a:ln>
                <a:solidFill>
                  <a:srgbClr val="55565A"/>
                </a:solidFill>
                <a:effectLst/>
                <a:uLnTx/>
                <a:uFillTx/>
                <a:latin typeface="+mj-lt"/>
                <a:ea typeface="+mj-ea"/>
                <a:cs typeface="+mj-cs"/>
              </a:rPr>
              <a:t>POC UI Areas</a:t>
            </a:r>
            <a:r>
              <a:rPr kumimoji="0" lang="en-US" sz="3000" b="1" i="0" u="none" strike="noStrike" kern="1200" cap="none" spc="0" normalizeH="0" noProof="0" dirty="0" smtClean="0">
                <a:ln>
                  <a:noFill/>
                </a:ln>
                <a:solidFill>
                  <a:srgbClr val="55565A"/>
                </a:solidFill>
                <a:effectLst/>
                <a:uLnTx/>
                <a:uFillTx/>
                <a:latin typeface="+mj-lt"/>
                <a:ea typeface="+mj-ea"/>
                <a:cs typeface="+mj-cs"/>
              </a:rPr>
              <a:t> </a:t>
            </a:r>
            <a:r>
              <a:rPr kumimoji="0" lang="en-US" sz="3000" b="1" i="0" u="none" strike="noStrike" kern="1200" cap="none" spc="0" normalizeH="0" baseline="0" noProof="0" dirty="0" smtClean="0">
                <a:ln>
                  <a:noFill/>
                </a:ln>
                <a:solidFill>
                  <a:srgbClr val="55565A"/>
                </a:solidFill>
                <a:effectLst/>
                <a:uLnTx/>
                <a:uFillTx/>
                <a:latin typeface="+mj-lt"/>
                <a:ea typeface="+mj-ea"/>
                <a:cs typeface="+mj-cs"/>
              </a:rPr>
              <a:t>and</a:t>
            </a:r>
            <a:r>
              <a:rPr kumimoji="0" lang="en-US" sz="3000" b="1" i="0" u="none" strike="noStrike" kern="1200" cap="none" spc="0" normalizeH="0" noProof="0" dirty="0" smtClean="0">
                <a:ln>
                  <a:noFill/>
                </a:ln>
                <a:solidFill>
                  <a:srgbClr val="55565A"/>
                </a:solidFill>
                <a:effectLst/>
                <a:uLnTx/>
                <a:uFillTx/>
                <a:latin typeface="+mj-lt"/>
                <a:ea typeface="+mj-ea"/>
                <a:cs typeface="+mj-cs"/>
              </a:rPr>
              <a:t> </a:t>
            </a:r>
            <a:r>
              <a:rPr kumimoji="0" lang="en-US" sz="3000" b="1" i="0" u="none" strike="noStrike" kern="1200" cap="none" spc="0" normalizeH="0" baseline="0" noProof="0" dirty="0" smtClean="0">
                <a:ln>
                  <a:noFill/>
                </a:ln>
                <a:solidFill>
                  <a:srgbClr val="55565A"/>
                </a:solidFill>
                <a:effectLst/>
                <a:uLnTx/>
                <a:uFillTx/>
                <a:latin typeface="+mj-lt"/>
                <a:ea typeface="+mj-ea"/>
                <a:cs typeface="+mj-cs"/>
              </a:rPr>
              <a:t>Architecture</a:t>
            </a:r>
            <a:endParaRPr kumimoji="0" lang="en-US" sz="1600" b="0" i="0" u="none" strike="noStrike" kern="1200" cap="none" spc="0" normalizeH="0" baseline="0" noProof="0" dirty="0">
              <a:ln>
                <a:noFill/>
              </a:ln>
              <a:solidFill>
                <a:srgbClr val="0070C0"/>
              </a:solidFill>
              <a:effectLst/>
              <a:uLnTx/>
              <a:uFillTx/>
              <a:latin typeface="+mj-lt"/>
              <a:ea typeface="+mj-ea"/>
              <a:cs typeface="+mj-cs"/>
            </a:endParaRPr>
          </a:p>
        </p:txBody>
      </p:sp>
      <p:pic>
        <p:nvPicPr>
          <p:cNvPr id="6" name="Picture 2"/>
          <p:cNvPicPr>
            <a:picLocks noChangeAspect="1" noChangeArrowheads="1"/>
          </p:cNvPicPr>
          <p:nvPr/>
        </p:nvPicPr>
        <p:blipFill>
          <a:blip r:embed="rId2" cstate="print"/>
          <a:srcRect/>
          <a:stretch>
            <a:fillRect/>
          </a:stretch>
        </p:blipFill>
        <p:spPr bwMode="auto">
          <a:xfrm>
            <a:off x="5791471" y="2560186"/>
            <a:ext cx="2659136" cy="2024783"/>
          </a:xfrm>
          <a:prstGeom prst="rect">
            <a:avLst/>
          </a:prstGeom>
          <a:noFill/>
          <a:ln w="9525">
            <a:noFill/>
            <a:miter lim="800000"/>
            <a:headEnd/>
            <a:tailEnd/>
          </a:ln>
        </p:spPr>
      </p:pic>
      <p:sp>
        <p:nvSpPr>
          <p:cNvPr id="9" name="Right Arrow 8"/>
          <p:cNvSpPr/>
          <p:nvPr/>
        </p:nvSpPr>
        <p:spPr>
          <a:xfrm>
            <a:off x="5430288" y="3399184"/>
            <a:ext cx="304591" cy="239050"/>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0" name="Rectangle 9"/>
          <p:cNvSpPr/>
          <p:nvPr/>
        </p:nvSpPr>
        <p:spPr>
          <a:xfrm>
            <a:off x="5933422" y="2297697"/>
            <a:ext cx="2411044" cy="338554"/>
          </a:xfrm>
          <a:prstGeom prst="rect">
            <a:avLst/>
          </a:prstGeom>
        </p:spPr>
        <p:txBody>
          <a:bodyPr wrap="square">
            <a:spAutoFit/>
          </a:bodyPr>
          <a:lstStyle/>
          <a:p>
            <a:r>
              <a:rPr lang="en-US" sz="1600" b="1" dirty="0" smtClean="0">
                <a:solidFill>
                  <a:srgbClr val="0070C0"/>
                </a:solidFill>
              </a:rPr>
              <a:t>SOAR Agent: “</a:t>
            </a:r>
            <a:r>
              <a:rPr lang="en-US" sz="1600" b="1" dirty="0" smtClean="0">
                <a:solidFill>
                  <a:srgbClr val="FF0000"/>
                </a:solidFill>
              </a:rPr>
              <a:t>Scotty</a:t>
            </a:r>
            <a:r>
              <a:rPr lang="en-US" sz="1600" b="1" dirty="0" smtClean="0">
                <a:solidFill>
                  <a:srgbClr val="0070C0"/>
                </a:solidFill>
              </a:rPr>
              <a:t>”</a:t>
            </a:r>
            <a:endParaRPr lang="en-US" sz="1600" dirty="0"/>
          </a:p>
        </p:txBody>
      </p:sp>
      <p:sp>
        <p:nvSpPr>
          <p:cNvPr id="21" name="Rectangle 20"/>
          <p:cNvSpPr/>
          <p:nvPr/>
        </p:nvSpPr>
        <p:spPr>
          <a:xfrm>
            <a:off x="643912" y="868151"/>
            <a:ext cx="2208619"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UI Input Interface(s)</a:t>
            </a:r>
            <a:endParaRPr lang="en-US" sz="1400" dirty="0" smtClean="0">
              <a:solidFill>
                <a:schemeClr val="accent6">
                  <a:lumMod val="10000"/>
                </a:schemeClr>
              </a:solidFill>
            </a:endParaRPr>
          </a:p>
        </p:txBody>
      </p:sp>
      <p:sp>
        <p:nvSpPr>
          <p:cNvPr id="22" name="Flowchart: Predefined Process 21"/>
          <p:cNvSpPr/>
          <p:nvPr/>
        </p:nvSpPr>
        <p:spPr>
          <a:xfrm>
            <a:off x="1123121" y="3170568"/>
            <a:ext cx="1252330" cy="834887"/>
          </a:xfrm>
          <a:prstGeom prst="flowChartPredefinedProcess">
            <a:avLst/>
          </a:prstGeom>
          <a:solidFill>
            <a:srgbClr val="FFC000"/>
          </a:solidFill>
          <a:ln>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3" name="Text Placeholder 4">
            <a:extLst>
              <a:ext uri="{FF2B5EF4-FFF2-40B4-BE49-F238E27FC236}">
                <a16:creationId xmlns:a16="http://schemas.microsoft.com/office/drawing/2014/main" xmlns="" id="{6075C035-CE14-CB48-B6DE-1694715485AA}"/>
              </a:ext>
            </a:extLst>
          </p:cNvPr>
          <p:cNvSpPr txBox="1">
            <a:spLocks/>
          </p:cNvSpPr>
          <p:nvPr/>
        </p:nvSpPr>
        <p:spPr bwMode="gray">
          <a:xfrm>
            <a:off x="1318871" y="3309305"/>
            <a:ext cx="877675" cy="596759"/>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100" b="1" dirty="0" smtClean="0">
                <a:solidFill>
                  <a:srgbClr val="0070C0"/>
                </a:solidFill>
              </a:rPr>
              <a:t>Manual MBR Use-Case Interface</a:t>
            </a:r>
            <a:endParaRPr lang="en-US" sz="1100" b="1" dirty="0">
              <a:solidFill>
                <a:srgbClr val="0070C0"/>
              </a:solidFill>
            </a:endParaRPr>
          </a:p>
        </p:txBody>
      </p:sp>
      <p:grpSp>
        <p:nvGrpSpPr>
          <p:cNvPr id="27" name="Group 26"/>
          <p:cNvGrpSpPr/>
          <p:nvPr/>
        </p:nvGrpSpPr>
        <p:grpSpPr>
          <a:xfrm>
            <a:off x="1284864" y="1750352"/>
            <a:ext cx="864796" cy="742405"/>
            <a:chOff x="3620559" y="1303091"/>
            <a:chExt cx="864796" cy="742405"/>
          </a:xfrm>
        </p:grpSpPr>
        <p:sp>
          <p:nvSpPr>
            <p:cNvPr id="15" name="Can 14"/>
            <p:cNvSpPr/>
            <p:nvPr/>
          </p:nvSpPr>
          <p:spPr>
            <a:xfrm>
              <a:off x="3620559" y="1303091"/>
              <a:ext cx="864796" cy="742405"/>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6" name="Text Placeholder 4">
              <a:extLst>
                <a:ext uri="{FF2B5EF4-FFF2-40B4-BE49-F238E27FC236}">
                  <a16:creationId xmlns:a16="http://schemas.microsoft.com/office/drawing/2014/main" xmlns="" id="{6075C035-CE14-CB48-B6DE-1694715485AA}"/>
                </a:ext>
              </a:extLst>
            </p:cNvPr>
            <p:cNvSpPr txBox="1">
              <a:spLocks/>
            </p:cNvSpPr>
            <p:nvPr/>
          </p:nvSpPr>
          <p:spPr bwMode="gray">
            <a:xfrm>
              <a:off x="3671134" y="1586537"/>
              <a:ext cx="789116" cy="370853"/>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100" b="1" dirty="0" smtClean="0">
                  <a:solidFill>
                    <a:srgbClr val="0070C0"/>
                  </a:solidFill>
                </a:rPr>
                <a:t>Stock MBR Use-Cases</a:t>
              </a:r>
              <a:endParaRPr lang="en-US" sz="1100" b="1" dirty="0">
                <a:solidFill>
                  <a:srgbClr val="0070C0"/>
                </a:solidFill>
              </a:endParaRPr>
            </a:p>
          </p:txBody>
        </p:sp>
        <p:sp>
          <p:nvSpPr>
            <p:cNvPr id="24" name="Text Placeholder 4">
              <a:extLst>
                <a:ext uri="{FF2B5EF4-FFF2-40B4-BE49-F238E27FC236}">
                  <a16:creationId xmlns:a16="http://schemas.microsoft.com/office/drawing/2014/main" xmlns="" id="{6075C035-CE14-CB48-B6DE-1694715485AA}"/>
                </a:ext>
              </a:extLst>
            </p:cNvPr>
            <p:cNvSpPr txBox="1">
              <a:spLocks/>
            </p:cNvSpPr>
            <p:nvPr/>
          </p:nvSpPr>
          <p:spPr bwMode="gray">
            <a:xfrm>
              <a:off x="3833473" y="1311555"/>
              <a:ext cx="509927" cy="199194"/>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100" b="1" dirty="0" smtClean="0">
                  <a:solidFill>
                    <a:srgbClr val="0070C0"/>
                  </a:solidFill>
                </a:rPr>
                <a:t>IHR</a:t>
              </a:r>
              <a:endParaRPr lang="en-US" sz="1100" b="1" dirty="0">
                <a:solidFill>
                  <a:srgbClr val="0070C0"/>
                </a:solidFill>
              </a:endParaRPr>
            </a:p>
          </p:txBody>
        </p:sp>
      </p:grpSp>
      <p:sp>
        <p:nvSpPr>
          <p:cNvPr id="25" name="Flowchart: Sequential Access Storage 24"/>
          <p:cNvSpPr/>
          <p:nvPr/>
        </p:nvSpPr>
        <p:spPr>
          <a:xfrm>
            <a:off x="1212574" y="4542183"/>
            <a:ext cx="924339" cy="974035"/>
          </a:xfrm>
          <a:prstGeom prst="flowChartMagneticTape">
            <a:avLst/>
          </a:prstGeom>
          <a:solidFill>
            <a:srgbClr val="FFC000"/>
          </a:solidFill>
          <a:ln>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6" name="Text Placeholder 4">
            <a:extLst>
              <a:ext uri="{FF2B5EF4-FFF2-40B4-BE49-F238E27FC236}">
                <a16:creationId xmlns:a16="http://schemas.microsoft.com/office/drawing/2014/main" xmlns="" id="{6075C035-CE14-CB48-B6DE-1694715485AA}"/>
              </a:ext>
            </a:extLst>
          </p:cNvPr>
          <p:cNvSpPr txBox="1">
            <a:spLocks/>
          </p:cNvSpPr>
          <p:nvPr/>
        </p:nvSpPr>
        <p:spPr bwMode="gray">
          <a:xfrm>
            <a:off x="1269177" y="4790250"/>
            <a:ext cx="789116" cy="576880"/>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100" b="1" dirty="0" smtClean="0">
                <a:solidFill>
                  <a:srgbClr val="0070C0"/>
                </a:solidFill>
              </a:rPr>
              <a:t>MSFT </a:t>
            </a:r>
          </a:p>
          <a:p>
            <a:pPr algn="ctr">
              <a:lnSpc>
                <a:spcPct val="100000"/>
              </a:lnSpc>
              <a:spcBef>
                <a:spcPts val="0"/>
              </a:spcBef>
              <a:spcAft>
                <a:spcPts val="0"/>
              </a:spcAft>
            </a:pPr>
            <a:r>
              <a:rPr lang="en-US" sz="1100" b="1" dirty="0" smtClean="0">
                <a:solidFill>
                  <a:srgbClr val="0070C0"/>
                </a:solidFill>
              </a:rPr>
              <a:t>Chat </a:t>
            </a:r>
            <a:r>
              <a:rPr lang="en-US" sz="1100" b="1" dirty="0" err="1" smtClean="0">
                <a:solidFill>
                  <a:srgbClr val="0070C0"/>
                </a:solidFill>
              </a:rPr>
              <a:t>Bot</a:t>
            </a:r>
            <a:r>
              <a:rPr lang="en-US" sz="1100" b="1" dirty="0" smtClean="0">
                <a:solidFill>
                  <a:srgbClr val="0070C0"/>
                </a:solidFill>
              </a:rPr>
              <a:t> Interface</a:t>
            </a:r>
            <a:endParaRPr lang="en-US" sz="1100" b="1" dirty="0">
              <a:solidFill>
                <a:srgbClr val="0070C0"/>
              </a:solidFill>
            </a:endParaRPr>
          </a:p>
        </p:txBody>
      </p:sp>
      <p:sp>
        <p:nvSpPr>
          <p:cNvPr id="29" name="Flowchart: Decision 28"/>
          <p:cNvSpPr/>
          <p:nvPr/>
        </p:nvSpPr>
        <p:spPr>
          <a:xfrm>
            <a:off x="3458812" y="2902226"/>
            <a:ext cx="1888435" cy="1162877"/>
          </a:xfrm>
          <a:prstGeom prst="flowChartDecision">
            <a:avLst/>
          </a:prstGeom>
          <a:solidFill>
            <a:srgbClr val="FFC000"/>
          </a:solidFill>
          <a:ln>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30" name="Text Placeholder 4">
            <a:extLst>
              <a:ext uri="{FF2B5EF4-FFF2-40B4-BE49-F238E27FC236}">
                <a16:creationId xmlns:a16="http://schemas.microsoft.com/office/drawing/2014/main" xmlns="" id="{6075C035-CE14-CB48-B6DE-1694715485AA}"/>
              </a:ext>
            </a:extLst>
          </p:cNvPr>
          <p:cNvSpPr txBox="1">
            <a:spLocks/>
          </p:cNvSpPr>
          <p:nvPr/>
        </p:nvSpPr>
        <p:spPr bwMode="gray">
          <a:xfrm>
            <a:off x="3786804" y="3173471"/>
            <a:ext cx="1232452" cy="596759"/>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100" b="1" dirty="0" smtClean="0">
                <a:solidFill>
                  <a:srgbClr val="0070C0"/>
                </a:solidFill>
              </a:rPr>
              <a:t>Translation Process into SOAR Symbolic Inputs.</a:t>
            </a:r>
            <a:endParaRPr lang="en-US" sz="1100" b="1" dirty="0">
              <a:solidFill>
                <a:srgbClr val="0070C0"/>
              </a:solidFill>
            </a:endParaRPr>
          </a:p>
        </p:txBody>
      </p:sp>
      <p:sp>
        <p:nvSpPr>
          <p:cNvPr id="31" name="Right Arrow 30"/>
          <p:cNvSpPr/>
          <p:nvPr/>
        </p:nvSpPr>
        <p:spPr>
          <a:xfrm rot="1559546">
            <a:off x="2174006" y="2456910"/>
            <a:ext cx="1779807" cy="215288"/>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34" name="Right Arrow 33"/>
          <p:cNvSpPr/>
          <p:nvPr/>
        </p:nvSpPr>
        <p:spPr>
          <a:xfrm>
            <a:off x="2501556" y="3367480"/>
            <a:ext cx="723483" cy="23431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35" name="Right Arrow 34"/>
          <p:cNvSpPr/>
          <p:nvPr/>
        </p:nvSpPr>
        <p:spPr>
          <a:xfrm rot="19855352">
            <a:off x="2140694" y="4365520"/>
            <a:ext cx="1779807" cy="105476"/>
          </a:xfrm>
          <a:prstGeom prst="rightArrow">
            <a:avLst/>
          </a:prstGeom>
          <a:noFill/>
          <a:ln w="38100">
            <a:solidFill>
              <a:schemeClr val="accent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36" name="Left Brace 35"/>
          <p:cNvSpPr/>
          <p:nvPr/>
        </p:nvSpPr>
        <p:spPr>
          <a:xfrm rot="5400000">
            <a:off x="1505780" y="263392"/>
            <a:ext cx="596346" cy="2574234"/>
          </a:xfrm>
          <a:prstGeom prst="leftBrace">
            <a:avLst/>
          </a:prstGeom>
          <a:ln w="19050" cap="rnd">
            <a:solidFill>
              <a:srgbClr val="E8772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Frame 36"/>
          <p:cNvSpPr/>
          <p:nvPr/>
        </p:nvSpPr>
        <p:spPr>
          <a:xfrm>
            <a:off x="8845828" y="1550505"/>
            <a:ext cx="2882348" cy="4075043"/>
          </a:xfrm>
          <a:prstGeom prst="frame">
            <a:avLst/>
          </a:prstGeom>
          <a:solidFill>
            <a:srgbClr val="FFC000"/>
          </a:solidFill>
          <a:ln>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tx1"/>
              </a:solidFill>
            </a:endParaRPr>
          </a:p>
        </p:txBody>
      </p:sp>
      <p:sp>
        <p:nvSpPr>
          <p:cNvPr id="38" name="Rectangle 37"/>
          <p:cNvSpPr/>
          <p:nvPr/>
        </p:nvSpPr>
        <p:spPr>
          <a:xfrm>
            <a:off x="9145182" y="1149760"/>
            <a:ext cx="2208619"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UI Output Interface</a:t>
            </a:r>
            <a:endParaRPr lang="en-US" sz="1400" dirty="0" smtClean="0">
              <a:solidFill>
                <a:schemeClr val="accent6">
                  <a:lumMod val="10000"/>
                </a:schemeClr>
              </a:solidFill>
            </a:endParaRPr>
          </a:p>
        </p:txBody>
      </p:sp>
      <p:sp>
        <p:nvSpPr>
          <p:cNvPr id="40" name="Rectangle 39"/>
          <p:cNvSpPr/>
          <p:nvPr/>
        </p:nvSpPr>
        <p:spPr>
          <a:xfrm>
            <a:off x="9286220" y="3275043"/>
            <a:ext cx="2044389" cy="461665"/>
          </a:xfrm>
          <a:prstGeom prst="rect">
            <a:avLst/>
          </a:prstGeom>
        </p:spPr>
        <p:txBody>
          <a:bodyPr wrap="square">
            <a:spAutoFit/>
          </a:bodyPr>
          <a:lstStyle/>
          <a:p>
            <a:r>
              <a:rPr lang="en-US" sz="1200" b="1" dirty="0" smtClean="0">
                <a:solidFill>
                  <a:srgbClr val="0070C0"/>
                </a:solidFill>
              </a:rPr>
              <a:t>Care Plan Presentation &amp; Reasoning Explanation</a:t>
            </a:r>
            <a:endParaRPr lang="en-US" sz="1200" dirty="0"/>
          </a:p>
        </p:txBody>
      </p:sp>
      <p:sp>
        <p:nvSpPr>
          <p:cNvPr id="41" name="Right Arrow 40"/>
          <p:cNvSpPr/>
          <p:nvPr/>
        </p:nvSpPr>
        <p:spPr>
          <a:xfrm>
            <a:off x="8494853" y="3422375"/>
            <a:ext cx="304591" cy="239050"/>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43" name="Can 42"/>
          <p:cNvSpPr/>
          <p:nvPr/>
        </p:nvSpPr>
        <p:spPr>
          <a:xfrm>
            <a:off x="5687956" y="5316975"/>
            <a:ext cx="864796" cy="742405"/>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44" name="Text Placeholder 4">
            <a:extLst>
              <a:ext uri="{FF2B5EF4-FFF2-40B4-BE49-F238E27FC236}">
                <a16:creationId xmlns:a16="http://schemas.microsoft.com/office/drawing/2014/main" xmlns="" id="{6075C035-CE14-CB48-B6DE-1694715485AA}"/>
              </a:ext>
            </a:extLst>
          </p:cNvPr>
          <p:cNvSpPr txBox="1">
            <a:spLocks/>
          </p:cNvSpPr>
          <p:nvPr/>
        </p:nvSpPr>
        <p:spPr bwMode="gray">
          <a:xfrm>
            <a:off x="5738531" y="5600421"/>
            <a:ext cx="789116" cy="370853"/>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100" b="1" dirty="0" smtClean="0">
                <a:solidFill>
                  <a:srgbClr val="0070C0"/>
                </a:solidFill>
              </a:rPr>
              <a:t>Procedural</a:t>
            </a:r>
          </a:p>
          <a:p>
            <a:pPr algn="ctr">
              <a:lnSpc>
                <a:spcPct val="100000"/>
              </a:lnSpc>
              <a:spcBef>
                <a:spcPts val="0"/>
              </a:spcBef>
              <a:spcAft>
                <a:spcPts val="0"/>
              </a:spcAft>
            </a:pPr>
            <a:r>
              <a:rPr lang="en-US" sz="1100" b="1" dirty="0" smtClean="0">
                <a:solidFill>
                  <a:srgbClr val="0070C0"/>
                </a:solidFill>
              </a:rPr>
              <a:t>Rules</a:t>
            </a:r>
            <a:endParaRPr lang="en-US" sz="1100" b="1" dirty="0">
              <a:solidFill>
                <a:srgbClr val="0070C0"/>
              </a:solidFill>
            </a:endParaRPr>
          </a:p>
        </p:txBody>
      </p:sp>
      <p:sp>
        <p:nvSpPr>
          <p:cNvPr id="45" name="Can 44"/>
          <p:cNvSpPr/>
          <p:nvPr/>
        </p:nvSpPr>
        <p:spPr>
          <a:xfrm>
            <a:off x="6773383" y="5314487"/>
            <a:ext cx="864796" cy="742405"/>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46" name="Text Placeholder 4">
            <a:extLst>
              <a:ext uri="{FF2B5EF4-FFF2-40B4-BE49-F238E27FC236}">
                <a16:creationId xmlns:a16="http://schemas.microsoft.com/office/drawing/2014/main" xmlns="" id="{6075C035-CE14-CB48-B6DE-1694715485AA}"/>
              </a:ext>
            </a:extLst>
          </p:cNvPr>
          <p:cNvSpPr txBox="1">
            <a:spLocks/>
          </p:cNvSpPr>
          <p:nvPr/>
        </p:nvSpPr>
        <p:spPr bwMode="gray">
          <a:xfrm>
            <a:off x="6814230" y="5607661"/>
            <a:ext cx="789116" cy="370853"/>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100" b="1" dirty="0" smtClean="0">
                <a:solidFill>
                  <a:srgbClr val="0070C0"/>
                </a:solidFill>
              </a:rPr>
              <a:t>Semantic</a:t>
            </a:r>
          </a:p>
          <a:p>
            <a:pPr algn="ctr">
              <a:lnSpc>
                <a:spcPct val="100000"/>
              </a:lnSpc>
              <a:spcBef>
                <a:spcPts val="0"/>
              </a:spcBef>
              <a:spcAft>
                <a:spcPts val="0"/>
              </a:spcAft>
            </a:pPr>
            <a:r>
              <a:rPr lang="en-US" sz="1100" b="1" dirty="0" smtClean="0">
                <a:solidFill>
                  <a:srgbClr val="0070C0"/>
                </a:solidFill>
              </a:rPr>
              <a:t>Memory</a:t>
            </a:r>
            <a:endParaRPr lang="en-US" sz="1100" b="1" dirty="0">
              <a:solidFill>
                <a:srgbClr val="0070C0"/>
              </a:solidFill>
            </a:endParaRPr>
          </a:p>
        </p:txBody>
      </p:sp>
      <p:sp>
        <p:nvSpPr>
          <p:cNvPr id="47" name="Can 46"/>
          <p:cNvSpPr/>
          <p:nvPr/>
        </p:nvSpPr>
        <p:spPr>
          <a:xfrm>
            <a:off x="7829203" y="5319152"/>
            <a:ext cx="864796" cy="742405"/>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48" name="Text Placeholder 4">
            <a:extLst>
              <a:ext uri="{FF2B5EF4-FFF2-40B4-BE49-F238E27FC236}">
                <a16:creationId xmlns:a16="http://schemas.microsoft.com/office/drawing/2014/main" xmlns="" id="{6075C035-CE14-CB48-B6DE-1694715485AA}"/>
              </a:ext>
            </a:extLst>
          </p:cNvPr>
          <p:cNvSpPr txBox="1">
            <a:spLocks/>
          </p:cNvSpPr>
          <p:nvPr/>
        </p:nvSpPr>
        <p:spPr bwMode="gray">
          <a:xfrm>
            <a:off x="7870050" y="5592870"/>
            <a:ext cx="789116" cy="370853"/>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100" b="1" dirty="0" smtClean="0">
                <a:solidFill>
                  <a:srgbClr val="0070C0"/>
                </a:solidFill>
              </a:rPr>
              <a:t>Working</a:t>
            </a:r>
          </a:p>
          <a:p>
            <a:pPr algn="ctr">
              <a:lnSpc>
                <a:spcPct val="100000"/>
              </a:lnSpc>
              <a:spcBef>
                <a:spcPts val="0"/>
              </a:spcBef>
              <a:spcAft>
                <a:spcPts val="0"/>
              </a:spcAft>
            </a:pPr>
            <a:r>
              <a:rPr lang="en-US" sz="1100" b="1" dirty="0" smtClean="0">
                <a:solidFill>
                  <a:srgbClr val="0070C0"/>
                </a:solidFill>
              </a:rPr>
              <a:t>Memory</a:t>
            </a:r>
            <a:endParaRPr lang="en-US" sz="1100" b="1" dirty="0">
              <a:solidFill>
                <a:srgbClr val="0070C0"/>
              </a:solidFill>
            </a:endParaRPr>
          </a:p>
        </p:txBody>
      </p:sp>
      <p:sp>
        <p:nvSpPr>
          <p:cNvPr id="53" name="Right Arrow 52"/>
          <p:cNvSpPr/>
          <p:nvPr/>
        </p:nvSpPr>
        <p:spPr>
          <a:xfrm rot="16200000">
            <a:off x="6874356" y="4727798"/>
            <a:ext cx="558239" cy="197557"/>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54" name="Right Arrow 53"/>
          <p:cNvSpPr/>
          <p:nvPr/>
        </p:nvSpPr>
        <p:spPr>
          <a:xfrm rot="16200000">
            <a:off x="7921278" y="4731112"/>
            <a:ext cx="558239" cy="197557"/>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55" name="Right Arrow 54"/>
          <p:cNvSpPr/>
          <p:nvPr/>
        </p:nvSpPr>
        <p:spPr>
          <a:xfrm rot="16200000">
            <a:off x="5903634" y="4760928"/>
            <a:ext cx="558239" cy="197557"/>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57" name="Left Brace 56"/>
          <p:cNvSpPr/>
          <p:nvPr/>
        </p:nvSpPr>
        <p:spPr>
          <a:xfrm>
            <a:off x="5027546" y="2156791"/>
            <a:ext cx="717272" cy="4134679"/>
          </a:xfrm>
          <a:prstGeom prst="leftBrace">
            <a:avLst/>
          </a:prstGeom>
          <a:ln w="19050" cap="rnd">
            <a:solidFill>
              <a:srgbClr val="E8772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Rectangle 57"/>
          <p:cNvSpPr/>
          <p:nvPr/>
        </p:nvSpPr>
        <p:spPr>
          <a:xfrm>
            <a:off x="4755400" y="1699726"/>
            <a:ext cx="1565888" cy="501676"/>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Future Potential </a:t>
            </a:r>
          </a:p>
          <a:p>
            <a:pPr lvl="0" algn="ctr">
              <a:lnSpc>
                <a:spcPct val="95000"/>
              </a:lnSpc>
              <a:defRPr/>
            </a:pPr>
            <a:r>
              <a:rPr lang="en-US" sz="1400" b="1" dirty="0" smtClean="0">
                <a:solidFill>
                  <a:schemeClr val="accent6">
                    <a:lumMod val="10000"/>
                  </a:schemeClr>
                </a:solidFill>
              </a:rPr>
              <a:t>REST API Call</a:t>
            </a:r>
            <a:endParaRPr lang="en-US" sz="1400" dirty="0" smtClean="0">
              <a:solidFill>
                <a:schemeClr val="accent6">
                  <a:lumMod val="10000"/>
                </a:scheme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380BF908-D337-4124-B475-D825EF7C7711}"/>
              </a:ext>
            </a:extLst>
          </p:cNvPr>
          <p:cNvSpPr txBox="1">
            <a:spLocks/>
          </p:cNvSpPr>
          <p:nvPr/>
        </p:nvSpPr>
        <p:spPr>
          <a:xfrm>
            <a:off x="310104" y="225351"/>
            <a:ext cx="6733791" cy="663511"/>
          </a:xfrm>
          <a:prstGeom prst="rect">
            <a:avLst/>
          </a:prstGeom>
        </p:spPr>
        <p:txBody>
          <a:bodyPr/>
          <a:lstStyle/>
          <a:p>
            <a:pPr lvl="0">
              <a:lnSpc>
                <a:spcPct val="90000"/>
              </a:lnSpc>
              <a:spcBef>
                <a:spcPct val="0"/>
              </a:spcBef>
            </a:pPr>
            <a:r>
              <a:rPr kumimoji="0" lang="en-US" sz="3000" b="1" i="0" u="none" strike="noStrike" kern="1200" cap="none" spc="0" normalizeH="0" baseline="0" noProof="0" dirty="0" smtClean="0">
                <a:ln>
                  <a:noFill/>
                </a:ln>
                <a:solidFill>
                  <a:srgbClr val="55565A"/>
                </a:solidFill>
                <a:effectLst/>
                <a:uLnTx/>
                <a:uFillTx/>
                <a:latin typeface="+mj-lt"/>
                <a:ea typeface="+mj-ea"/>
                <a:cs typeface="+mj-cs"/>
              </a:rPr>
              <a:t>POC UI and Architecture</a:t>
            </a:r>
            <a:endParaRPr kumimoji="0" lang="en-US" sz="1600" b="0" i="0" u="none" strike="noStrike" kern="1200" cap="none" spc="0" normalizeH="0" baseline="0" noProof="0" dirty="0">
              <a:ln>
                <a:noFill/>
              </a:ln>
              <a:solidFill>
                <a:srgbClr val="0070C0"/>
              </a:solidFill>
              <a:effectLst/>
              <a:uLnTx/>
              <a:uFillTx/>
              <a:latin typeface="+mj-lt"/>
              <a:ea typeface="+mj-ea"/>
              <a:cs typeface="+mj-cs"/>
            </a:endParaRPr>
          </a:p>
        </p:txBody>
      </p:sp>
      <p:sp>
        <p:nvSpPr>
          <p:cNvPr id="3" name="Rectangle 2"/>
          <p:cNvSpPr/>
          <p:nvPr/>
        </p:nvSpPr>
        <p:spPr>
          <a:xfrm>
            <a:off x="1816586" y="4846167"/>
            <a:ext cx="4011404" cy="1938992"/>
          </a:xfrm>
          <a:prstGeom prst="rect">
            <a:avLst/>
          </a:prstGeom>
          <a:ln>
            <a:solidFill>
              <a:schemeClr val="tx1"/>
            </a:solidFill>
            <a:prstDash val="sysDash"/>
          </a:ln>
        </p:spPr>
        <p:txBody>
          <a:bodyPr wrap="square">
            <a:spAutoFit/>
          </a:bodyPr>
          <a:lstStyle/>
          <a:p>
            <a:r>
              <a:rPr lang="en-US" sz="800" b="1" dirty="0" smtClean="0"/>
              <a:t>MEMBER #</a:t>
            </a:r>
          </a:p>
          <a:p>
            <a:r>
              <a:rPr lang="en-US" sz="800" b="1" dirty="0" smtClean="0"/>
              <a:t>AGE: 52</a:t>
            </a:r>
          </a:p>
          <a:p>
            <a:r>
              <a:rPr lang="en-US" sz="800" b="1" dirty="0" smtClean="0"/>
              <a:t>Gender: M</a:t>
            </a:r>
          </a:p>
          <a:p>
            <a:r>
              <a:rPr lang="en-US" sz="800" b="1" dirty="0" smtClean="0"/>
              <a:t>ABPR</a:t>
            </a:r>
            <a:r>
              <a:rPr lang="en-US" sz="800" dirty="0" smtClean="0"/>
              <a:t>: Abnormal Blood Pressure Reading – </a:t>
            </a:r>
            <a:r>
              <a:rPr lang="en-US" sz="800" b="1" dirty="0" smtClean="0"/>
              <a:t>KBS</a:t>
            </a:r>
            <a:r>
              <a:rPr lang="en-US" sz="800" dirty="0" smtClean="0"/>
              <a:t>: #, #, #</a:t>
            </a:r>
          </a:p>
          <a:p>
            <a:r>
              <a:rPr lang="en-US" sz="800" b="1" dirty="0" smtClean="0"/>
              <a:t>AUF</a:t>
            </a:r>
            <a:r>
              <a:rPr lang="en-US" sz="800" dirty="0" smtClean="0"/>
              <a:t>: Apprehension/Undefined Fear – </a:t>
            </a:r>
            <a:r>
              <a:rPr lang="en-US" sz="800" b="1" dirty="0" smtClean="0"/>
              <a:t>KBS</a:t>
            </a:r>
            <a:r>
              <a:rPr lang="en-US" sz="800" dirty="0" smtClean="0"/>
              <a:t>: #, #, #</a:t>
            </a:r>
          </a:p>
          <a:p>
            <a:r>
              <a:rPr lang="en-US" sz="800" b="1" dirty="0" smtClean="0"/>
              <a:t>CLDM</a:t>
            </a:r>
            <a:r>
              <a:rPr lang="en-US" sz="800" dirty="0" smtClean="0"/>
              <a:t>: Cracked Lips/Dry Mouth – </a:t>
            </a:r>
            <a:r>
              <a:rPr lang="en-US" sz="800" b="1" dirty="0" smtClean="0"/>
              <a:t>KBS</a:t>
            </a:r>
            <a:r>
              <a:rPr lang="en-US" sz="800" dirty="0" smtClean="0"/>
              <a:t>: #, #, #</a:t>
            </a:r>
          </a:p>
          <a:p>
            <a:r>
              <a:rPr lang="en-US" sz="800" b="1" dirty="0" smtClean="0"/>
              <a:t>CB</a:t>
            </a:r>
            <a:r>
              <a:rPr lang="en-US" sz="800" dirty="0" smtClean="0"/>
              <a:t>: Cultural Barrier – </a:t>
            </a:r>
            <a:r>
              <a:rPr lang="en-US" sz="800" b="1" dirty="0" smtClean="0"/>
              <a:t>KBS</a:t>
            </a:r>
            <a:r>
              <a:rPr lang="en-US" sz="800" dirty="0" smtClean="0"/>
              <a:t>: #, #, #</a:t>
            </a:r>
          </a:p>
          <a:p>
            <a:r>
              <a:rPr lang="en-US" sz="800" b="1" dirty="0" smtClean="0"/>
              <a:t>DSC</a:t>
            </a:r>
            <a:r>
              <a:rPr lang="en-US" sz="800" dirty="0" smtClean="0"/>
              <a:t>: Discoloration of Skin/Cyanosis – </a:t>
            </a:r>
            <a:r>
              <a:rPr lang="en-US" sz="800" b="1" dirty="0" smtClean="0"/>
              <a:t>KBS</a:t>
            </a:r>
            <a:r>
              <a:rPr lang="en-US" sz="800" dirty="0" smtClean="0"/>
              <a:t>: #, #, #</a:t>
            </a:r>
          </a:p>
          <a:p>
            <a:r>
              <a:rPr lang="en-US" sz="800" b="1" dirty="0" smtClean="0"/>
              <a:t>DNFNP</a:t>
            </a:r>
            <a:r>
              <a:rPr lang="en-US" sz="800" dirty="0" smtClean="0"/>
              <a:t>: Does Not Follow Recommended Nutrition Plan – </a:t>
            </a:r>
            <a:r>
              <a:rPr lang="en-US" sz="800" b="1" dirty="0" smtClean="0"/>
              <a:t>KBS</a:t>
            </a:r>
            <a:r>
              <a:rPr lang="en-US" sz="800" dirty="0" smtClean="0"/>
              <a:t>: #, #, #</a:t>
            </a:r>
          </a:p>
          <a:p>
            <a:r>
              <a:rPr lang="en-US" sz="800" b="1" dirty="0" smtClean="0"/>
              <a:t>LPU</a:t>
            </a:r>
            <a:r>
              <a:rPr lang="en-US" sz="800" dirty="0" smtClean="0"/>
              <a:t>: Lesion/Pressure Ulcer – </a:t>
            </a:r>
            <a:r>
              <a:rPr lang="en-US" sz="800" b="1" dirty="0" smtClean="0"/>
              <a:t>KBS</a:t>
            </a:r>
            <a:r>
              <a:rPr lang="en-US" sz="800" dirty="0" smtClean="0"/>
              <a:t>: #, #, #</a:t>
            </a:r>
            <a:r>
              <a:rPr lang="en-US" sz="800" b="1" dirty="0" smtClean="0"/>
              <a:t>OWAC</a:t>
            </a:r>
            <a:r>
              <a:rPr lang="en-US" sz="800" dirty="0" smtClean="0"/>
              <a:t>: Overweight: Adult BMI 25.0 or More; Child BMI 95th Percentiles or More – </a:t>
            </a:r>
            <a:r>
              <a:rPr lang="en-US" sz="800" b="1" dirty="0" smtClean="0"/>
              <a:t>KBS</a:t>
            </a:r>
            <a:r>
              <a:rPr lang="en-US" sz="800" dirty="0" smtClean="0"/>
              <a:t>: #, #, #</a:t>
            </a:r>
          </a:p>
          <a:p>
            <a:r>
              <a:rPr lang="en-US" sz="800" b="1" dirty="0" smtClean="0"/>
              <a:t>SHDSE</a:t>
            </a:r>
            <a:r>
              <a:rPr lang="en-US" sz="800" dirty="0" smtClean="0"/>
              <a:t>: Sadness/Hopelessness/Decreases Self-Esteem – </a:t>
            </a:r>
            <a:r>
              <a:rPr lang="en-US" sz="800" b="1" dirty="0" smtClean="0"/>
              <a:t>KBS</a:t>
            </a:r>
            <a:r>
              <a:rPr lang="en-US" sz="800" dirty="0" smtClean="0"/>
              <a:t>: #, #, #</a:t>
            </a:r>
          </a:p>
          <a:p>
            <a:r>
              <a:rPr lang="en-US" sz="800" b="1" dirty="0" smtClean="0"/>
              <a:t>UFU</a:t>
            </a:r>
            <a:r>
              <a:rPr lang="en-US" sz="800" dirty="0" smtClean="0"/>
              <a:t>: Urgency/Frequency (Urination) – </a:t>
            </a:r>
            <a:r>
              <a:rPr lang="en-US" sz="800" b="1" dirty="0" smtClean="0"/>
              <a:t>KBS</a:t>
            </a:r>
            <a:r>
              <a:rPr lang="en-US" sz="800" dirty="0" smtClean="0"/>
              <a:t>: #, #, #</a:t>
            </a:r>
          </a:p>
          <a:p>
            <a:r>
              <a:rPr lang="en-US" sz="800" b="1" dirty="0" smtClean="0"/>
              <a:t>RIEG</a:t>
            </a:r>
            <a:r>
              <a:rPr lang="en-US" sz="800" dirty="0" smtClean="0"/>
              <a:t>: RACE - – ethnicity of identified known risk group – </a:t>
            </a:r>
            <a:r>
              <a:rPr lang="en-US" sz="800" b="1" dirty="0" smtClean="0"/>
              <a:t>KBS</a:t>
            </a:r>
            <a:r>
              <a:rPr lang="en-US" sz="800" dirty="0" smtClean="0"/>
              <a:t>: #, #, #</a:t>
            </a:r>
          </a:p>
          <a:p>
            <a:r>
              <a:rPr lang="en-US" sz="800" b="1" dirty="0" smtClean="0"/>
              <a:t>GEN</a:t>
            </a:r>
            <a:r>
              <a:rPr lang="en-US" sz="800" dirty="0" smtClean="0"/>
              <a:t>: GENETICS - family history diabetes – </a:t>
            </a:r>
            <a:r>
              <a:rPr lang="en-US" sz="800" b="1" dirty="0" smtClean="0"/>
              <a:t>KBS</a:t>
            </a:r>
            <a:r>
              <a:rPr lang="en-US" sz="800" dirty="0" smtClean="0"/>
              <a:t>: #, #, #</a:t>
            </a:r>
          </a:p>
        </p:txBody>
      </p:sp>
      <p:pic>
        <p:nvPicPr>
          <p:cNvPr id="5" name="Picture 5"/>
          <p:cNvPicPr>
            <a:picLocks noChangeAspect="1" noChangeArrowheads="1"/>
          </p:cNvPicPr>
          <p:nvPr/>
        </p:nvPicPr>
        <p:blipFill>
          <a:blip r:embed="rId2" cstate="print"/>
          <a:srcRect/>
          <a:stretch>
            <a:fillRect/>
          </a:stretch>
        </p:blipFill>
        <p:spPr bwMode="auto">
          <a:xfrm>
            <a:off x="353829" y="1057412"/>
            <a:ext cx="1610226" cy="1445625"/>
          </a:xfrm>
          <a:prstGeom prst="rect">
            <a:avLst/>
          </a:prstGeom>
          <a:noFill/>
          <a:ln w="9525">
            <a:noFill/>
            <a:miter lim="800000"/>
            <a:headEnd/>
            <a:tailEnd/>
          </a:ln>
          <a:effectLst>
            <a:outerShdw blurRad="50800" dist="38100" dir="2700000" sx="102000" sy="102000" algn="tl" rotWithShape="0">
              <a:prstClr val="black">
                <a:alpha val="40000"/>
              </a:prstClr>
            </a:outerShdw>
          </a:effectLst>
        </p:spPr>
      </p:pic>
      <p:sp>
        <p:nvSpPr>
          <p:cNvPr id="6" name="Rectangle 5"/>
          <p:cNvSpPr/>
          <p:nvPr/>
        </p:nvSpPr>
        <p:spPr>
          <a:xfrm>
            <a:off x="404871" y="2619121"/>
            <a:ext cx="1496919" cy="501676"/>
          </a:xfrm>
          <a:prstGeom prst="rect">
            <a:avLst/>
          </a:prstGeom>
        </p:spPr>
        <p:txBody>
          <a:bodyPr wrap="square">
            <a:spAutoFit/>
          </a:bodyPr>
          <a:lstStyle/>
          <a:p>
            <a:pPr lvl="0" algn="ctr">
              <a:lnSpc>
                <a:spcPct val="95000"/>
              </a:lnSpc>
              <a:defRPr/>
            </a:pPr>
            <a:r>
              <a:rPr lang="en-US" sz="1400" b="1" dirty="0" smtClean="0">
                <a:solidFill>
                  <a:srgbClr val="0070C0"/>
                </a:solidFill>
              </a:rPr>
              <a:t>Single Member</a:t>
            </a:r>
          </a:p>
          <a:p>
            <a:pPr lvl="0" algn="ctr">
              <a:lnSpc>
                <a:spcPct val="95000"/>
              </a:lnSpc>
              <a:defRPr/>
            </a:pPr>
            <a:r>
              <a:rPr lang="en-US" sz="1400" b="1" dirty="0" smtClean="0">
                <a:solidFill>
                  <a:srgbClr val="0070C0"/>
                </a:solidFill>
              </a:rPr>
              <a:t>Use-</a:t>
            </a:r>
            <a:r>
              <a:rPr lang="en-US" sz="1400" b="1" dirty="0" smtClean="0">
                <a:solidFill>
                  <a:srgbClr val="FF0000"/>
                </a:solidFill>
              </a:rPr>
              <a:t>Case</a:t>
            </a:r>
            <a:endParaRPr lang="en-US" sz="1400" dirty="0" smtClean="0">
              <a:solidFill>
                <a:srgbClr val="FF0000"/>
              </a:solidFill>
            </a:endParaRPr>
          </a:p>
        </p:txBody>
      </p:sp>
      <p:pic>
        <p:nvPicPr>
          <p:cNvPr id="7" name="Picture 2"/>
          <p:cNvPicPr>
            <a:picLocks noChangeAspect="1" noChangeArrowheads="1"/>
          </p:cNvPicPr>
          <p:nvPr/>
        </p:nvPicPr>
        <p:blipFill>
          <a:blip r:embed="rId3" cstate="print"/>
          <a:srcRect/>
          <a:stretch>
            <a:fillRect/>
          </a:stretch>
        </p:blipFill>
        <p:spPr bwMode="auto">
          <a:xfrm>
            <a:off x="320981" y="3672598"/>
            <a:ext cx="1572082" cy="1210027"/>
          </a:xfrm>
          <a:prstGeom prst="rect">
            <a:avLst/>
          </a:prstGeom>
          <a:noFill/>
          <a:ln w="9525">
            <a:noFill/>
            <a:miter lim="800000"/>
            <a:headEnd/>
            <a:tailEnd/>
          </a:ln>
        </p:spPr>
      </p:pic>
      <p:sp>
        <p:nvSpPr>
          <p:cNvPr id="8" name="Right Arrow 7"/>
          <p:cNvSpPr/>
          <p:nvPr/>
        </p:nvSpPr>
        <p:spPr>
          <a:xfrm rot="16200000">
            <a:off x="819334" y="3294216"/>
            <a:ext cx="558239" cy="230628"/>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9" name="Right Arrow 8"/>
          <p:cNvSpPr/>
          <p:nvPr/>
        </p:nvSpPr>
        <p:spPr>
          <a:xfrm rot="12854350">
            <a:off x="1829754" y="4356525"/>
            <a:ext cx="723483" cy="23431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0" name="Frame 9"/>
          <p:cNvSpPr/>
          <p:nvPr/>
        </p:nvSpPr>
        <p:spPr>
          <a:xfrm>
            <a:off x="5999991" y="682758"/>
            <a:ext cx="5663273" cy="5559422"/>
          </a:xfrm>
          <a:prstGeom prst="frame">
            <a:avLst/>
          </a:prstGeom>
          <a:solidFill>
            <a:srgbClr val="FFC000"/>
          </a:solidFill>
          <a:ln>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tx1"/>
              </a:solidFill>
            </a:endParaRPr>
          </a:p>
        </p:txBody>
      </p:sp>
      <p:sp>
        <p:nvSpPr>
          <p:cNvPr id="11" name="Rectangle 10"/>
          <p:cNvSpPr/>
          <p:nvPr/>
        </p:nvSpPr>
        <p:spPr>
          <a:xfrm>
            <a:off x="7400358" y="282011"/>
            <a:ext cx="2695365" cy="355482"/>
          </a:xfrm>
          <a:prstGeom prst="rect">
            <a:avLst/>
          </a:prstGeom>
        </p:spPr>
        <p:txBody>
          <a:bodyPr wrap="square">
            <a:spAutoFit/>
          </a:bodyPr>
          <a:lstStyle/>
          <a:p>
            <a:pPr lvl="0" algn="ctr">
              <a:lnSpc>
                <a:spcPct val="95000"/>
              </a:lnSpc>
              <a:defRPr/>
            </a:pPr>
            <a:r>
              <a:rPr lang="en-US" b="1" dirty="0" smtClean="0">
                <a:solidFill>
                  <a:srgbClr val="0070C0"/>
                </a:solidFill>
              </a:rPr>
              <a:t>UI - Input Display</a:t>
            </a:r>
            <a:endParaRPr lang="en-US" dirty="0" smtClean="0">
              <a:solidFill>
                <a:srgbClr val="0070C0"/>
              </a:solidFill>
            </a:endParaRPr>
          </a:p>
        </p:txBody>
      </p:sp>
      <p:grpSp>
        <p:nvGrpSpPr>
          <p:cNvPr id="14" name="Group 13"/>
          <p:cNvGrpSpPr/>
          <p:nvPr/>
        </p:nvGrpSpPr>
        <p:grpSpPr>
          <a:xfrm>
            <a:off x="4842588" y="4861249"/>
            <a:ext cx="852796" cy="872729"/>
            <a:chOff x="3759576" y="1370677"/>
            <a:chExt cx="1077391" cy="1190893"/>
          </a:xfrm>
        </p:grpSpPr>
        <p:sp>
          <p:nvSpPr>
            <p:cNvPr id="12" name="Can 11"/>
            <p:cNvSpPr/>
            <p:nvPr/>
          </p:nvSpPr>
          <p:spPr>
            <a:xfrm>
              <a:off x="3759576" y="1370677"/>
              <a:ext cx="1060792" cy="1190893"/>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3" name="Text Placeholder 4">
              <a:extLst>
                <a:ext uri="{FF2B5EF4-FFF2-40B4-BE49-F238E27FC236}">
                  <a16:creationId xmlns:a16="http://schemas.microsoft.com/office/drawing/2014/main" xmlns="" id="{6075C035-CE14-CB48-B6DE-1694715485AA}"/>
                </a:ext>
              </a:extLst>
            </p:cNvPr>
            <p:cNvSpPr txBox="1">
              <a:spLocks/>
            </p:cNvSpPr>
            <p:nvPr/>
          </p:nvSpPr>
          <p:spPr bwMode="gray">
            <a:xfrm>
              <a:off x="3821156" y="1924161"/>
              <a:ext cx="1015811" cy="361839"/>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400" b="1" dirty="0" smtClean="0">
                  <a:solidFill>
                    <a:schemeClr val="accent6">
                      <a:lumMod val="10000"/>
                    </a:schemeClr>
                  </a:solidFill>
                </a:rPr>
                <a:t>Text File</a:t>
              </a:r>
              <a:endParaRPr lang="en-US" sz="1400" b="1" dirty="0">
                <a:solidFill>
                  <a:srgbClr val="0070C0"/>
                </a:solidFill>
              </a:endParaRPr>
            </a:p>
          </p:txBody>
        </p:sp>
      </p:grpSp>
      <p:sp>
        <p:nvSpPr>
          <p:cNvPr id="16" name="Rectangle 15"/>
          <p:cNvSpPr/>
          <p:nvPr/>
        </p:nvSpPr>
        <p:spPr>
          <a:xfrm>
            <a:off x="7846984" y="1637524"/>
            <a:ext cx="1465008" cy="253146"/>
          </a:xfrm>
          <a:prstGeom prst="rect">
            <a:avLst/>
          </a:prstGeom>
        </p:spPr>
        <p:txBody>
          <a:bodyPr wrap="square">
            <a:spAutoFit/>
          </a:bodyPr>
          <a:lstStyle/>
          <a:p>
            <a:pPr lvl="0">
              <a:lnSpc>
                <a:spcPct val="95000"/>
              </a:lnSpc>
              <a:defRPr/>
            </a:pPr>
            <a:r>
              <a:rPr lang="en-US" sz="1100" b="1" dirty="0" smtClean="0">
                <a:solidFill>
                  <a:schemeClr val="accent6">
                    <a:lumMod val="10000"/>
                  </a:schemeClr>
                </a:solidFill>
              </a:rPr>
              <a:t>Member #:</a:t>
            </a:r>
            <a:r>
              <a:rPr lang="en-US" sz="1100" dirty="0" smtClean="0">
                <a:solidFill>
                  <a:schemeClr val="accent6">
                    <a:lumMod val="10000"/>
                  </a:schemeClr>
                </a:solidFill>
              </a:rPr>
              <a:t> 12345</a:t>
            </a:r>
          </a:p>
        </p:txBody>
      </p:sp>
      <p:sp>
        <p:nvSpPr>
          <p:cNvPr id="17" name="Rectangle 16"/>
          <p:cNvSpPr/>
          <p:nvPr/>
        </p:nvSpPr>
        <p:spPr>
          <a:xfrm>
            <a:off x="7496774" y="872950"/>
            <a:ext cx="2695365" cy="355482"/>
          </a:xfrm>
          <a:prstGeom prst="rect">
            <a:avLst/>
          </a:prstGeom>
        </p:spPr>
        <p:txBody>
          <a:bodyPr wrap="square">
            <a:spAutoFit/>
          </a:bodyPr>
          <a:lstStyle/>
          <a:p>
            <a:pPr lvl="0" algn="ctr">
              <a:lnSpc>
                <a:spcPct val="95000"/>
              </a:lnSpc>
              <a:defRPr/>
            </a:pPr>
            <a:r>
              <a:rPr lang="en-US" b="1" dirty="0" err="1" smtClean="0">
                <a:solidFill>
                  <a:srgbClr val="0070C0"/>
                </a:solidFill>
              </a:rPr>
              <a:t>PreDiabetes</a:t>
            </a:r>
            <a:r>
              <a:rPr lang="en-US" b="1" dirty="0" smtClean="0">
                <a:solidFill>
                  <a:srgbClr val="0070C0"/>
                </a:solidFill>
              </a:rPr>
              <a:t> Patent </a:t>
            </a:r>
            <a:endParaRPr lang="en-US" dirty="0" smtClean="0">
              <a:solidFill>
                <a:srgbClr val="0070C0"/>
              </a:solidFill>
            </a:endParaRPr>
          </a:p>
        </p:txBody>
      </p:sp>
      <p:sp>
        <p:nvSpPr>
          <p:cNvPr id="18" name="Rectangle 17"/>
          <p:cNvSpPr/>
          <p:nvPr/>
        </p:nvSpPr>
        <p:spPr>
          <a:xfrm>
            <a:off x="7859422" y="1911221"/>
            <a:ext cx="889620" cy="253146"/>
          </a:xfrm>
          <a:prstGeom prst="rect">
            <a:avLst/>
          </a:prstGeom>
        </p:spPr>
        <p:txBody>
          <a:bodyPr wrap="square">
            <a:spAutoFit/>
          </a:bodyPr>
          <a:lstStyle/>
          <a:p>
            <a:pPr lvl="0">
              <a:lnSpc>
                <a:spcPct val="95000"/>
              </a:lnSpc>
              <a:defRPr/>
            </a:pPr>
            <a:r>
              <a:rPr lang="en-US" sz="1100" b="1" dirty="0" smtClean="0">
                <a:solidFill>
                  <a:schemeClr val="accent6">
                    <a:lumMod val="10000"/>
                  </a:schemeClr>
                </a:solidFill>
              </a:rPr>
              <a:t>Age:</a:t>
            </a:r>
            <a:r>
              <a:rPr lang="en-US" sz="1100" dirty="0" smtClean="0">
                <a:solidFill>
                  <a:schemeClr val="accent6">
                    <a:lumMod val="10000"/>
                  </a:schemeClr>
                </a:solidFill>
              </a:rPr>
              <a:t> 52</a:t>
            </a:r>
          </a:p>
        </p:txBody>
      </p:sp>
      <p:sp>
        <p:nvSpPr>
          <p:cNvPr id="19" name="Rectangle 18"/>
          <p:cNvSpPr/>
          <p:nvPr/>
        </p:nvSpPr>
        <p:spPr>
          <a:xfrm>
            <a:off x="7865644" y="2262675"/>
            <a:ext cx="889620" cy="253146"/>
          </a:xfrm>
          <a:prstGeom prst="rect">
            <a:avLst/>
          </a:prstGeom>
        </p:spPr>
        <p:txBody>
          <a:bodyPr wrap="square">
            <a:spAutoFit/>
          </a:bodyPr>
          <a:lstStyle/>
          <a:p>
            <a:pPr lvl="0">
              <a:lnSpc>
                <a:spcPct val="95000"/>
              </a:lnSpc>
              <a:defRPr/>
            </a:pPr>
            <a:r>
              <a:rPr lang="en-US" sz="1100" b="1" dirty="0" smtClean="0">
                <a:solidFill>
                  <a:schemeClr val="accent6">
                    <a:lumMod val="10000"/>
                  </a:schemeClr>
                </a:solidFill>
              </a:rPr>
              <a:t>Gende</a:t>
            </a:r>
            <a:r>
              <a:rPr lang="en-US" sz="1100" dirty="0" smtClean="0">
                <a:solidFill>
                  <a:schemeClr val="accent6">
                    <a:lumMod val="10000"/>
                  </a:schemeClr>
                </a:solidFill>
              </a:rPr>
              <a:t>r: M</a:t>
            </a:r>
          </a:p>
        </p:txBody>
      </p:sp>
      <p:sp>
        <p:nvSpPr>
          <p:cNvPr id="20" name="Rectangle 19"/>
          <p:cNvSpPr/>
          <p:nvPr/>
        </p:nvSpPr>
        <p:spPr>
          <a:xfrm>
            <a:off x="7874975" y="2785194"/>
            <a:ext cx="1800912" cy="1159548"/>
          </a:xfrm>
          <a:prstGeom prst="rect">
            <a:avLst/>
          </a:prstGeom>
        </p:spPr>
        <p:txBody>
          <a:bodyPr wrap="square">
            <a:spAutoFit/>
          </a:bodyPr>
          <a:lstStyle/>
          <a:p>
            <a:pPr lvl="0">
              <a:lnSpc>
                <a:spcPct val="95000"/>
              </a:lnSpc>
              <a:defRPr/>
            </a:pPr>
            <a:r>
              <a:rPr lang="en-US" sz="1100" b="1" u="sng" dirty="0" smtClean="0">
                <a:solidFill>
                  <a:schemeClr val="accent6">
                    <a:lumMod val="10000"/>
                  </a:schemeClr>
                </a:solidFill>
              </a:rPr>
              <a:t>Signs and Symptoms</a:t>
            </a:r>
            <a:r>
              <a:rPr lang="en-US" sz="1100" b="1" dirty="0" smtClean="0">
                <a:solidFill>
                  <a:schemeClr val="accent6">
                    <a:lumMod val="10000"/>
                  </a:schemeClr>
                </a:solidFill>
              </a:rPr>
              <a:t>: </a:t>
            </a:r>
          </a:p>
          <a:p>
            <a:pPr lvl="0">
              <a:lnSpc>
                <a:spcPct val="95000"/>
              </a:lnSpc>
              <a:defRPr/>
            </a:pPr>
            <a:endParaRPr lang="en-US" sz="1100" dirty="0" smtClean="0">
              <a:solidFill>
                <a:schemeClr val="accent6">
                  <a:lumMod val="10000"/>
                </a:schemeClr>
              </a:solidFill>
            </a:endParaRPr>
          </a:p>
          <a:p>
            <a:pPr lvl="0">
              <a:lnSpc>
                <a:spcPct val="95000"/>
              </a:lnSpc>
              <a:defRPr/>
            </a:pPr>
            <a:r>
              <a:rPr lang="en-US" sz="1100" dirty="0" smtClean="0">
                <a:solidFill>
                  <a:schemeClr val="accent6">
                    <a:lumMod val="10000"/>
                  </a:schemeClr>
                </a:solidFill>
              </a:rPr>
              <a:t>Symptom # </a:t>
            </a:r>
            <a:r>
              <a:rPr lang="en-US" sz="1100" b="1" dirty="0" smtClean="0">
                <a:solidFill>
                  <a:schemeClr val="accent6">
                    <a:lumMod val="10000"/>
                  </a:schemeClr>
                </a:solidFill>
              </a:rPr>
              <a:t>1</a:t>
            </a:r>
          </a:p>
          <a:p>
            <a:pPr lvl="0">
              <a:lnSpc>
                <a:spcPct val="95000"/>
              </a:lnSpc>
              <a:defRPr/>
            </a:pPr>
            <a:r>
              <a:rPr lang="en-US" sz="1100" dirty="0" smtClean="0">
                <a:solidFill>
                  <a:schemeClr val="accent6">
                    <a:lumMod val="10000"/>
                  </a:schemeClr>
                </a:solidFill>
              </a:rPr>
              <a:t>Symptom # </a:t>
            </a:r>
            <a:r>
              <a:rPr lang="en-US" sz="1100" b="1" dirty="0" smtClean="0">
                <a:solidFill>
                  <a:schemeClr val="accent6">
                    <a:lumMod val="10000"/>
                  </a:schemeClr>
                </a:solidFill>
              </a:rPr>
              <a:t>2</a:t>
            </a:r>
          </a:p>
          <a:p>
            <a:pPr lvl="0">
              <a:lnSpc>
                <a:spcPct val="95000"/>
              </a:lnSpc>
              <a:defRPr/>
            </a:pPr>
            <a:r>
              <a:rPr lang="en-US" sz="1100" dirty="0" smtClean="0">
                <a:solidFill>
                  <a:schemeClr val="accent6">
                    <a:lumMod val="10000"/>
                  </a:schemeClr>
                </a:solidFill>
              </a:rPr>
              <a:t>     </a:t>
            </a:r>
            <a:r>
              <a:rPr lang="en-US" b="1" dirty="0" smtClean="0">
                <a:solidFill>
                  <a:schemeClr val="accent6">
                    <a:lumMod val="10000"/>
                  </a:schemeClr>
                </a:solidFill>
              </a:rPr>
              <a:t>…</a:t>
            </a:r>
          </a:p>
          <a:p>
            <a:pPr lvl="0">
              <a:lnSpc>
                <a:spcPct val="95000"/>
              </a:lnSpc>
              <a:defRPr/>
            </a:pPr>
            <a:r>
              <a:rPr lang="en-US" sz="1100" dirty="0" smtClean="0">
                <a:solidFill>
                  <a:schemeClr val="accent6">
                    <a:lumMod val="10000"/>
                  </a:schemeClr>
                </a:solidFill>
              </a:rPr>
              <a:t>Symptom # </a:t>
            </a:r>
            <a:r>
              <a:rPr lang="en-US" sz="1100" b="1" dirty="0" smtClean="0">
                <a:solidFill>
                  <a:schemeClr val="accent6">
                    <a:lumMod val="10000"/>
                  </a:schemeClr>
                </a:solidFill>
              </a:rPr>
              <a:t>N</a:t>
            </a:r>
          </a:p>
        </p:txBody>
      </p:sp>
      <p:sp>
        <p:nvSpPr>
          <p:cNvPr id="21" name="Rectangle 20"/>
          <p:cNvSpPr/>
          <p:nvPr/>
        </p:nvSpPr>
        <p:spPr>
          <a:xfrm>
            <a:off x="7934067" y="4150574"/>
            <a:ext cx="1769810" cy="1159548"/>
          </a:xfrm>
          <a:prstGeom prst="rect">
            <a:avLst/>
          </a:prstGeom>
        </p:spPr>
        <p:txBody>
          <a:bodyPr wrap="square">
            <a:spAutoFit/>
          </a:bodyPr>
          <a:lstStyle/>
          <a:p>
            <a:pPr lvl="0">
              <a:lnSpc>
                <a:spcPct val="95000"/>
              </a:lnSpc>
              <a:defRPr/>
            </a:pPr>
            <a:r>
              <a:rPr lang="en-US" sz="1100" b="1" u="sng" dirty="0" smtClean="0">
                <a:solidFill>
                  <a:schemeClr val="accent6">
                    <a:lumMod val="10000"/>
                  </a:schemeClr>
                </a:solidFill>
              </a:rPr>
              <a:t>Risks</a:t>
            </a:r>
            <a:r>
              <a:rPr lang="en-US" sz="1100" b="1" dirty="0" smtClean="0">
                <a:solidFill>
                  <a:schemeClr val="accent6">
                    <a:lumMod val="10000"/>
                  </a:schemeClr>
                </a:solidFill>
              </a:rPr>
              <a:t>: </a:t>
            </a:r>
          </a:p>
          <a:p>
            <a:pPr lvl="0">
              <a:lnSpc>
                <a:spcPct val="95000"/>
              </a:lnSpc>
              <a:defRPr/>
            </a:pPr>
            <a:endParaRPr lang="en-US" sz="1100" dirty="0" smtClean="0">
              <a:solidFill>
                <a:schemeClr val="accent6">
                  <a:lumMod val="10000"/>
                </a:schemeClr>
              </a:solidFill>
            </a:endParaRPr>
          </a:p>
          <a:p>
            <a:pPr lvl="0">
              <a:lnSpc>
                <a:spcPct val="95000"/>
              </a:lnSpc>
              <a:defRPr/>
            </a:pPr>
            <a:r>
              <a:rPr lang="en-US" sz="1100" dirty="0" smtClean="0">
                <a:solidFill>
                  <a:schemeClr val="accent6">
                    <a:lumMod val="10000"/>
                  </a:schemeClr>
                </a:solidFill>
              </a:rPr>
              <a:t>Risk # </a:t>
            </a:r>
            <a:r>
              <a:rPr lang="en-US" sz="1100" b="1" dirty="0" smtClean="0">
                <a:solidFill>
                  <a:schemeClr val="accent6">
                    <a:lumMod val="10000"/>
                  </a:schemeClr>
                </a:solidFill>
              </a:rPr>
              <a:t>1</a:t>
            </a:r>
          </a:p>
          <a:p>
            <a:pPr lvl="0">
              <a:lnSpc>
                <a:spcPct val="95000"/>
              </a:lnSpc>
              <a:defRPr/>
            </a:pPr>
            <a:r>
              <a:rPr lang="en-US" sz="1100" dirty="0" smtClean="0">
                <a:solidFill>
                  <a:schemeClr val="accent6">
                    <a:lumMod val="10000"/>
                  </a:schemeClr>
                </a:solidFill>
              </a:rPr>
              <a:t>Risk # </a:t>
            </a:r>
            <a:r>
              <a:rPr lang="en-US" sz="1100" b="1" dirty="0" smtClean="0">
                <a:solidFill>
                  <a:schemeClr val="accent6">
                    <a:lumMod val="10000"/>
                  </a:schemeClr>
                </a:solidFill>
              </a:rPr>
              <a:t>2</a:t>
            </a:r>
          </a:p>
          <a:p>
            <a:pPr lvl="0">
              <a:lnSpc>
                <a:spcPct val="95000"/>
              </a:lnSpc>
              <a:defRPr/>
            </a:pPr>
            <a:r>
              <a:rPr lang="en-US" sz="1100" dirty="0" smtClean="0">
                <a:solidFill>
                  <a:schemeClr val="accent6">
                    <a:lumMod val="10000"/>
                  </a:schemeClr>
                </a:solidFill>
              </a:rPr>
              <a:t>   </a:t>
            </a:r>
            <a:r>
              <a:rPr lang="en-US" b="1" dirty="0" smtClean="0">
                <a:solidFill>
                  <a:schemeClr val="accent6">
                    <a:lumMod val="10000"/>
                  </a:schemeClr>
                </a:solidFill>
              </a:rPr>
              <a:t>…</a:t>
            </a:r>
          </a:p>
          <a:p>
            <a:pPr lvl="0">
              <a:lnSpc>
                <a:spcPct val="95000"/>
              </a:lnSpc>
              <a:defRPr/>
            </a:pPr>
            <a:r>
              <a:rPr lang="en-US" sz="1100" dirty="0" smtClean="0">
                <a:solidFill>
                  <a:schemeClr val="accent6">
                    <a:lumMod val="10000"/>
                  </a:schemeClr>
                </a:solidFill>
              </a:rPr>
              <a:t>Risk # </a:t>
            </a:r>
            <a:r>
              <a:rPr lang="en-US" sz="1100" b="1" dirty="0" smtClean="0">
                <a:solidFill>
                  <a:schemeClr val="accent6">
                    <a:lumMod val="10000"/>
                  </a:schemeClr>
                </a:solidFill>
              </a:rPr>
              <a:t>N</a:t>
            </a:r>
          </a:p>
        </p:txBody>
      </p:sp>
      <p:sp>
        <p:nvSpPr>
          <p:cNvPr id="22" name="Left Brace 21"/>
          <p:cNvSpPr/>
          <p:nvPr/>
        </p:nvSpPr>
        <p:spPr>
          <a:xfrm>
            <a:off x="7453506" y="2847256"/>
            <a:ext cx="393539" cy="1043609"/>
          </a:xfrm>
          <a:prstGeom prst="leftBrace">
            <a:avLst/>
          </a:prstGeom>
          <a:ln w="19050" cap="rnd">
            <a:solidFill>
              <a:srgbClr val="E8772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p:cNvSpPr/>
          <p:nvPr/>
        </p:nvSpPr>
        <p:spPr>
          <a:xfrm>
            <a:off x="7484608" y="4259289"/>
            <a:ext cx="393539" cy="1043609"/>
          </a:xfrm>
          <a:prstGeom prst="leftBrace">
            <a:avLst/>
          </a:prstGeom>
          <a:ln w="19050" cap="rnd">
            <a:solidFill>
              <a:srgbClr val="E8772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23"/>
          <p:cNvSpPr/>
          <p:nvPr/>
        </p:nvSpPr>
        <p:spPr>
          <a:xfrm>
            <a:off x="6693101" y="3161522"/>
            <a:ext cx="752730" cy="384721"/>
          </a:xfrm>
          <a:prstGeom prst="rect">
            <a:avLst/>
          </a:prstGeom>
        </p:spPr>
        <p:txBody>
          <a:bodyPr wrap="square">
            <a:spAutoFit/>
          </a:bodyPr>
          <a:lstStyle/>
          <a:p>
            <a:pPr lvl="0" algn="ctr">
              <a:lnSpc>
                <a:spcPct val="95000"/>
              </a:lnSpc>
              <a:defRPr/>
            </a:pPr>
            <a:r>
              <a:rPr lang="en-US" sz="1000" b="1" dirty="0" smtClean="0">
                <a:solidFill>
                  <a:srgbClr val="0070C0"/>
                </a:solidFill>
              </a:rPr>
              <a:t>Variable</a:t>
            </a:r>
          </a:p>
          <a:p>
            <a:pPr lvl="0" algn="ctr">
              <a:lnSpc>
                <a:spcPct val="95000"/>
              </a:lnSpc>
              <a:defRPr/>
            </a:pPr>
            <a:r>
              <a:rPr lang="en-US" sz="1000" b="1" dirty="0" smtClean="0">
                <a:solidFill>
                  <a:srgbClr val="0070C0"/>
                </a:solidFill>
              </a:rPr>
              <a:t>Length</a:t>
            </a:r>
          </a:p>
        </p:txBody>
      </p:sp>
      <p:sp>
        <p:nvSpPr>
          <p:cNvPr id="25" name="Rectangle 24"/>
          <p:cNvSpPr/>
          <p:nvPr/>
        </p:nvSpPr>
        <p:spPr>
          <a:xfrm>
            <a:off x="6705544" y="4564225"/>
            <a:ext cx="752730" cy="384721"/>
          </a:xfrm>
          <a:prstGeom prst="rect">
            <a:avLst/>
          </a:prstGeom>
        </p:spPr>
        <p:txBody>
          <a:bodyPr wrap="square">
            <a:spAutoFit/>
          </a:bodyPr>
          <a:lstStyle/>
          <a:p>
            <a:pPr lvl="0" algn="ctr">
              <a:lnSpc>
                <a:spcPct val="95000"/>
              </a:lnSpc>
              <a:defRPr/>
            </a:pPr>
            <a:r>
              <a:rPr lang="en-US" sz="1000" b="1" dirty="0" smtClean="0">
                <a:solidFill>
                  <a:srgbClr val="0070C0"/>
                </a:solidFill>
              </a:rPr>
              <a:t>Variable</a:t>
            </a:r>
          </a:p>
          <a:p>
            <a:pPr lvl="0" algn="ctr">
              <a:lnSpc>
                <a:spcPct val="95000"/>
              </a:lnSpc>
              <a:defRPr/>
            </a:pPr>
            <a:r>
              <a:rPr lang="en-US" sz="1000" b="1" dirty="0" smtClean="0">
                <a:solidFill>
                  <a:srgbClr val="0070C0"/>
                </a:solidFill>
              </a:rPr>
              <a:t>Length</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380BF908-D337-4124-B475-D825EF7C7711}"/>
              </a:ext>
            </a:extLst>
          </p:cNvPr>
          <p:cNvSpPr txBox="1">
            <a:spLocks/>
          </p:cNvSpPr>
          <p:nvPr/>
        </p:nvSpPr>
        <p:spPr>
          <a:xfrm>
            <a:off x="310104" y="225351"/>
            <a:ext cx="6733791" cy="663511"/>
          </a:xfrm>
          <a:prstGeom prst="rect">
            <a:avLst/>
          </a:prstGeom>
        </p:spPr>
        <p:txBody>
          <a:bodyPr/>
          <a:lstStyle/>
          <a:p>
            <a:pPr lvl="0">
              <a:lnSpc>
                <a:spcPct val="90000"/>
              </a:lnSpc>
              <a:spcBef>
                <a:spcPct val="0"/>
              </a:spcBef>
            </a:pPr>
            <a:r>
              <a:rPr kumimoji="0" lang="en-US" sz="3000" b="1" i="0" u="none" strike="noStrike" kern="1200" cap="none" spc="0" normalizeH="0" baseline="0" noProof="0" dirty="0" smtClean="0">
                <a:ln>
                  <a:noFill/>
                </a:ln>
                <a:solidFill>
                  <a:srgbClr val="55565A"/>
                </a:solidFill>
                <a:effectLst/>
                <a:uLnTx/>
                <a:uFillTx/>
                <a:latin typeface="+mj-lt"/>
                <a:ea typeface="+mj-ea"/>
                <a:cs typeface="+mj-cs"/>
              </a:rPr>
              <a:t>POC UI and Architecture</a:t>
            </a:r>
            <a:endParaRPr kumimoji="0" lang="en-US" sz="1600" b="0" i="0" u="none" strike="noStrike" kern="1200" cap="none" spc="0" normalizeH="0" baseline="0" noProof="0" dirty="0">
              <a:ln>
                <a:noFill/>
              </a:ln>
              <a:solidFill>
                <a:srgbClr val="0070C0"/>
              </a:solidFill>
              <a:effectLst/>
              <a:uLnTx/>
              <a:uFillTx/>
              <a:latin typeface="+mj-lt"/>
              <a:ea typeface="+mj-ea"/>
              <a:cs typeface="+mj-cs"/>
            </a:endParaRPr>
          </a:p>
        </p:txBody>
      </p:sp>
      <p:sp>
        <p:nvSpPr>
          <p:cNvPr id="3" name="Rectangle 2"/>
          <p:cNvSpPr/>
          <p:nvPr/>
        </p:nvSpPr>
        <p:spPr>
          <a:xfrm>
            <a:off x="1098128" y="1869701"/>
            <a:ext cx="3856427" cy="2308324"/>
          </a:xfrm>
          <a:prstGeom prst="rect">
            <a:avLst/>
          </a:prstGeom>
          <a:ln>
            <a:solidFill>
              <a:schemeClr val="tx1"/>
            </a:solidFill>
            <a:prstDash val="sysDash"/>
          </a:ln>
        </p:spPr>
        <p:txBody>
          <a:bodyPr wrap="square">
            <a:spAutoFit/>
          </a:bodyPr>
          <a:lstStyle/>
          <a:p>
            <a:r>
              <a:rPr lang="en-US" sz="800" b="1" dirty="0" smtClean="0"/>
              <a:t>MEMBER #</a:t>
            </a:r>
          </a:p>
          <a:p>
            <a:endParaRPr lang="en-US" sz="800" b="1" dirty="0" smtClean="0"/>
          </a:p>
          <a:p>
            <a:r>
              <a:rPr lang="en-US" sz="800" b="1" dirty="0" smtClean="0"/>
              <a:t>AGE: 52</a:t>
            </a:r>
          </a:p>
          <a:p>
            <a:r>
              <a:rPr lang="en-US" sz="800" b="1" dirty="0" smtClean="0"/>
              <a:t>Gender: M</a:t>
            </a:r>
          </a:p>
          <a:p>
            <a:endParaRPr lang="en-US" sz="800" b="1" dirty="0" smtClean="0"/>
          </a:p>
          <a:p>
            <a:r>
              <a:rPr lang="en-US" sz="800" b="1" dirty="0" smtClean="0"/>
              <a:t>ABPR</a:t>
            </a:r>
            <a:r>
              <a:rPr lang="en-US" sz="800" dirty="0" smtClean="0"/>
              <a:t>: Abnormal Blood Pressure Reading – </a:t>
            </a:r>
            <a:r>
              <a:rPr lang="en-US" sz="800" b="1" dirty="0" smtClean="0"/>
              <a:t>KBS</a:t>
            </a:r>
            <a:r>
              <a:rPr lang="en-US" sz="800" dirty="0" smtClean="0"/>
              <a:t>: #, #, #</a:t>
            </a:r>
          </a:p>
          <a:p>
            <a:r>
              <a:rPr lang="en-US" sz="800" b="1" dirty="0" smtClean="0"/>
              <a:t>AUF</a:t>
            </a:r>
            <a:r>
              <a:rPr lang="en-US" sz="800" dirty="0" smtClean="0"/>
              <a:t>: Apprehension/Undefined Fear – </a:t>
            </a:r>
            <a:r>
              <a:rPr lang="en-US" sz="800" b="1" dirty="0" smtClean="0"/>
              <a:t>KBS</a:t>
            </a:r>
            <a:r>
              <a:rPr lang="en-US" sz="800" dirty="0" smtClean="0"/>
              <a:t>: #, #, #</a:t>
            </a:r>
          </a:p>
          <a:p>
            <a:r>
              <a:rPr lang="en-US" sz="800" b="1" dirty="0" smtClean="0"/>
              <a:t>CLDM</a:t>
            </a:r>
            <a:r>
              <a:rPr lang="en-US" sz="800" dirty="0" smtClean="0"/>
              <a:t>: Cracked Lips/Dry Mouth – </a:t>
            </a:r>
            <a:r>
              <a:rPr lang="en-US" sz="800" b="1" dirty="0" smtClean="0"/>
              <a:t>KBS</a:t>
            </a:r>
            <a:r>
              <a:rPr lang="en-US" sz="800" dirty="0" smtClean="0"/>
              <a:t>: #, #, #</a:t>
            </a:r>
          </a:p>
          <a:p>
            <a:r>
              <a:rPr lang="en-US" sz="800" b="1" dirty="0" smtClean="0"/>
              <a:t>CB</a:t>
            </a:r>
            <a:r>
              <a:rPr lang="en-US" sz="800" dirty="0" smtClean="0"/>
              <a:t>: Cultural Barrier – </a:t>
            </a:r>
            <a:r>
              <a:rPr lang="en-US" sz="800" b="1" dirty="0" smtClean="0"/>
              <a:t>KBS</a:t>
            </a:r>
            <a:r>
              <a:rPr lang="en-US" sz="800" dirty="0" smtClean="0"/>
              <a:t>: #, #, #</a:t>
            </a:r>
          </a:p>
          <a:p>
            <a:r>
              <a:rPr lang="en-US" sz="800" b="1" dirty="0" smtClean="0"/>
              <a:t>DSC</a:t>
            </a:r>
            <a:r>
              <a:rPr lang="en-US" sz="800" dirty="0" smtClean="0"/>
              <a:t>: Discoloration of Skin/Cyanosis – </a:t>
            </a:r>
            <a:r>
              <a:rPr lang="en-US" sz="800" b="1" dirty="0" smtClean="0"/>
              <a:t>KBS</a:t>
            </a:r>
            <a:r>
              <a:rPr lang="en-US" sz="800" dirty="0" smtClean="0"/>
              <a:t>: #, #, #</a:t>
            </a:r>
          </a:p>
          <a:p>
            <a:r>
              <a:rPr lang="en-US" sz="800" b="1" dirty="0" smtClean="0"/>
              <a:t>DNFNP</a:t>
            </a:r>
            <a:r>
              <a:rPr lang="en-US" sz="800" dirty="0" smtClean="0"/>
              <a:t>: Does Not Follow Recommended Nutrition Plan – </a:t>
            </a:r>
            <a:r>
              <a:rPr lang="en-US" sz="800" b="1" dirty="0" smtClean="0"/>
              <a:t>KBS</a:t>
            </a:r>
            <a:r>
              <a:rPr lang="en-US" sz="800" dirty="0" smtClean="0"/>
              <a:t>: #, #, #</a:t>
            </a:r>
          </a:p>
          <a:p>
            <a:r>
              <a:rPr lang="en-US" sz="800" b="1" dirty="0" smtClean="0"/>
              <a:t>LPU</a:t>
            </a:r>
            <a:r>
              <a:rPr lang="en-US" sz="800" dirty="0" smtClean="0"/>
              <a:t>: Lesion/Pressure Ulcer – </a:t>
            </a:r>
            <a:r>
              <a:rPr lang="en-US" sz="800" b="1" dirty="0" smtClean="0"/>
              <a:t>KBS</a:t>
            </a:r>
            <a:r>
              <a:rPr lang="en-US" sz="800" dirty="0" smtClean="0"/>
              <a:t>: #, #, #</a:t>
            </a:r>
            <a:r>
              <a:rPr lang="en-US" sz="800" b="1" dirty="0" smtClean="0"/>
              <a:t>OWAC</a:t>
            </a:r>
            <a:r>
              <a:rPr lang="en-US" sz="800" dirty="0" smtClean="0"/>
              <a:t>: Overweight: Adult BMI 25.0 or More; Child BMI 95th Percentiles or More – </a:t>
            </a:r>
            <a:r>
              <a:rPr lang="en-US" sz="800" b="1" dirty="0" smtClean="0"/>
              <a:t>KBS</a:t>
            </a:r>
            <a:r>
              <a:rPr lang="en-US" sz="800" dirty="0" smtClean="0"/>
              <a:t>: #, #, #</a:t>
            </a:r>
          </a:p>
          <a:p>
            <a:r>
              <a:rPr lang="en-US" sz="800" b="1" dirty="0" smtClean="0"/>
              <a:t>SHDSE</a:t>
            </a:r>
            <a:r>
              <a:rPr lang="en-US" sz="800" dirty="0" smtClean="0"/>
              <a:t>: Sadness/Hopelessness/Decreases Self-Esteem – </a:t>
            </a:r>
            <a:r>
              <a:rPr lang="en-US" sz="800" b="1" dirty="0" smtClean="0"/>
              <a:t>KBS</a:t>
            </a:r>
            <a:r>
              <a:rPr lang="en-US" sz="800" dirty="0" smtClean="0"/>
              <a:t>: #, #, #</a:t>
            </a:r>
          </a:p>
          <a:p>
            <a:r>
              <a:rPr lang="en-US" sz="800" b="1" dirty="0" smtClean="0"/>
              <a:t>UFU</a:t>
            </a:r>
            <a:r>
              <a:rPr lang="en-US" sz="800" dirty="0" smtClean="0"/>
              <a:t>: Urgency/Frequency (Urination) – </a:t>
            </a:r>
            <a:r>
              <a:rPr lang="en-US" sz="800" b="1" dirty="0" smtClean="0"/>
              <a:t>KBS</a:t>
            </a:r>
            <a:r>
              <a:rPr lang="en-US" sz="800" dirty="0" smtClean="0"/>
              <a:t>: #, #, #</a:t>
            </a:r>
          </a:p>
          <a:p>
            <a:endParaRPr lang="en-US" sz="800" dirty="0" smtClean="0"/>
          </a:p>
          <a:p>
            <a:r>
              <a:rPr lang="en-US" sz="800" b="1" dirty="0" smtClean="0"/>
              <a:t>RIEG</a:t>
            </a:r>
            <a:r>
              <a:rPr lang="en-US" sz="800" dirty="0" smtClean="0"/>
              <a:t>: RACE - – ethnicity of identified known risk group – </a:t>
            </a:r>
            <a:r>
              <a:rPr lang="en-US" sz="800" b="1" dirty="0" smtClean="0"/>
              <a:t>KBS</a:t>
            </a:r>
            <a:r>
              <a:rPr lang="en-US" sz="800" dirty="0" smtClean="0"/>
              <a:t>: #, #, #</a:t>
            </a:r>
          </a:p>
          <a:p>
            <a:r>
              <a:rPr lang="en-US" sz="800" b="1" dirty="0" smtClean="0"/>
              <a:t>GEN</a:t>
            </a:r>
            <a:r>
              <a:rPr lang="en-US" sz="800" dirty="0" smtClean="0"/>
              <a:t>: GENETICS - family history diabetes – </a:t>
            </a:r>
            <a:r>
              <a:rPr lang="en-US" sz="800" b="1" dirty="0" smtClean="0"/>
              <a:t>KBS</a:t>
            </a:r>
            <a:r>
              <a:rPr lang="en-US" sz="800" dirty="0" smtClean="0"/>
              <a:t>: #, #,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380BF908-D337-4124-B475-D825EF7C7711}"/>
              </a:ext>
            </a:extLst>
          </p:cNvPr>
          <p:cNvSpPr txBox="1">
            <a:spLocks/>
          </p:cNvSpPr>
          <p:nvPr/>
        </p:nvSpPr>
        <p:spPr bwMode="gray">
          <a:xfrm>
            <a:off x="495300" y="410546"/>
            <a:ext cx="8132885" cy="6635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dirty="0" smtClean="0">
                <a:ln>
                  <a:noFill/>
                </a:ln>
                <a:solidFill>
                  <a:srgbClr val="55565A"/>
                </a:solidFill>
                <a:effectLst/>
                <a:uLnTx/>
                <a:uFillTx/>
                <a:latin typeface="+mj-lt"/>
                <a:ea typeface="+mj-ea"/>
                <a:cs typeface="+mj-cs"/>
              </a:rPr>
              <a:t>Tutorial</a:t>
            </a:r>
            <a:r>
              <a:rPr kumimoji="0" lang="en-US" sz="3000" b="0" i="0" u="none" strike="noStrike" kern="1200" cap="none" spc="0" normalizeH="0" noProof="0" dirty="0" smtClean="0">
                <a:ln>
                  <a:noFill/>
                </a:ln>
                <a:solidFill>
                  <a:srgbClr val="55565A"/>
                </a:solidFill>
                <a:effectLst/>
                <a:uLnTx/>
                <a:uFillTx/>
                <a:latin typeface="+mj-lt"/>
                <a:ea typeface="+mj-ea"/>
                <a:cs typeface="+mj-cs"/>
              </a:rPr>
              <a:t> – </a:t>
            </a:r>
            <a:r>
              <a:rPr kumimoji="0" lang="en-US" sz="3000" b="0" i="0" u="none" strike="noStrike" kern="1200" cap="none" spc="0" normalizeH="0" baseline="0" noProof="0" dirty="0" smtClean="0">
                <a:ln>
                  <a:noFill/>
                </a:ln>
                <a:solidFill>
                  <a:srgbClr val="55565A"/>
                </a:solidFill>
                <a:effectLst/>
                <a:uLnTx/>
                <a:uFillTx/>
                <a:latin typeface="+mj-lt"/>
                <a:ea typeface="+mj-ea"/>
                <a:cs typeface="+mj-cs"/>
              </a:rPr>
              <a:t>Problem Space Navigation</a:t>
            </a:r>
            <a:endParaRPr kumimoji="0" lang="en-US" sz="3000" b="0" i="0" u="none" strike="noStrike" kern="1200" cap="none" spc="0" normalizeH="0" baseline="0" noProof="0" dirty="0">
              <a:ln>
                <a:noFill/>
              </a:ln>
              <a:solidFill>
                <a:srgbClr val="55565A"/>
              </a:solidFill>
              <a:effectLst/>
              <a:uLnTx/>
              <a:uFillTx/>
              <a:latin typeface="+mj-lt"/>
              <a:ea typeface="+mj-ea"/>
              <a:cs typeface="+mj-cs"/>
            </a:endParaRPr>
          </a:p>
        </p:txBody>
      </p:sp>
      <p:grpSp>
        <p:nvGrpSpPr>
          <p:cNvPr id="2" name="Group 7"/>
          <p:cNvGrpSpPr/>
          <p:nvPr/>
        </p:nvGrpSpPr>
        <p:grpSpPr>
          <a:xfrm>
            <a:off x="1028719" y="4290612"/>
            <a:ext cx="483577" cy="483577"/>
            <a:chOff x="5284177" y="2901462"/>
            <a:chExt cx="483577" cy="483577"/>
          </a:xfrm>
        </p:grpSpPr>
        <p:sp>
          <p:nvSpPr>
            <p:cNvPr id="4" name="Flowchart: Connector 3"/>
            <p:cNvSpPr/>
            <p:nvPr/>
          </p:nvSpPr>
          <p:spPr>
            <a:xfrm>
              <a:off x="5284177" y="2901462"/>
              <a:ext cx="483577" cy="483577"/>
            </a:xfrm>
            <a:prstGeom prst="flowChartConnector">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7"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S1</a:t>
              </a:r>
              <a:endParaRPr lang="en-US" sz="1400" b="1" dirty="0">
                <a:solidFill>
                  <a:schemeClr val="tx2"/>
                </a:solidFill>
              </a:endParaRPr>
            </a:p>
          </p:txBody>
        </p:sp>
      </p:grpSp>
      <p:grpSp>
        <p:nvGrpSpPr>
          <p:cNvPr id="3" name="Group 36"/>
          <p:cNvGrpSpPr/>
          <p:nvPr/>
        </p:nvGrpSpPr>
        <p:grpSpPr>
          <a:xfrm>
            <a:off x="2842864" y="2746097"/>
            <a:ext cx="483577" cy="483577"/>
            <a:chOff x="3018691" y="1998785"/>
            <a:chExt cx="483577" cy="483577"/>
          </a:xfrm>
        </p:grpSpPr>
        <p:sp>
          <p:nvSpPr>
            <p:cNvPr id="10" name="Flowchart: Connector 9"/>
            <p:cNvSpPr/>
            <p:nvPr/>
          </p:nvSpPr>
          <p:spPr>
            <a:xfrm>
              <a:off x="3018691" y="1998785"/>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1"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151659" y="2141030"/>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E1</a:t>
              </a:r>
              <a:endParaRPr lang="en-US" sz="1400" b="1" dirty="0">
                <a:solidFill>
                  <a:schemeClr val="tx2"/>
                </a:solidFill>
              </a:endParaRPr>
            </a:p>
          </p:txBody>
        </p:sp>
      </p:grpSp>
      <p:grpSp>
        <p:nvGrpSpPr>
          <p:cNvPr id="5" name="Group 11"/>
          <p:cNvGrpSpPr/>
          <p:nvPr/>
        </p:nvGrpSpPr>
        <p:grpSpPr>
          <a:xfrm>
            <a:off x="2801833" y="4481112"/>
            <a:ext cx="483577" cy="483577"/>
            <a:chOff x="5284177" y="2901462"/>
            <a:chExt cx="483577" cy="483577"/>
          </a:xfrm>
        </p:grpSpPr>
        <p:sp>
          <p:nvSpPr>
            <p:cNvPr id="13" name="Flowchart: Connector 12"/>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4"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I1</a:t>
              </a:r>
              <a:endParaRPr lang="en-US" sz="1400" b="1" dirty="0">
                <a:solidFill>
                  <a:schemeClr val="tx2"/>
                </a:solidFill>
              </a:endParaRPr>
            </a:p>
          </p:txBody>
        </p:sp>
      </p:grpSp>
      <p:grpSp>
        <p:nvGrpSpPr>
          <p:cNvPr id="8" name="Group 14"/>
          <p:cNvGrpSpPr/>
          <p:nvPr/>
        </p:nvGrpSpPr>
        <p:grpSpPr>
          <a:xfrm>
            <a:off x="2725633" y="5222599"/>
            <a:ext cx="483577" cy="483577"/>
            <a:chOff x="5284177" y="2901462"/>
            <a:chExt cx="483577" cy="483577"/>
          </a:xfrm>
        </p:grpSpPr>
        <p:sp>
          <p:nvSpPr>
            <p:cNvPr id="16" name="Flowchart: Connector 15"/>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7"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R1</a:t>
              </a:r>
              <a:endParaRPr lang="en-US" sz="1400" b="1" dirty="0">
                <a:solidFill>
                  <a:schemeClr val="tx2"/>
                </a:solidFill>
              </a:endParaRPr>
            </a:p>
          </p:txBody>
        </p:sp>
      </p:grpSp>
      <p:grpSp>
        <p:nvGrpSpPr>
          <p:cNvPr id="9" name="Group 18"/>
          <p:cNvGrpSpPr/>
          <p:nvPr/>
        </p:nvGrpSpPr>
        <p:grpSpPr>
          <a:xfrm>
            <a:off x="2895616" y="3783591"/>
            <a:ext cx="483577" cy="483577"/>
            <a:chOff x="5284177" y="2901462"/>
            <a:chExt cx="483577" cy="483577"/>
          </a:xfrm>
        </p:grpSpPr>
        <p:sp>
          <p:nvSpPr>
            <p:cNvPr id="20" name="Flowchart: Connector 19"/>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1"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L1</a:t>
              </a:r>
              <a:endParaRPr lang="en-US" sz="1400" b="1" dirty="0">
                <a:solidFill>
                  <a:schemeClr val="tx2"/>
                </a:solidFill>
              </a:endParaRPr>
            </a:p>
          </p:txBody>
        </p:sp>
      </p:grpSp>
      <p:grpSp>
        <p:nvGrpSpPr>
          <p:cNvPr id="12" name="Group 24"/>
          <p:cNvGrpSpPr/>
          <p:nvPr/>
        </p:nvGrpSpPr>
        <p:grpSpPr>
          <a:xfrm>
            <a:off x="4164630" y="1940159"/>
            <a:ext cx="483577" cy="483577"/>
            <a:chOff x="5284177" y="2901462"/>
            <a:chExt cx="483577" cy="483577"/>
          </a:xfrm>
        </p:grpSpPr>
        <p:sp>
          <p:nvSpPr>
            <p:cNvPr id="26" name="Flowchart: Connector 25"/>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7"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C1</a:t>
              </a:r>
              <a:endParaRPr lang="en-US" sz="1400" b="1" dirty="0">
                <a:solidFill>
                  <a:schemeClr val="tx2"/>
                </a:solidFill>
              </a:endParaRPr>
            </a:p>
          </p:txBody>
        </p:sp>
      </p:grpSp>
      <p:cxnSp>
        <p:nvCxnSpPr>
          <p:cNvPr id="33" name="Straight Arrow Connector 32"/>
          <p:cNvCxnSpPr>
            <a:stCxn id="4" idx="7"/>
            <a:endCxn id="79" idx="2"/>
          </p:cNvCxnSpPr>
          <p:nvPr/>
        </p:nvCxnSpPr>
        <p:spPr>
          <a:xfrm flipH="1" flipV="1">
            <a:off x="951044" y="2880935"/>
            <a:ext cx="490434" cy="1480495"/>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1079621" y="3111082"/>
            <a:ext cx="88107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b="1" dirty="0" err="1" smtClean="0">
                <a:solidFill>
                  <a:schemeClr val="accent6">
                    <a:lumMod val="10000"/>
                  </a:schemeClr>
                </a:solidFill>
              </a:rPr>
              <a:t>superstate</a:t>
            </a:r>
            <a:endParaRPr lang="en-US" sz="1100" b="1" dirty="0">
              <a:solidFill>
                <a:schemeClr val="accent6">
                  <a:lumMod val="10000"/>
                </a:schemeClr>
              </a:solidFill>
            </a:endParaRPr>
          </a:p>
        </p:txBody>
      </p:sp>
      <p:cxnSp>
        <p:nvCxnSpPr>
          <p:cNvPr id="39" name="Straight Arrow Connector 38"/>
          <p:cNvCxnSpPr>
            <a:stCxn id="4" idx="7"/>
            <a:endCxn id="10" idx="3"/>
          </p:cNvCxnSpPr>
          <p:nvPr/>
        </p:nvCxnSpPr>
        <p:spPr>
          <a:xfrm flipV="1">
            <a:off x="1441478" y="3158856"/>
            <a:ext cx="1472204" cy="1202574"/>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42"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2114170" y="3152120"/>
            <a:ext cx="655410"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b="1" dirty="0" err="1" smtClean="0">
                <a:solidFill>
                  <a:schemeClr val="accent6">
                    <a:lumMod val="10000"/>
                  </a:schemeClr>
                </a:solidFill>
              </a:rPr>
              <a:t>ep</a:t>
            </a:r>
            <a:r>
              <a:rPr lang="en-US" sz="1100" dirty="0" err="1" smtClean="0">
                <a:solidFill>
                  <a:srgbClr val="0070C0"/>
                </a:solidFill>
              </a:rPr>
              <a:t>mem</a:t>
            </a:r>
            <a:endParaRPr lang="en-US" sz="1100" dirty="0">
              <a:solidFill>
                <a:srgbClr val="0070C0"/>
              </a:solidFill>
            </a:endParaRPr>
          </a:p>
        </p:txBody>
      </p:sp>
      <p:sp>
        <p:nvSpPr>
          <p:cNvPr id="43"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02246" y="1109401"/>
            <a:ext cx="6294208" cy="335593"/>
          </a:xfrm>
          <a:prstGeom prst="rect">
            <a:avLst/>
          </a:prstGeom>
        </p:spPr>
        <p:txBody>
          <a:bodyPr vert="horz" lIns="0" tIns="0" rIns="0" bIns="0" rtlCol="0">
            <a:noAutofit/>
          </a:bodyPr>
          <a:lstStyle/>
          <a:p>
            <a:pPr lvl="0">
              <a:lnSpc>
                <a:spcPct val="95000"/>
              </a:lnSpc>
              <a:spcBef>
                <a:spcPts val="800"/>
              </a:spcBef>
              <a:spcAft>
                <a:spcPts val="600"/>
              </a:spcAft>
              <a:defRPr/>
            </a:pPr>
            <a:r>
              <a:rPr lang="en-US" sz="2000" b="1" dirty="0" smtClean="0">
                <a:solidFill>
                  <a:schemeClr val="tx2"/>
                </a:solidFill>
              </a:rPr>
              <a:t>Working Memory </a:t>
            </a:r>
            <a:r>
              <a:rPr lang="en-US" sz="2000" b="1" i="1" u="sng" dirty="0" smtClean="0">
                <a:solidFill>
                  <a:schemeClr val="tx2"/>
                </a:solidFill>
              </a:rPr>
              <a:t>Directed Graph</a:t>
            </a:r>
            <a:r>
              <a:rPr lang="en-US" sz="2000" b="1" dirty="0" smtClean="0">
                <a:solidFill>
                  <a:schemeClr val="tx2"/>
                </a:solidFill>
              </a:rPr>
              <a:t>: ^</a:t>
            </a:r>
            <a:r>
              <a:rPr lang="en-US" sz="2000" dirty="0" smtClean="0">
                <a:solidFill>
                  <a:srgbClr val="0070C0"/>
                </a:solidFill>
              </a:rPr>
              <a:t>Edges </a:t>
            </a:r>
            <a:r>
              <a:rPr lang="en-US" sz="2000" dirty="0" smtClean="0"/>
              <a:t>and</a:t>
            </a:r>
            <a:r>
              <a:rPr lang="en-US" sz="2000" dirty="0" smtClean="0">
                <a:solidFill>
                  <a:srgbClr val="0070C0"/>
                </a:solidFill>
              </a:rPr>
              <a:t> </a:t>
            </a:r>
            <a:r>
              <a:rPr lang="en-US" sz="2000" dirty="0" smtClean="0">
                <a:solidFill>
                  <a:schemeClr val="accent1"/>
                </a:solidFill>
              </a:rPr>
              <a:t>Nodes</a:t>
            </a:r>
            <a:r>
              <a:rPr lang="en-US" sz="2000" b="1" dirty="0" smtClean="0">
                <a:solidFill>
                  <a:schemeClr val="accent1"/>
                </a:solidFill>
              </a:rPr>
              <a:t> </a:t>
            </a:r>
            <a:endParaRPr lang="en-US" sz="2000" b="1" dirty="0">
              <a:solidFill>
                <a:schemeClr val="accent1"/>
              </a:solidFill>
            </a:endParaRPr>
          </a:p>
        </p:txBody>
      </p:sp>
      <p:cxnSp>
        <p:nvCxnSpPr>
          <p:cNvPr id="44" name="Straight Arrow Connector 43"/>
          <p:cNvCxnSpPr>
            <a:stCxn id="4" idx="6"/>
            <a:endCxn id="20" idx="2"/>
          </p:cNvCxnSpPr>
          <p:nvPr/>
        </p:nvCxnSpPr>
        <p:spPr>
          <a:xfrm flipV="1">
            <a:off x="1512296" y="4025380"/>
            <a:ext cx="1383320" cy="507021"/>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47"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2222625" y="3849632"/>
            <a:ext cx="655410"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b="1" dirty="0" err="1" smtClean="0">
                <a:solidFill>
                  <a:schemeClr val="accent6">
                    <a:lumMod val="10000"/>
                  </a:schemeClr>
                </a:solidFill>
              </a:rPr>
              <a:t>s</a:t>
            </a:r>
            <a:r>
              <a:rPr lang="en-US" sz="1100" dirty="0" err="1" smtClean="0">
                <a:solidFill>
                  <a:srgbClr val="0070C0"/>
                </a:solidFill>
              </a:rPr>
              <a:t>mem</a:t>
            </a:r>
            <a:endParaRPr lang="en-US" sz="1100" dirty="0">
              <a:solidFill>
                <a:srgbClr val="0070C0"/>
              </a:solidFill>
            </a:endParaRPr>
          </a:p>
        </p:txBody>
      </p:sp>
      <p:cxnSp>
        <p:nvCxnSpPr>
          <p:cNvPr id="48" name="Straight Arrow Connector 47"/>
          <p:cNvCxnSpPr>
            <a:stCxn id="4" idx="6"/>
            <a:endCxn id="13" idx="2"/>
          </p:cNvCxnSpPr>
          <p:nvPr/>
        </p:nvCxnSpPr>
        <p:spPr>
          <a:xfrm>
            <a:off x="1512296" y="4532401"/>
            <a:ext cx="1289537" cy="190500"/>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51"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2351578" y="4444582"/>
            <a:ext cx="27734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err="1" smtClean="0">
                <a:solidFill>
                  <a:srgbClr val="0070C0"/>
                </a:solidFill>
              </a:rPr>
              <a:t>io</a:t>
            </a:r>
            <a:endParaRPr lang="en-US" sz="1100" dirty="0">
              <a:solidFill>
                <a:srgbClr val="0070C0"/>
              </a:solidFill>
            </a:endParaRPr>
          </a:p>
        </p:txBody>
      </p:sp>
      <p:sp>
        <p:nvSpPr>
          <p:cNvPr id="55"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1278917" y="5235888"/>
            <a:ext cx="47077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smtClean="0">
                <a:solidFill>
                  <a:srgbClr val="0070C0"/>
                </a:solidFill>
              </a:rPr>
              <a:t>type</a:t>
            </a:r>
            <a:endParaRPr lang="en-US" sz="1100" dirty="0">
              <a:solidFill>
                <a:srgbClr val="0070C0"/>
              </a:solidFill>
            </a:endParaRPr>
          </a:p>
        </p:txBody>
      </p:sp>
      <p:cxnSp>
        <p:nvCxnSpPr>
          <p:cNvPr id="56" name="Straight Arrow Connector 55"/>
          <p:cNvCxnSpPr>
            <a:stCxn id="4" idx="5"/>
            <a:endCxn id="71" idx="0"/>
          </p:cNvCxnSpPr>
          <p:nvPr/>
        </p:nvCxnSpPr>
        <p:spPr>
          <a:xfrm flipH="1">
            <a:off x="1059482" y="4703371"/>
            <a:ext cx="381996" cy="1064370"/>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4" idx="5"/>
            <a:endCxn id="16" idx="2"/>
          </p:cNvCxnSpPr>
          <p:nvPr/>
        </p:nvCxnSpPr>
        <p:spPr>
          <a:xfrm>
            <a:off x="1441478" y="4703371"/>
            <a:ext cx="1284155" cy="761017"/>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64"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1955923" y="4884197"/>
            <a:ext cx="801949"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smtClean="0">
                <a:solidFill>
                  <a:srgbClr val="0070C0"/>
                </a:solidFill>
              </a:rPr>
              <a:t>reward-link</a:t>
            </a:r>
            <a:endParaRPr lang="en-US" sz="1100" dirty="0">
              <a:solidFill>
                <a:srgbClr val="0070C0"/>
              </a:solidFill>
            </a:endParaRPr>
          </a:p>
        </p:txBody>
      </p:sp>
      <p:cxnSp>
        <p:nvCxnSpPr>
          <p:cNvPr id="67" name="Straight Arrow Connector 66"/>
          <p:cNvCxnSpPr>
            <a:stCxn id="10" idx="6"/>
            <a:endCxn id="26" idx="2"/>
          </p:cNvCxnSpPr>
          <p:nvPr/>
        </p:nvCxnSpPr>
        <p:spPr>
          <a:xfrm flipV="1">
            <a:off x="3326441" y="2181948"/>
            <a:ext cx="838189" cy="805938"/>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15" name="Group 71"/>
          <p:cNvGrpSpPr/>
          <p:nvPr/>
        </p:nvGrpSpPr>
        <p:grpSpPr>
          <a:xfrm>
            <a:off x="852862" y="5767741"/>
            <a:ext cx="413240" cy="369254"/>
            <a:chOff x="1090246" y="5416061"/>
            <a:chExt cx="413240" cy="369254"/>
          </a:xfrm>
        </p:grpSpPr>
        <p:sp>
          <p:nvSpPr>
            <p:cNvPr id="54"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1152886" y="5531908"/>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State</a:t>
              </a:r>
              <a:endParaRPr lang="en-US" sz="900" b="1" dirty="0">
                <a:solidFill>
                  <a:schemeClr val="tx2"/>
                </a:solidFill>
              </a:endParaRPr>
            </a:p>
          </p:txBody>
        </p:sp>
        <p:sp>
          <p:nvSpPr>
            <p:cNvPr id="71" name="Rectangle 70"/>
            <p:cNvSpPr/>
            <p:nvPr/>
          </p:nvSpPr>
          <p:spPr>
            <a:xfrm>
              <a:off x="1090246" y="5416061"/>
              <a:ext cx="413240" cy="36048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grpSp>
      <p:grpSp>
        <p:nvGrpSpPr>
          <p:cNvPr id="18" name="Group 76"/>
          <p:cNvGrpSpPr/>
          <p:nvPr/>
        </p:nvGrpSpPr>
        <p:grpSpPr>
          <a:xfrm>
            <a:off x="744424" y="2520449"/>
            <a:ext cx="422038" cy="360486"/>
            <a:chOff x="1090246" y="5416061"/>
            <a:chExt cx="422038" cy="360486"/>
          </a:xfrm>
        </p:grpSpPr>
        <p:sp>
          <p:nvSpPr>
            <p:cNvPr id="78"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1223222" y="5523116"/>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Nil</a:t>
              </a:r>
              <a:endParaRPr lang="en-US" sz="900" b="1" dirty="0">
                <a:solidFill>
                  <a:schemeClr val="tx2"/>
                </a:solidFill>
              </a:endParaRPr>
            </a:p>
          </p:txBody>
        </p:sp>
        <p:sp>
          <p:nvSpPr>
            <p:cNvPr id="79" name="Rectangle 78"/>
            <p:cNvSpPr/>
            <p:nvPr/>
          </p:nvSpPr>
          <p:spPr>
            <a:xfrm>
              <a:off x="1090246" y="5416061"/>
              <a:ext cx="413240" cy="36048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grpSp>
      <p:sp>
        <p:nvSpPr>
          <p:cNvPr id="81"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907804" y="2457539"/>
            <a:ext cx="801949"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smtClean="0">
                <a:solidFill>
                  <a:srgbClr val="0070C0"/>
                </a:solidFill>
              </a:rPr>
              <a:t>command</a:t>
            </a:r>
            <a:endParaRPr lang="en-US" sz="1100" dirty="0">
              <a:solidFill>
                <a:srgbClr val="0070C0"/>
              </a:solidFill>
            </a:endParaRPr>
          </a:p>
        </p:txBody>
      </p:sp>
      <p:grpSp>
        <p:nvGrpSpPr>
          <p:cNvPr id="19" name="Group 81"/>
          <p:cNvGrpSpPr/>
          <p:nvPr/>
        </p:nvGrpSpPr>
        <p:grpSpPr>
          <a:xfrm>
            <a:off x="2590810" y="1834649"/>
            <a:ext cx="457206" cy="378046"/>
            <a:chOff x="1090246" y="5416061"/>
            <a:chExt cx="457206" cy="378046"/>
          </a:xfrm>
        </p:grpSpPr>
        <p:sp>
          <p:nvSpPr>
            <p:cNvPr id="83"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1258390" y="5540700"/>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1</a:t>
              </a:r>
              <a:endParaRPr lang="en-US" sz="900" b="1" dirty="0">
                <a:solidFill>
                  <a:schemeClr val="tx2"/>
                </a:solidFill>
              </a:endParaRPr>
            </a:p>
          </p:txBody>
        </p:sp>
        <p:sp>
          <p:nvSpPr>
            <p:cNvPr id="84" name="Rectangle 83"/>
            <p:cNvSpPr/>
            <p:nvPr/>
          </p:nvSpPr>
          <p:spPr>
            <a:xfrm>
              <a:off x="1090246" y="5416061"/>
              <a:ext cx="413240" cy="36048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grpSp>
      <p:cxnSp>
        <p:nvCxnSpPr>
          <p:cNvPr id="85" name="Straight Arrow Connector 84"/>
          <p:cNvCxnSpPr>
            <a:stCxn id="10" idx="0"/>
            <a:endCxn id="84" idx="2"/>
          </p:cNvCxnSpPr>
          <p:nvPr/>
        </p:nvCxnSpPr>
        <p:spPr>
          <a:xfrm flipH="1" flipV="1">
            <a:off x="2797430" y="2195135"/>
            <a:ext cx="287223" cy="550962"/>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88"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2882033" y="2223077"/>
            <a:ext cx="801949"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smtClean="0">
                <a:solidFill>
                  <a:srgbClr val="0070C0"/>
                </a:solidFill>
              </a:rPr>
              <a:t>present-id</a:t>
            </a:r>
            <a:endParaRPr lang="en-US" sz="1100" dirty="0">
              <a:solidFill>
                <a:srgbClr val="0070C0"/>
              </a:solidFill>
            </a:endParaRPr>
          </a:p>
        </p:txBody>
      </p:sp>
      <p:grpSp>
        <p:nvGrpSpPr>
          <p:cNvPr id="22" name="Group 88"/>
          <p:cNvGrpSpPr/>
          <p:nvPr/>
        </p:nvGrpSpPr>
        <p:grpSpPr>
          <a:xfrm>
            <a:off x="4237898" y="2751982"/>
            <a:ext cx="483577" cy="483577"/>
            <a:chOff x="5284177" y="2901462"/>
            <a:chExt cx="483577" cy="483577"/>
          </a:xfrm>
        </p:grpSpPr>
        <p:sp>
          <p:nvSpPr>
            <p:cNvPr id="90" name="Flowchart: Connector 89"/>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91"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R2</a:t>
              </a:r>
              <a:endParaRPr lang="en-US" sz="1400" b="1" dirty="0">
                <a:solidFill>
                  <a:schemeClr val="tx2"/>
                </a:solidFill>
              </a:endParaRPr>
            </a:p>
          </p:txBody>
        </p:sp>
      </p:grpSp>
      <p:cxnSp>
        <p:nvCxnSpPr>
          <p:cNvPr id="92" name="Straight Arrow Connector 91"/>
          <p:cNvCxnSpPr>
            <a:stCxn id="10" idx="6"/>
            <a:endCxn id="90" idx="2"/>
          </p:cNvCxnSpPr>
          <p:nvPr/>
        </p:nvCxnSpPr>
        <p:spPr>
          <a:xfrm>
            <a:off x="3326441" y="2987886"/>
            <a:ext cx="911457" cy="5885"/>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95"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693862" y="2779926"/>
            <a:ext cx="526456"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smtClean="0">
                <a:solidFill>
                  <a:srgbClr val="0070C0"/>
                </a:solidFill>
              </a:rPr>
              <a:t>result</a:t>
            </a:r>
            <a:endParaRPr lang="en-US" sz="1100" dirty="0">
              <a:solidFill>
                <a:srgbClr val="0070C0"/>
              </a:solidFill>
            </a:endParaRPr>
          </a:p>
        </p:txBody>
      </p:sp>
      <p:grpSp>
        <p:nvGrpSpPr>
          <p:cNvPr id="23" name="Group 95"/>
          <p:cNvGrpSpPr/>
          <p:nvPr/>
        </p:nvGrpSpPr>
        <p:grpSpPr>
          <a:xfrm>
            <a:off x="4730289" y="4923644"/>
            <a:ext cx="483577" cy="483577"/>
            <a:chOff x="5284177" y="2901462"/>
            <a:chExt cx="483577" cy="483577"/>
          </a:xfrm>
        </p:grpSpPr>
        <p:sp>
          <p:nvSpPr>
            <p:cNvPr id="97" name="Flowchart: Connector 96"/>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98"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I2</a:t>
              </a:r>
              <a:endParaRPr lang="en-US" sz="1400" b="1" dirty="0">
                <a:solidFill>
                  <a:schemeClr val="tx2"/>
                </a:solidFill>
              </a:endParaRPr>
            </a:p>
          </p:txBody>
        </p:sp>
      </p:grpSp>
      <p:grpSp>
        <p:nvGrpSpPr>
          <p:cNvPr id="24" name="Group 98"/>
          <p:cNvGrpSpPr/>
          <p:nvPr/>
        </p:nvGrpSpPr>
        <p:grpSpPr>
          <a:xfrm>
            <a:off x="4161720" y="5753051"/>
            <a:ext cx="483577" cy="483577"/>
            <a:chOff x="5284177" y="2901462"/>
            <a:chExt cx="483577" cy="483577"/>
          </a:xfrm>
        </p:grpSpPr>
        <p:sp>
          <p:nvSpPr>
            <p:cNvPr id="100" name="Flowchart: Connector 99"/>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01"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I3</a:t>
              </a:r>
              <a:endParaRPr lang="en-US" sz="1400" b="1" dirty="0">
                <a:solidFill>
                  <a:schemeClr val="tx2"/>
                </a:solidFill>
              </a:endParaRPr>
            </a:p>
          </p:txBody>
        </p:sp>
      </p:grpSp>
      <p:cxnSp>
        <p:nvCxnSpPr>
          <p:cNvPr id="102" name="Straight Arrow Connector 101"/>
          <p:cNvCxnSpPr>
            <a:stCxn id="13" idx="6"/>
            <a:endCxn id="97" idx="2"/>
          </p:cNvCxnSpPr>
          <p:nvPr/>
        </p:nvCxnSpPr>
        <p:spPr>
          <a:xfrm>
            <a:off x="3285410" y="4722901"/>
            <a:ext cx="1444879" cy="442532"/>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13" idx="6"/>
            <a:endCxn id="100" idx="1"/>
          </p:cNvCxnSpPr>
          <p:nvPr/>
        </p:nvCxnSpPr>
        <p:spPr>
          <a:xfrm>
            <a:off x="3285410" y="4722901"/>
            <a:ext cx="947128" cy="1100968"/>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11"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922460" y="4740610"/>
            <a:ext cx="801949"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b="1" dirty="0" smtClean="0">
                <a:solidFill>
                  <a:schemeClr val="accent6">
                    <a:lumMod val="10000"/>
                  </a:schemeClr>
                </a:solidFill>
              </a:rPr>
              <a:t>in</a:t>
            </a:r>
            <a:r>
              <a:rPr lang="en-US" sz="1100" dirty="0" smtClean="0">
                <a:solidFill>
                  <a:srgbClr val="0070C0"/>
                </a:solidFill>
              </a:rPr>
              <a:t>put-link</a:t>
            </a:r>
            <a:endParaRPr lang="en-US" sz="1100" dirty="0">
              <a:solidFill>
                <a:srgbClr val="0070C0"/>
              </a:solidFill>
            </a:endParaRPr>
          </a:p>
        </p:txBody>
      </p:sp>
      <p:sp>
        <p:nvSpPr>
          <p:cNvPr id="112"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978139" y="5402960"/>
            <a:ext cx="801949"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b="1" dirty="0" smtClean="0">
                <a:solidFill>
                  <a:schemeClr val="accent6">
                    <a:lumMod val="10000"/>
                  </a:schemeClr>
                </a:solidFill>
              </a:rPr>
              <a:t>out</a:t>
            </a:r>
            <a:r>
              <a:rPr lang="en-US" sz="1100" dirty="0" smtClean="0">
                <a:solidFill>
                  <a:srgbClr val="0070C0"/>
                </a:solidFill>
              </a:rPr>
              <a:t>put-link</a:t>
            </a:r>
            <a:endParaRPr lang="en-US" sz="1100" dirty="0">
              <a:solidFill>
                <a:srgbClr val="0070C0"/>
              </a:solidFill>
            </a:endParaRPr>
          </a:p>
        </p:txBody>
      </p:sp>
      <p:grpSp>
        <p:nvGrpSpPr>
          <p:cNvPr id="25" name="Group 116"/>
          <p:cNvGrpSpPr/>
          <p:nvPr/>
        </p:nvGrpSpPr>
        <p:grpSpPr>
          <a:xfrm>
            <a:off x="4229106" y="3367443"/>
            <a:ext cx="483577" cy="483577"/>
            <a:chOff x="5284177" y="2901462"/>
            <a:chExt cx="483577" cy="483577"/>
          </a:xfrm>
        </p:grpSpPr>
        <p:sp>
          <p:nvSpPr>
            <p:cNvPr id="118" name="Flowchart: Connector 117"/>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19"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C2</a:t>
              </a:r>
              <a:endParaRPr lang="en-US" sz="1400" b="1" dirty="0">
                <a:solidFill>
                  <a:schemeClr val="tx2"/>
                </a:solidFill>
              </a:endParaRPr>
            </a:p>
          </p:txBody>
        </p:sp>
      </p:grpSp>
      <p:sp>
        <p:nvSpPr>
          <p:cNvPr id="120"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304065" y="3471585"/>
            <a:ext cx="801949"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smtClean="0">
                <a:solidFill>
                  <a:srgbClr val="0070C0"/>
                </a:solidFill>
              </a:rPr>
              <a:t>command</a:t>
            </a:r>
            <a:endParaRPr lang="en-US" sz="1100" dirty="0">
              <a:solidFill>
                <a:srgbClr val="0070C0"/>
              </a:solidFill>
            </a:endParaRPr>
          </a:p>
        </p:txBody>
      </p:sp>
      <p:grpSp>
        <p:nvGrpSpPr>
          <p:cNvPr id="28" name="Group 120"/>
          <p:cNvGrpSpPr/>
          <p:nvPr/>
        </p:nvGrpSpPr>
        <p:grpSpPr>
          <a:xfrm>
            <a:off x="4170490" y="3950666"/>
            <a:ext cx="483577" cy="483577"/>
            <a:chOff x="5284177" y="2901462"/>
            <a:chExt cx="483577" cy="483577"/>
          </a:xfrm>
        </p:grpSpPr>
        <p:sp>
          <p:nvSpPr>
            <p:cNvPr id="122" name="Flowchart: Connector 121"/>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23"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R3</a:t>
              </a:r>
              <a:endParaRPr lang="en-US" sz="1400" b="1" dirty="0">
                <a:solidFill>
                  <a:schemeClr val="tx2"/>
                </a:solidFill>
              </a:endParaRPr>
            </a:p>
          </p:txBody>
        </p:sp>
      </p:grpSp>
      <p:sp>
        <p:nvSpPr>
          <p:cNvPr id="124"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635245" y="3864310"/>
            <a:ext cx="526456"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smtClean="0">
                <a:solidFill>
                  <a:srgbClr val="0070C0"/>
                </a:solidFill>
              </a:rPr>
              <a:t>result</a:t>
            </a:r>
            <a:endParaRPr lang="en-US" sz="1100" dirty="0">
              <a:solidFill>
                <a:srgbClr val="0070C0"/>
              </a:solidFill>
            </a:endParaRPr>
          </a:p>
        </p:txBody>
      </p:sp>
      <p:cxnSp>
        <p:nvCxnSpPr>
          <p:cNvPr id="127" name="Straight Arrow Connector 126"/>
          <p:cNvCxnSpPr>
            <a:stCxn id="20" idx="7"/>
            <a:endCxn id="118" idx="2"/>
          </p:cNvCxnSpPr>
          <p:nvPr/>
        </p:nvCxnSpPr>
        <p:spPr>
          <a:xfrm flipV="1">
            <a:off x="3308375" y="3609232"/>
            <a:ext cx="920731" cy="245177"/>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stCxn id="20" idx="6"/>
            <a:endCxn id="122" idx="2"/>
          </p:cNvCxnSpPr>
          <p:nvPr/>
        </p:nvCxnSpPr>
        <p:spPr>
          <a:xfrm>
            <a:off x="3379193" y="4025380"/>
            <a:ext cx="791297" cy="167075"/>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pic>
        <p:nvPicPr>
          <p:cNvPr id="139" name="Picture 2"/>
          <p:cNvPicPr>
            <a:picLocks noChangeAspect="1" noChangeArrowheads="1"/>
          </p:cNvPicPr>
          <p:nvPr/>
        </p:nvPicPr>
        <p:blipFill>
          <a:blip r:embed="rId3" cstate="print"/>
          <a:srcRect/>
          <a:stretch>
            <a:fillRect/>
          </a:stretch>
        </p:blipFill>
        <p:spPr bwMode="auto">
          <a:xfrm>
            <a:off x="5360988" y="1978268"/>
            <a:ext cx="5523890" cy="2356340"/>
          </a:xfrm>
          <a:prstGeom prst="rect">
            <a:avLst/>
          </a:prstGeom>
          <a:noFill/>
          <a:ln w="9525">
            <a:noFill/>
            <a:miter lim="800000"/>
            <a:headEnd/>
            <a:tailEnd/>
          </a:ln>
          <a:effectLst>
            <a:outerShdw blurRad="63500" sx="102000" sy="102000" algn="ctr" rotWithShape="0">
              <a:prstClr val="black">
                <a:alpha val="40000"/>
              </a:prstClr>
            </a:outerShdw>
          </a:effectLst>
        </p:spPr>
      </p:pic>
      <p:grpSp>
        <p:nvGrpSpPr>
          <p:cNvPr id="73" name="Group 72"/>
          <p:cNvGrpSpPr/>
          <p:nvPr/>
        </p:nvGrpSpPr>
        <p:grpSpPr>
          <a:xfrm>
            <a:off x="7679051" y="4698201"/>
            <a:ext cx="2617101" cy="1649770"/>
            <a:chOff x="4693255" y="2514838"/>
            <a:chExt cx="2617101" cy="1649770"/>
          </a:xfrm>
        </p:grpSpPr>
        <p:grpSp>
          <p:nvGrpSpPr>
            <p:cNvPr id="74" name="Group 7"/>
            <p:cNvGrpSpPr/>
            <p:nvPr/>
          </p:nvGrpSpPr>
          <p:grpSpPr>
            <a:xfrm>
              <a:off x="4693255" y="3609512"/>
              <a:ext cx="349089" cy="365318"/>
              <a:chOff x="5284177" y="2901462"/>
              <a:chExt cx="483577" cy="483577"/>
            </a:xfrm>
          </p:grpSpPr>
          <p:sp>
            <p:nvSpPr>
              <p:cNvPr id="116" name="Flowchart: Connector 3"/>
              <p:cNvSpPr/>
              <p:nvPr/>
            </p:nvSpPr>
            <p:spPr>
              <a:xfrm>
                <a:off x="5284177" y="2901462"/>
                <a:ext cx="483577" cy="483577"/>
              </a:xfrm>
              <a:prstGeom prst="flowChartConnector">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117"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S1</a:t>
                </a:r>
                <a:endParaRPr lang="en-US" sz="700" b="1" dirty="0">
                  <a:solidFill>
                    <a:schemeClr val="tx2"/>
                  </a:solidFill>
                </a:endParaRPr>
              </a:p>
            </p:txBody>
          </p:sp>
        </p:grpSp>
        <p:grpSp>
          <p:nvGrpSpPr>
            <p:cNvPr id="75" name="Group 18"/>
            <p:cNvGrpSpPr/>
            <p:nvPr/>
          </p:nvGrpSpPr>
          <p:grpSpPr>
            <a:xfrm>
              <a:off x="6040949" y="3226483"/>
              <a:ext cx="349089" cy="365318"/>
              <a:chOff x="5284177" y="2901462"/>
              <a:chExt cx="483577" cy="483577"/>
            </a:xfrm>
          </p:grpSpPr>
          <p:sp>
            <p:nvSpPr>
              <p:cNvPr id="114" name="Flowchart: Connector 113"/>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115"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L1</a:t>
                </a:r>
                <a:endParaRPr lang="en-US" sz="700" b="1" dirty="0">
                  <a:solidFill>
                    <a:schemeClr val="tx2"/>
                  </a:solidFill>
                </a:endParaRPr>
              </a:p>
            </p:txBody>
          </p:sp>
        </p:grpSp>
        <p:cxnSp>
          <p:nvCxnSpPr>
            <p:cNvPr id="76" name="Straight Arrow Connector 75"/>
            <p:cNvCxnSpPr>
              <a:stCxn id="116" idx="7"/>
              <a:endCxn id="109" idx="1"/>
            </p:cNvCxnSpPr>
            <p:nvPr/>
          </p:nvCxnSpPr>
          <p:spPr>
            <a:xfrm flipV="1">
              <a:off x="4991221" y="2651003"/>
              <a:ext cx="1250959" cy="1012009"/>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77"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392479" y="2802412"/>
              <a:ext cx="636037" cy="191436"/>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a:t>
              </a:r>
              <a:r>
                <a:rPr lang="en-US" sz="700" b="1" dirty="0" err="1" smtClean="0">
                  <a:solidFill>
                    <a:schemeClr val="accent6">
                      <a:lumMod val="10000"/>
                    </a:schemeClr>
                  </a:solidFill>
                </a:rPr>
                <a:t>superstate</a:t>
              </a:r>
              <a:endParaRPr lang="en-US" sz="700" b="1" dirty="0">
                <a:solidFill>
                  <a:schemeClr val="accent6">
                    <a:lumMod val="10000"/>
                  </a:schemeClr>
                </a:solidFill>
              </a:endParaRPr>
            </a:p>
          </p:txBody>
        </p:sp>
        <p:cxnSp>
          <p:nvCxnSpPr>
            <p:cNvPr id="80" name="Straight Arrow Connector 79"/>
            <p:cNvCxnSpPr>
              <a:endCxn id="114" idx="2"/>
            </p:cNvCxnSpPr>
            <p:nvPr/>
          </p:nvCxnSpPr>
          <p:spPr>
            <a:xfrm flipV="1">
              <a:off x="5042344" y="3409143"/>
              <a:ext cx="998605" cy="383029"/>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82"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555123" y="3276374"/>
              <a:ext cx="473134" cy="191436"/>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a:t>
              </a:r>
              <a:r>
                <a:rPr lang="en-US" sz="700" b="1" dirty="0" err="1" smtClean="0">
                  <a:solidFill>
                    <a:schemeClr val="accent6">
                      <a:lumMod val="10000"/>
                    </a:schemeClr>
                  </a:solidFill>
                </a:rPr>
                <a:t>s</a:t>
              </a:r>
              <a:r>
                <a:rPr lang="en-US" sz="700" b="1" dirty="0" err="1" smtClean="0">
                  <a:solidFill>
                    <a:srgbClr val="0070C0"/>
                  </a:solidFill>
                </a:rPr>
                <a:t>mem</a:t>
              </a:r>
              <a:endParaRPr lang="en-US" sz="700" b="1" dirty="0">
                <a:solidFill>
                  <a:srgbClr val="0070C0"/>
                </a:solidFill>
              </a:endParaRPr>
            </a:p>
          </p:txBody>
        </p:sp>
        <p:sp>
          <p:nvSpPr>
            <p:cNvPr id="8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946890" y="3903747"/>
              <a:ext cx="339846" cy="191436"/>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a:t>
              </a:r>
              <a:r>
                <a:rPr lang="en-US" sz="700" b="1" dirty="0" smtClean="0">
                  <a:solidFill>
                    <a:srgbClr val="0070C0"/>
                  </a:solidFill>
                </a:rPr>
                <a:t>type</a:t>
              </a:r>
              <a:endParaRPr lang="en-US" sz="700" b="1" dirty="0">
                <a:solidFill>
                  <a:srgbClr val="0070C0"/>
                </a:solidFill>
              </a:endParaRPr>
            </a:p>
          </p:txBody>
        </p:sp>
        <p:cxnSp>
          <p:nvCxnSpPr>
            <p:cNvPr id="87" name="Straight Arrow Connector 86"/>
            <p:cNvCxnSpPr>
              <a:stCxn id="116" idx="6"/>
              <a:endCxn id="113" idx="0"/>
            </p:cNvCxnSpPr>
            <p:nvPr/>
          </p:nvCxnSpPr>
          <p:spPr>
            <a:xfrm>
              <a:off x="5042344" y="3792171"/>
              <a:ext cx="1490902" cy="93484"/>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89" name="Group 71"/>
            <p:cNvGrpSpPr/>
            <p:nvPr/>
          </p:nvGrpSpPr>
          <p:grpSpPr>
            <a:xfrm>
              <a:off x="6311129" y="3885655"/>
              <a:ext cx="444234" cy="278953"/>
              <a:chOff x="1090246" y="5416061"/>
              <a:chExt cx="413240" cy="369254"/>
            </a:xfrm>
          </p:grpSpPr>
          <p:sp>
            <p:nvSpPr>
              <p:cNvPr id="110"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1152886" y="5531908"/>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State</a:t>
                </a:r>
                <a:endParaRPr lang="en-US" sz="700" b="1" dirty="0">
                  <a:solidFill>
                    <a:schemeClr val="tx2"/>
                  </a:solidFill>
                </a:endParaRPr>
              </a:p>
            </p:txBody>
          </p:sp>
          <p:sp>
            <p:nvSpPr>
              <p:cNvPr id="113" name="Rectangle 112"/>
              <p:cNvSpPr/>
              <p:nvPr/>
            </p:nvSpPr>
            <p:spPr>
              <a:xfrm>
                <a:off x="1090246" y="5416061"/>
                <a:ext cx="413240" cy="36048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grpSp>
        <p:grpSp>
          <p:nvGrpSpPr>
            <p:cNvPr id="93" name="Group 76"/>
            <p:cNvGrpSpPr/>
            <p:nvPr/>
          </p:nvGrpSpPr>
          <p:grpSpPr>
            <a:xfrm>
              <a:off x="6242180" y="2514838"/>
              <a:ext cx="304665" cy="272329"/>
              <a:chOff x="1090246" y="5416061"/>
              <a:chExt cx="422038" cy="360486"/>
            </a:xfrm>
          </p:grpSpPr>
          <p:sp>
            <p:nvSpPr>
              <p:cNvPr id="108"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1223222" y="5523116"/>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Nil</a:t>
                </a:r>
                <a:endParaRPr lang="en-US" sz="700" b="1" dirty="0">
                  <a:solidFill>
                    <a:schemeClr val="tx2"/>
                  </a:solidFill>
                </a:endParaRPr>
              </a:p>
            </p:txBody>
          </p:sp>
          <p:sp>
            <p:nvSpPr>
              <p:cNvPr id="109" name="Rectangle 108"/>
              <p:cNvSpPr/>
              <p:nvPr/>
            </p:nvSpPr>
            <p:spPr>
              <a:xfrm>
                <a:off x="1090246" y="5416061"/>
                <a:ext cx="413240" cy="36048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grpSp>
        <p:sp>
          <p:nvSpPr>
            <p:cNvPr id="94"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6335804" y="2990778"/>
              <a:ext cx="578919" cy="191436"/>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a:t>
              </a:r>
              <a:r>
                <a:rPr lang="en-US" sz="700" b="1" dirty="0" smtClean="0">
                  <a:solidFill>
                    <a:srgbClr val="0070C0"/>
                  </a:solidFill>
                </a:rPr>
                <a:t>command</a:t>
              </a:r>
              <a:endParaRPr lang="en-US" sz="700" b="1" dirty="0">
                <a:solidFill>
                  <a:srgbClr val="0070C0"/>
                </a:solidFill>
              </a:endParaRPr>
            </a:p>
          </p:txBody>
        </p:sp>
        <p:grpSp>
          <p:nvGrpSpPr>
            <p:cNvPr id="96" name="Group 120"/>
            <p:cNvGrpSpPr/>
            <p:nvPr/>
          </p:nvGrpSpPr>
          <p:grpSpPr>
            <a:xfrm>
              <a:off x="6961267" y="3352700"/>
              <a:ext cx="349089" cy="365318"/>
              <a:chOff x="5284177" y="2901462"/>
              <a:chExt cx="483577" cy="483577"/>
            </a:xfrm>
          </p:grpSpPr>
          <p:sp>
            <p:nvSpPr>
              <p:cNvPr id="106" name="Flowchart: Connector 105"/>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107"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R3</a:t>
                </a:r>
                <a:endParaRPr lang="en-US" sz="700" b="1" dirty="0">
                  <a:solidFill>
                    <a:schemeClr val="tx2"/>
                  </a:solidFill>
                </a:endParaRPr>
              </a:p>
            </p:txBody>
          </p:sp>
        </p:grpSp>
        <p:sp>
          <p:nvSpPr>
            <p:cNvPr id="99"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6574879" y="3287462"/>
              <a:ext cx="380043" cy="191436"/>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a:t>
              </a:r>
              <a:r>
                <a:rPr lang="en-US" sz="700" b="1" dirty="0" smtClean="0">
                  <a:solidFill>
                    <a:srgbClr val="0070C0"/>
                  </a:solidFill>
                </a:rPr>
                <a:t>result</a:t>
              </a:r>
              <a:endParaRPr lang="en-US" sz="700" b="1" dirty="0">
                <a:solidFill>
                  <a:srgbClr val="0070C0"/>
                </a:solidFill>
              </a:endParaRPr>
            </a:p>
          </p:txBody>
        </p:sp>
        <p:cxnSp>
          <p:nvCxnSpPr>
            <p:cNvPr id="103" name="Straight Arrow Connector 102"/>
            <p:cNvCxnSpPr>
              <a:stCxn id="114" idx="7"/>
            </p:cNvCxnSpPr>
            <p:nvPr/>
          </p:nvCxnSpPr>
          <p:spPr>
            <a:xfrm flipV="1">
              <a:off x="6338915" y="3094764"/>
              <a:ext cx="664666" cy="185219"/>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14" idx="6"/>
              <a:endCxn id="106" idx="2"/>
            </p:cNvCxnSpPr>
            <p:nvPr/>
          </p:nvCxnSpPr>
          <p:spPr>
            <a:xfrm>
              <a:off x="6390038" y="3409143"/>
              <a:ext cx="571229" cy="126217"/>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xmlns="" val="29981752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380BF908-D337-4124-B475-D825EF7C7711}"/>
              </a:ext>
            </a:extLst>
          </p:cNvPr>
          <p:cNvSpPr txBox="1">
            <a:spLocks/>
          </p:cNvSpPr>
          <p:nvPr/>
        </p:nvSpPr>
        <p:spPr bwMode="gray">
          <a:xfrm>
            <a:off x="495300" y="410546"/>
            <a:ext cx="8132885" cy="6635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dirty="0" smtClean="0">
                <a:ln>
                  <a:noFill/>
                </a:ln>
                <a:solidFill>
                  <a:srgbClr val="55565A"/>
                </a:solidFill>
                <a:effectLst/>
                <a:uLnTx/>
                <a:uFillTx/>
                <a:latin typeface="+mj-lt"/>
                <a:ea typeface="+mj-ea"/>
                <a:cs typeface="+mj-cs"/>
              </a:rPr>
              <a:t>Tutorial</a:t>
            </a:r>
            <a:r>
              <a:rPr kumimoji="0" lang="en-US" sz="3000" b="0" i="0" u="none" strike="noStrike" kern="1200" cap="none" spc="0" normalizeH="0" noProof="0" dirty="0" smtClean="0">
                <a:ln>
                  <a:noFill/>
                </a:ln>
                <a:solidFill>
                  <a:srgbClr val="55565A"/>
                </a:solidFill>
                <a:effectLst/>
                <a:uLnTx/>
                <a:uFillTx/>
                <a:latin typeface="+mj-lt"/>
                <a:ea typeface="+mj-ea"/>
                <a:cs typeface="+mj-cs"/>
              </a:rPr>
              <a:t> – </a:t>
            </a:r>
            <a:r>
              <a:rPr kumimoji="0" lang="en-US" sz="3000" b="0" i="0" u="none" strike="noStrike" kern="1200" cap="none" spc="0" normalizeH="0" baseline="0" noProof="0" dirty="0" smtClean="0">
                <a:ln>
                  <a:noFill/>
                </a:ln>
                <a:solidFill>
                  <a:srgbClr val="55565A"/>
                </a:solidFill>
                <a:effectLst/>
                <a:uLnTx/>
                <a:uFillTx/>
                <a:latin typeface="+mj-lt"/>
                <a:ea typeface="+mj-ea"/>
                <a:cs typeface="+mj-cs"/>
              </a:rPr>
              <a:t>Problem Space Navigation</a:t>
            </a:r>
            <a:endParaRPr kumimoji="0" lang="en-US" sz="3000" b="0" i="0" u="none" strike="noStrike" kern="1200" cap="none" spc="0" normalizeH="0" baseline="0" noProof="0" dirty="0">
              <a:ln>
                <a:noFill/>
              </a:ln>
              <a:solidFill>
                <a:srgbClr val="55565A"/>
              </a:solidFill>
              <a:effectLst/>
              <a:uLnTx/>
              <a:uFillTx/>
              <a:latin typeface="+mj-lt"/>
              <a:ea typeface="+mj-ea"/>
              <a:cs typeface="+mj-cs"/>
            </a:endParaRPr>
          </a:p>
        </p:txBody>
      </p:sp>
      <p:sp>
        <p:nvSpPr>
          <p:cNvPr id="43"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02246" y="1109401"/>
            <a:ext cx="6294208" cy="335593"/>
          </a:xfrm>
          <a:prstGeom prst="rect">
            <a:avLst/>
          </a:prstGeom>
        </p:spPr>
        <p:txBody>
          <a:bodyPr vert="horz" lIns="0" tIns="0" rIns="0" bIns="0" rtlCol="0">
            <a:noAutofit/>
          </a:bodyPr>
          <a:lstStyle/>
          <a:p>
            <a:pPr lvl="0">
              <a:lnSpc>
                <a:spcPct val="95000"/>
              </a:lnSpc>
              <a:spcBef>
                <a:spcPts val="800"/>
              </a:spcBef>
              <a:spcAft>
                <a:spcPts val="600"/>
              </a:spcAft>
              <a:defRPr/>
            </a:pPr>
            <a:r>
              <a:rPr lang="en-US" sz="2000" b="1" dirty="0" smtClean="0">
                <a:solidFill>
                  <a:schemeClr val="tx2"/>
                </a:solidFill>
              </a:rPr>
              <a:t>Working Memory </a:t>
            </a:r>
            <a:r>
              <a:rPr lang="en-US" sz="2000" b="1" i="1" u="sng" dirty="0" smtClean="0">
                <a:solidFill>
                  <a:schemeClr val="tx2"/>
                </a:solidFill>
              </a:rPr>
              <a:t>Directed Graph</a:t>
            </a:r>
            <a:r>
              <a:rPr lang="en-US" sz="2000" b="1" dirty="0" smtClean="0">
                <a:solidFill>
                  <a:schemeClr val="tx2"/>
                </a:solidFill>
              </a:rPr>
              <a:t>: ^</a:t>
            </a:r>
            <a:r>
              <a:rPr lang="en-US" sz="2000" dirty="0" smtClean="0">
                <a:solidFill>
                  <a:srgbClr val="0070C0"/>
                </a:solidFill>
              </a:rPr>
              <a:t>Edges </a:t>
            </a:r>
            <a:r>
              <a:rPr lang="en-US" sz="2000" dirty="0" smtClean="0"/>
              <a:t>and</a:t>
            </a:r>
            <a:r>
              <a:rPr lang="en-US" sz="2000" dirty="0" smtClean="0">
                <a:solidFill>
                  <a:srgbClr val="0070C0"/>
                </a:solidFill>
              </a:rPr>
              <a:t> </a:t>
            </a:r>
            <a:r>
              <a:rPr lang="en-US" sz="2000" dirty="0" smtClean="0">
                <a:solidFill>
                  <a:schemeClr val="accent1"/>
                </a:solidFill>
              </a:rPr>
              <a:t>Nodes</a:t>
            </a:r>
            <a:r>
              <a:rPr lang="en-US" sz="2000" b="1" dirty="0" smtClean="0">
                <a:solidFill>
                  <a:schemeClr val="accent1"/>
                </a:solidFill>
              </a:rPr>
              <a:t> </a:t>
            </a:r>
            <a:endParaRPr lang="en-US" sz="2000" b="1" dirty="0">
              <a:solidFill>
                <a:schemeClr val="accent1"/>
              </a:solidFill>
            </a:endParaRPr>
          </a:p>
        </p:txBody>
      </p:sp>
      <p:grpSp>
        <p:nvGrpSpPr>
          <p:cNvPr id="73" name="Group 72"/>
          <p:cNvGrpSpPr/>
          <p:nvPr/>
        </p:nvGrpSpPr>
        <p:grpSpPr>
          <a:xfrm>
            <a:off x="744424" y="1834649"/>
            <a:ext cx="4469442" cy="4401979"/>
            <a:chOff x="744424" y="1834649"/>
            <a:chExt cx="4469442" cy="4401979"/>
          </a:xfrm>
        </p:grpSpPr>
        <p:grpSp>
          <p:nvGrpSpPr>
            <p:cNvPr id="2" name="Group 7"/>
            <p:cNvGrpSpPr/>
            <p:nvPr/>
          </p:nvGrpSpPr>
          <p:grpSpPr>
            <a:xfrm>
              <a:off x="1028719" y="4290612"/>
              <a:ext cx="483577" cy="483577"/>
              <a:chOff x="5284177" y="2901462"/>
              <a:chExt cx="483577" cy="483577"/>
            </a:xfrm>
          </p:grpSpPr>
          <p:sp>
            <p:nvSpPr>
              <p:cNvPr id="4" name="Flowchart: Connector 3"/>
              <p:cNvSpPr/>
              <p:nvPr/>
            </p:nvSpPr>
            <p:spPr>
              <a:xfrm>
                <a:off x="5284177" y="2901462"/>
                <a:ext cx="483577" cy="483577"/>
              </a:xfrm>
              <a:prstGeom prst="flowChartConnector">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7"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S1</a:t>
                </a:r>
                <a:endParaRPr lang="en-US" sz="1400" b="1" dirty="0">
                  <a:solidFill>
                    <a:schemeClr val="tx2"/>
                  </a:solidFill>
                </a:endParaRPr>
              </a:p>
            </p:txBody>
          </p:sp>
        </p:grpSp>
        <p:grpSp>
          <p:nvGrpSpPr>
            <p:cNvPr id="3" name="Group 36"/>
            <p:cNvGrpSpPr/>
            <p:nvPr/>
          </p:nvGrpSpPr>
          <p:grpSpPr>
            <a:xfrm>
              <a:off x="2842864" y="2746097"/>
              <a:ext cx="483577" cy="483577"/>
              <a:chOff x="3018691" y="1998785"/>
              <a:chExt cx="483577" cy="483577"/>
            </a:xfrm>
          </p:grpSpPr>
          <p:sp>
            <p:nvSpPr>
              <p:cNvPr id="10" name="Flowchart: Connector 9"/>
              <p:cNvSpPr/>
              <p:nvPr/>
            </p:nvSpPr>
            <p:spPr>
              <a:xfrm>
                <a:off x="3018691" y="1998785"/>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1"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151659" y="2141030"/>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E1</a:t>
                </a:r>
                <a:endParaRPr lang="en-US" sz="1400" b="1" dirty="0">
                  <a:solidFill>
                    <a:schemeClr val="tx2"/>
                  </a:solidFill>
                </a:endParaRPr>
              </a:p>
            </p:txBody>
          </p:sp>
        </p:grpSp>
        <p:grpSp>
          <p:nvGrpSpPr>
            <p:cNvPr id="5" name="Group 11"/>
            <p:cNvGrpSpPr/>
            <p:nvPr/>
          </p:nvGrpSpPr>
          <p:grpSpPr>
            <a:xfrm>
              <a:off x="2801833" y="4481112"/>
              <a:ext cx="483577" cy="483577"/>
              <a:chOff x="5284177" y="2901462"/>
              <a:chExt cx="483577" cy="483577"/>
            </a:xfrm>
          </p:grpSpPr>
          <p:sp>
            <p:nvSpPr>
              <p:cNvPr id="13" name="Flowchart: Connector 12"/>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4"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I1</a:t>
                </a:r>
                <a:endParaRPr lang="en-US" sz="1400" b="1" dirty="0">
                  <a:solidFill>
                    <a:schemeClr val="tx2"/>
                  </a:solidFill>
                </a:endParaRPr>
              </a:p>
            </p:txBody>
          </p:sp>
        </p:grpSp>
        <p:grpSp>
          <p:nvGrpSpPr>
            <p:cNvPr id="8" name="Group 14"/>
            <p:cNvGrpSpPr/>
            <p:nvPr/>
          </p:nvGrpSpPr>
          <p:grpSpPr>
            <a:xfrm>
              <a:off x="2725633" y="5222599"/>
              <a:ext cx="483577" cy="483577"/>
              <a:chOff x="5284177" y="2901462"/>
              <a:chExt cx="483577" cy="483577"/>
            </a:xfrm>
          </p:grpSpPr>
          <p:sp>
            <p:nvSpPr>
              <p:cNvPr id="16" name="Flowchart: Connector 15"/>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7"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R1</a:t>
                </a:r>
                <a:endParaRPr lang="en-US" sz="1400" b="1" dirty="0">
                  <a:solidFill>
                    <a:schemeClr val="tx2"/>
                  </a:solidFill>
                </a:endParaRPr>
              </a:p>
            </p:txBody>
          </p:sp>
        </p:grpSp>
        <p:grpSp>
          <p:nvGrpSpPr>
            <p:cNvPr id="9" name="Group 18"/>
            <p:cNvGrpSpPr/>
            <p:nvPr/>
          </p:nvGrpSpPr>
          <p:grpSpPr>
            <a:xfrm>
              <a:off x="2895616" y="3783591"/>
              <a:ext cx="483577" cy="483577"/>
              <a:chOff x="5284177" y="2901462"/>
              <a:chExt cx="483577" cy="483577"/>
            </a:xfrm>
          </p:grpSpPr>
          <p:sp>
            <p:nvSpPr>
              <p:cNvPr id="20" name="Flowchart: Connector 19"/>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1"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L1</a:t>
                </a:r>
                <a:endParaRPr lang="en-US" sz="1400" b="1" dirty="0">
                  <a:solidFill>
                    <a:schemeClr val="tx2"/>
                  </a:solidFill>
                </a:endParaRPr>
              </a:p>
            </p:txBody>
          </p:sp>
        </p:grpSp>
        <p:grpSp>
          <p:nvGrpSpPr>
            <p:cNvPr id="12" name="Group 24"/>
            <p:cNvGrpSpPr/>
            <p:nvPr/>
          </p:nvGrpSpPr>
          <p:grpSpPr>
            <a:xfrm>
              <a:off x="4164630" y="1940159"/>
              <a:ext cx="483577" cy="483577"/>
              <a:chOff x="5284177" y="2901462"/>
              <a:chExt cx="483577" cy="483577"/>
            </a:xfrm>
          </p:grpSpPr>
          <p:sp>
            <p:nvSpPr>
              <p:cNvPr id="26" name="Flowchart: Connector 25"/>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7"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C1</a:t>
                </a:r>
                <a:endParaRPr lang="en-US" sz="1400" b="1" dirty="0">
                  <a:solidFill>
                    <a:schemeClr val="tx2"/>
                  </a:solidFill>
                </a:endParaRPr>
              </a:p>
            </p:txBody>
          </p:sp>
        </p:grpSp>
        <p:cxnSp>
          <p:nvCxnSpPr>
            <p:cNvPr id="33" name="Straight Arrow Connector 32"/>
            <p:cNvCxnSpPr>
              <a:stCxn id="4" idx="7"/>
              <a:endCxn id="79" idx="2"/>
            </p:cNvCxnSpPr>
            <p:nvPr/>
          </p:nvCxnSpPr>
          <p:spPr>
            <a:xfrm flipH="1" flipV="1">
              <a:off x="951044" y="2880935"/>
              <a:ext cx="490434" cy="1480495"/>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1079621" y="3111082"/>
              <a:ext cx="88107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b="1" dirty="0" err="1" smtClean="0">
                  <a:solidFill>
                    <a:schemeClr val="accent6">
                      <a:lumMod val="10000"/>
                    </a:schemeClr>
                  </a:solidFill>
                </a:rPr>
                <a:t>superstate</a:t>
              </a:r>
              <a:endParaRPr lang="en-US" sz="1100" b="1" dirty="0">
                <a:solidFill>
                  <a:schemeClr val="accent6">
                    <a:lumMod val="10000"/>
                  </a:schemeClr>
                </a:solidFill>
              </a:endParaRPr>
            </a:p>
          </p:txBody>
        </p:sp>
        <p:cxnSp>
          <p:nvCxnSpPr>
            <p:cNvPr id="39" name="Straight Arrow Connector 38"/>
            <p:cNvCxnSpPr>
              <a:stCxn id="4" idx="7"/>
              <a:endCxn id="10" idx="3"/>
            </p:cNvCxnSpPr>
            <p:nvPr/>
          </p:nvCxnSpPr>
          <p:spPr>
            <a:xfrm flipV="1">
              <a:off x="1441478" y="3158856"/>
              <a:ext cx="1472204" cy="1202574"/>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42"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2114170" y="3152120"/>
              <a:ext cx="655410"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b="1" dirty="0" err="1" smtClean="0">
                  <a:solidFill>
                    <a:schemeClr val="accent6">
                      <a:lumMod val="10000"/>
                    </a:schemeClr>
                  </a:solidFill>
                </a:rPr>
                <a:t>ep</a:t>
              </a:r>
              <a:r>
                <a:rPr lang="en-US" sz="1100" dirty="0" err="1" smtClean="0">
                  <a:solidFill>
                    <a:srgbClr val="0070C0"/>
                  </a:solidFill>
                </a:rPr>
                <a:t>mem</a:t>
              </a:r>
              <a:endParaRPr lang="en-US" sz="1100" dirty="0">
                <a:solidFill>
                  <a:srgbClr val="0070C0"/>
                </a:solidFill>
              </a:endParaRPr>
            </a:p>
          </p:txBody>
        </p:sp>
        <p:cxnSp>
          <p:nvCxnSpPr>
            <p:cNvPr id="44" name="Straight Arrow Connector 43"/>
            <p:cNvCxnSpPr>
              <a:stCxn id="4" idx="6"/>
              <a:endCxn id="20" idx="2"/>
            </p:cNvCxnSpPr>
            <p:nvPr/>
          </p:nvCxnSpPr>
          <p:spPr>
            <a:xfrm flipV="1">
              <a:off x="1512296" y="4025380"/>
              <a:ext cx="1383320" cy="507021"/>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47"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2222625" y="3849632"/>
              <a:ext cx="655410"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b="1" dirty="0" err="1" smtClean="0">
                  <a:solidFill>
                    <a:schemeClr val="accent6">
                      <a:lumMod val="10000"/>
                    </a:schemeClr>
                  </a:solidFill>
                </a:rPr>
                <a:t>s</a:t>
              </a:r>
              <a:r>
                <a:rPr lang="en-US" sz="1100" dirty="0" err="1" smtClean="0">
                  <a:solidFill>
                    <a:srgbClr val="0070C0"/>
                  </a:solidFill>
                </a:rPr>
                <a:t>mem</a:t>
              </a:r>
              <a:endParaRPr lang="en-US" sz="1100" dirty="0">
                <a:solidFill>
                  <a:srgbClr val="0070C0"/>
                </a:solidFill>
              </a:endParaRPr>
            </a:p>
          </p:txBody>
        </p:sp>
        <p:cxnSp>
          <p:nvCxnSpPr>
            <p:cNvPr id="48" name="Straight Arrow Connector 47"/>
            <p:cNvCxnSpPr>
              <a:stCxn id="4" idx="6"/>
              <a:endCxn id="13" idx="2"/>
            </p:cNvCxnSpPr>
            <p:nvPr/>
          </p:nvCxnSpPr>
          <p:spPr>
            <a:xfrm>
              <a:off x="1512296" y="4532401"/>
              <a:ext cx="1289537" cy="190500"/>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51"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2351578" y="4444582"/>
              <a:ext cx="27734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err="1" smtClean="0">
                  <a:solidFill>
                    <a:srgbClr val="0070C0"/>
                  </a:solidFill>
                </a:rPr>
                <a:t>io</a:t>
              </a:r>
              <a:endParaRPr lang="en-US" sz="1100" dirty="0">
                <a:solidFill>
                  <a:srgbClr val="0070C0"/>
                </a:solidFill>
              </a:endParaRPr>
            </a:p>
          </p:txBody>
        </p:sp>
        <p:sp>
          <p:nvSpPr>
            <p:cNvPr id="55"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1278917" y="5235888"/>
              <a:ext cx="47077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smtClean="0">
                  <a:solidFill>
                    <a:srgbClr val="0070C0"/>
                  </a:solidFill>
                </a:rPr>
                <a:t>type</a:t>
              </a:r>
              <a:endParaRPr lang="en-US" sz="1100" dirty="0">
                <a:solidFill>
                  <a:srgbClr val="0070C0"/>
                </a:solidFill>
              </a:endParaRPr>
            </a:p>
          </p:txBody>
        </p:sp>
        <p:cxnSp>
          <p:nvCxnSpPr>
            <p:cNvPr id="56" name="Straight Arrow Connector 55"/>
            <p:cNvCxnSpPr>
              <a:stCxn id="4" idx="5"/>
              <a:endCxn id="71" idx="0"/>
            </p:cNvCxnSpPr>
            <p:nvPr/>
          </p:nvCxnSpPr>
          <p:spPr>
            <a:xfrm flipH="1">
              <a:off x="1059482" y="4703371"/>
              <a:ext cx="381996" cy="1064370"/>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4" idx="5"/>
              <a:endCxn id="16" idx="2"/>
            </p:cNvCxnSpPr>
            <p:nvPr/>
          </p:nvCxnSpPr>
          <p:spPr>
            <a:xfrm>
              <a:off x="1441478" y="4703371"/>
              <a:ext cx="1284155" cy="761017"/>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64"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1955923" y="4884197"/>
              <a:ext cx="801949"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smtClean="0">
                  <a:solidFill>
                    <a:srgbClr val="0070C0"/>
                  </a:solidFill>
                </a:rPr>
                <a:t>reward-link</a:t>
              </a:r>
              <a:endParaRPr lang="en-US" sz="1100" dirty="0">
                <a:solidFill>
                  <a:srgbClr val="0070C0"/>
                </a:solidFill>
              </a:endParaRPr>
            </a:p>
          </p:txBody>
        </p:sp>
        <p:cxnSp>
          <p:nvCxnSpPr>
            <p:cNvPr id="67" name="Straight Arrow Connector 66"/>
            <p:cNvCxnSpPr>
              <a:stCxn id="10" idx="6"/>
              <a:endCxn id="26" idx="2"/>
            </p:cNvCxnSpPr>
            <p:nvPr/>
          </p:nvCxnSpPr>
          <p:spPr>
            <a:xfrm flipV="1">
              <a:off x="3326441" y="2181948"/>
              <a:ext cx="838189" cy="805938"/>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15" name="Group 71"/>
            <p:cNvGrpSpPr/>
            <p:nvPr/>
          </p:nvGrpSpPr>
          <p:grpSpPr>
            <a:xfrm>
              <a:off x="852862" y="5767741"/>
              <a:ext cx="413240" cy="369254"/>
              <a:chOff x="1090246" y="5416061"/>
              <a:chExt cx="413240" cy="369254"/>
            </a:xfrm>
          </p:grpSpPr>
          <p:sp>
            <p:nvSpPr>
              <p:cNvPr id="54"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1152886" y="5531908"/>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State</a:t>
                </a:r>
                <a:endParaRPr lang="en-US" sz="900" b="1" dirty="0">
                  <a:solidFill>
                    <a:schemeClr val="tx2"/>
                  </a:solidFill>
                </a:endParaRPr>
              </a:p>
            </p:txBody>
          </p:sp>
          <p:sp>
            <p:nvSpPr>
              <p:cNvPr id="71" name="Rectangle 70"/>
              <p:cNvSpPr/>
              <p:nvPr/>
            </p:nvSpPr>
            <p:spPr>
              <a:xfrm>
                <a:off x="1090246" y="5416061"/>
                <a:ext cx="413240" cy="36048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grpSp>
        <p:grpSp>
          <p:nvGrpSpPr>
            <p:cNvPr id="18" name="Group 76"/>
            <p:cNvGrpSpPr/>
            <p:nvPr/>
          </p:nvGrpSpPr>
          <p:grpSpPr>
            <a:xfrm>
              <a:off x="744424" y="2520449"/>
              <a:ext cx="422038" cy="360486"/>
              <a:chOff x="1090246" y="5416061"/>
              <a:chExt cx="422038" cy="360486"/>
            </a:xfrm>
          </p:grpSpPr>
          <p:sp>
            <p:nvSpPr>
              <p:cNvPr id="78"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1223222" y="5523116"/>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Nil</a:t>
                </a:r>
                <a:endParaRPr lang="en-US" sz="900" b="1" dirty="0">
                  <a:solidFill>
                    <a:schemeClr val="tx2"/>
                  </a:solidFill>
                </a:endParaRPr>
              </a:p>
            </p:txBody>
          </p:sp>
          <p:sp>
            <p:nvSpPr>
              <p:cNvPr id="79" name="Rectangle 78"/>
              <p:cNvSpPr/>
              <p:nvPr/>
            </p:nvSpPr>
            <p:spPr>
              <a:xfrm>
                <a:off x="1090246" y="5416061"/>
                <a:ext cx="413240" cy="36048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grpSp>
        <p:sp>
          <p:nvSpPr>
            <p:cNvPr id="81"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907804" y="2457539"/>
              <a:ext cx="801949"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smtClean="0">
                  <a:solidFill>
                    <a:srgbClr val="0070C0"/>
                  </a:solidFill>
                </a:rPr>
                <a:t>command</a:t>
              </a:r>
              <a:endParaRPr lang="en-US" sz="1100" dirty="0">
                <a:solidFill>
                  <a:srgbClr val="0070C0"/>
                </a:solidFill>
              </a:endParaRPr>
            </a:p>
          </p:txBody>
        </p:sp>
        <p:grpSp>
          <p:nvGrpSpPr>
            <p:cNvPr id="19" name="Group 81"/>
            <p:cNvGrpSpPr/>
            <p:nvPr/>
          </p:nvGrpSpPr>
          <p:grpSpPr>
            <a:xfrm>
              <a:off x="2590810" y="1834649"/>
              <a:ext cx="457206" cy="378046"/>
              <a:chOff x="1090246" y="5416061"/>
              <a:chExt cx="457206" cy="378046"/>
            </a:xfrm>
          </p:grpSpPr>
          <p:sp>
            <p:nvSpPr>
              <p:cNvPr id="83"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1258390" y="5540700"/>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1</a:t>
                </a:r>
                <a:endParaRPr lang="en-US" sz="900" b="1" dirty="0">
                  <a:solidFill>
                    <a:schemeClr val="tx2"/>
                  </a:solidFill>
                </a:endParaRPr>
              </a:p>
            </p:txBody>
          </p:sp>
          <p:sp>
            <p:nvSpPr>
              <p:cNvPr id="84" name="Rectangle 83"/>
              <p:cNvSpPr/>
              <p:nvPr/>
            </p:nvSpPr>
            <p:spPr>
              <a:xfrm>
                <a:off x="1090246" y="5416061"/>
                <a:ext cx="413240" cy="36048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grpSp>
        <p:cxnSp>
          <p:nvCxnSpPr>
            <p:cNvPr id="85" name="Straight Arrow Connector 84"/>
            <p:cNvCxnSpPr>
              <a:stCxn id="10" idx="0"/>
              <a:endCxn id="84" idx="2"/>
            </p:cNvCxnSpPr>
            <p:nvPr/>
          </p:nvCxnSpPr>
          <p:spPr>
            <a:xfrm flipH="1" flipV="1">
              <a:off x="2797430" y="2195135"/>
              <a:ext cx="287223" cy="550962"/>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88"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2882033" y="2223077"/>
              <a:ext cx="801949"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smtClean="0">
                  <a:solidFill>
                    <a:srgbClr val="0070C0"/>
                  </a:solidFill>
                </a:rPr>
                <a:t>present-id</a:t>
              </a:r>
              <a:endParaRPr lang="en-US" sz="1100" dirty="0">
                <a:solidFill>
                  <a:srgbClr val="0070C0"/>
                </a:solidFill>
              </a:endParaRPr>
            </a:p>
          </p:txBody>
        </p:sp>
        <p:grpSp>
          <p:nvGrpSpPr>
            <p:cNvPr id="22" name="Group 88"/>
            <p:cNvGrpSpPr/>
            <p:nvPr/>
          </p:nvGrpSpPr>
          <p:grpSpPr>
            <a:xfrm>
              <a:off x="4237898" y="2751982"/>
              <a:ext cx="483577" cy="483577"/>
              <a:chOff x="5284177" y="2901462"/>
              <a:chExt cx="483577" cy="483577"/>
            </a:xfrm>
          </p:grpSpPr>
          <p:sp>
            <p:nvSpPr>
              <p:cNvPr id="90" name="Flowchart: Connector 89"/>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91"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R2</a:t>
                </a:r>
                <a:endParaRPr lang="en-US" sz="1400" b="1" dirty="0">
                  <a:solidFill>
                    <a:schemeClr val="tx2"/>
                  </a:solidFill>
                </a:endParaRPr>
              </a:p>
            </p:txBody>
          </p:sp>
        </p:grpSp>
        <p:cxnSp>
          <p:nvCxnSpPr>
            <p:cNvPr id="92" name="Straight Arrow Connector 91"/>
            <p:cNvCxnSpPr>
              <a:stCxn id="10" idx="6"/>
              <a:endCxn id="90" idx="2"/>
            </p:cNvCxnSpPr>
            <p:nvPr/>
          </p:nvCxnSpPr>
          <p:spPr>
            <a:xfrm>
              <a:off x="3326441" y="2987886"/>
              <a:ext cx="911457" cy="5885"/>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95"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693862" y="2779926"/>
              <a:ext cx="526456"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smtClean="0">
                  <a:solidFill>
                    <a:srgbClr val="0070C0"/>
                  </a:solidFill>
                </a:rPr>
                <a:t>result</a:t>
              </a:r>
              <a:endParaRPr lang="en-US" sz="1100" dirty="0">
                <a:solidFill>
                  <a:srgbClr val="0070C0"/>
                </a:solidFill>
              </a:endParaRPr>
            </a:p>
          </p:txBody>
        </p:sp>
        <p:grpSp>
          <p:nvGrpSpPr>
            <p:cNvPr id="23" name="Group 95"/>
            <p:cNvGrpSpPr/>
            <p:nvPr/>
          </p:nvGrpSpPr>
          <p:grpSpPr>
            <a:xfrm>
              <a:off x="4730289" y="4923644"/>
              <a:ext cx="483577" cy="483577"/>
              <a:chOff x="5284177" y="2901462"/>
              <a:chExt cx="483577" cy="483577"/>
            </a:xfrm>
          </p:grpSpPr>
          <p:sp>
            <p:nvSpPr>
              <p:cNvPr id="97" name="Flowchart: Connector 96"/>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98"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I2</a:t>
                </a:r>
                <a:endParaRPr lang="en-US" sz="1400" b="1" dirty="0">
                  <a:solidFill>
                    <a:schemeClr val="tx2"/>
                  </a:solidFill>
                </a:endParaRPr>
              </a:p>
            </p:txBody>
          </p:sp>
        </p:grpSp>
        <p:grpSp>
          <p:nvGrpSpPr>
            <p:cNvPr id="24" name="Group 98"/>
            <p:cNvGrpSpPr/>
            <p:nvPr/>
          </p:nvGrpSpPr>
          <p:grpSpPr>
            <a:xfrm>
              <a:off x="4161720" y="5753051"/>
              <a:ext cx="483577" cy="483577"/>
              <a:chOff x="5284177" y="2901462"/>
              <a:chExt cx="483577" cy="483577"/>
            </a:xfrm>
          </p:grpSpPr>
          <p:sp>
            <p:nvSpPr>
              <p:cNvPr id="100" name="Flowchart: Connector 99"/>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01"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I3</a:t>
                </a:r>
                <a:endParaRPr lang="en-US" sz="1400" b="1" dirty="0">
                  <a:solidFill>
                    <a:schemeClr val="tx2"/>
                  </a:solidFill>
                </a:endParaRPr>
              </a:p>
            </p:txBody>
          </p:sp>
        </p:grpSp>
        <p:cxnSp>
          <p:nvCxnSpPr>
            <p:cNvPr id="102" name="Straight Arrow Connector 101"/>
            <p:cNvCxnSpPr>
              <a:stCxn id="13" idx="6"/>
              <a:endCxn id="97" idx="2"/>
            </p:cNvCxnSpPr>
            <p:nvPr/>
          </p:nvCxnSpPr>
          <p:spPr>
            <a:xfrm>
              <a:off x="3285410" y="4722901"/>
              <a:ext cx="1444879" cy="442532"/>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13" idx="6"/>
              <a:endCxn id="100" idx="1"/>
            </p:cNvCxnSpPr>
            <p:nvPr/>
          </p:nvCxnSpPr>
          <p:spPr>
            <a:xfrm>
              <a:off x="3285410" y="4722901"/>
              <a:ext cx="947128" cy="1100968"/>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11"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922460" y="4740610"/>
              <a:ext cx="801949"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b="1" dirty="0" smtClean="0">
                  <a:solidFill>
                    <a:schemeClr val="accent6">
                      <a:lumMod val="10000"/>
                    </a:schemeClr>
                  </a:solidFill>
                </a:rPr>
                <a:t>in</a:t>
              </a:r>
              <a:r>
                <a:rPr lang="en-US" sz="1100" dirty="0" smtClean="0">
                  <a:solidFill>
                    <a:srgbClr val="0070C0"/>
                  </a:solidFill>
                </a:rPr>
                <a:t>put-link</a:t>
              </a:r>
              <a:endParaRPr lang="en-US" sz="1100" dirty="0">
                <a:solidFill>
                  <a:srgbClr val="0070C0"/>
                </a:solidFill>
              </a:endParaRPr>
            </a:p>
          </p:txBody>
        </p:sp>
        <p:sp>
          <p:nvSpPr>
            <p:cNvPr id="112"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978139" y="5402960"/>
              <a:ext cx="801949"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b="1" dirty="0" smtClean="0">
                  <a:solidFill>
                    <a:schemeClr val="accent6">
                      <a:lumMod val="10000"/>
                    </a:schemeClr>
                  </a:solidFill>
                </a:rPr>
                <a:t>out</a:t>
              </a:r>
              <a:r>
                <a:rPr lang="en-US" sz="1100" dirty="0" smtClean="0">
                  <a:solidFill>
                    <a:srgbClr val="0070C0"/>
                  </a:solidFill>
                </a:rPr>
                <a:t>put-link</a:t>
              </a:r>
              <a:endParaRPr lang="en-US" sz="1100" dirty="0">
                <a:solidFill>
                  <a:srgbClr val="0070C0"/>
                </a:solidFill>
              </a:endParaRPr>
            </a:p>
          </p:txBody>
        </p:sp>
        <p:grpSp>
          <p:nvGrpSpPr>
            <p:cNvPr id="25" name="Group 116"/>
            <p:cNvGrpSpPr/>
            <p:nvPr/>
          </p:nvGrpSpPr>
          <p:grpSpPr>
            <a:xfrm>
              <a:off x="4229106" y="3367443"/>
              <a:ext cx="483577" cy="483577"/>
              <a:chOff x="5284177" y="2901462"/>
              <a:chExt cx="483577" cy="483577"/>
            </a:xfrm>
          </p:grpSpPr>
          <p:sp>
            <p:nvSpPr>
              <p:cNvPr id="118" name="Flowchart: Connector 117"/>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19"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C2</a:t>
                </a:r>
                <a:endParaRPr lang="en-US" sz="1400" b="1" dirty="0">
                  <a:solidFill>
                    <a:schemeClr val="tx2"/>
                  </a:solidFill>
                </a:endParaRPr>
              </a:p>
            </p:txBody>
          </p:sp>
        </p:grpSp>
        <p:sp>
          <p:nvSpPr>
            <p:cNvPr id="120"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304065" y="3471585"/>
              <a:ext cx="801949"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smtClean="0">
                  <a:solidFill>
                    <a:srgbClr val="0070C0"/>
                  </a:solidFill>
                </a:rPr>
                <a:t>command</a:t>
              </a:r>
              <a:endParaRPr lang="en-US" sz="1100" dirty="0">
                <a:solidFill>
                  <a:srgbClr val="0070C0"/>
                </a:solidFill>
              </a:endParaRPr>
            </a:p>
          </p:txBody>
        </p:sp>
        <p:grpSp>
          <p:nvGrpSpPr>
            <p:cNvPr id="28" name="Group 120"/>
            <p:cNvGrpSpPr/>
            <p:nvPr/>
          </p:nvGrpSpPr>
          <p:grpSpPr>
            <a:xfrm>
              <a:off x="4170490" y="3950666"/>
              <a:ext cx="483577" cy="483577"/>
              <a:chOff x="5284177" y="2901462"/>
              <a:chExt cx="483577" cy="483577"/>
            </a:xfrm>
          </p:grpSpPr>
          <p:sp>
            <p:nvSpPr>
              <p:cNvPr id="122" name="Flowchart: Connector 121"/>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23"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R3</a:t>
                </a:r>
                <a:endParaRPr lang="en-US" sz="1400" b="1" dirty="0">
                  <a:solidFill>
                    <a:schemeClr val="tx2"/>
                  </a:solidFill>
                </a:endParaRPr>
              </a:p>
            </p:txBody>
          </p:sp>
        </p:grpSp>
        <p:sp>
          <p:nvSpPr>
            <p:cNvPr id="124"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635245" y="3864310"/>
              <a:ext cx="526456"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smtClean="0">
                  <a:solidFill>
                    <a:srgbClr val="0070C0"/>
                  </a:solidFill>
                </a:rPr>
                <a:t>result</a:t>
              </a:r>
              <a:endParaRPr lang="en-US" sz="1100" dirty="0">
                <a:solidFill>
                  <a:srgbClr val="0070C0"/>
                </a:solidFill>
              </a:endParaRPr>
            </a:p>
          </p:txBody>
        </p:sp>
        <p:cxnSp>
          <p:nvCxnSpPr>
            <p:cNvPr id="127" name="Straight Arrow Connector 126"/>
            <p:cNvCxnSpPr>
              <a:stCxn id="20" idx="7"/>
              <a:endCxn id="118" idx="2"/>
            </p:cNvCxnSpPr>
            <p:nvPr/>
          </p:nvCxnSpPr>
          <p:spPr>
            <a:xfrm flipV="1">
              <a:off x="3308375" y="3609232"/>
              <a:ext cx="920731" cy="245177"/>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stCxn id="20" idx="6"/>
              <a:endCxn id="122" idx="2"/>
            </p:cNvCxnSpPr>
            <p:nvPr/>
          </p:nvCxnSpPr>
          <p:spPr>
            <a:xfrm>
              <a:off x="3379193" y="4025380"/>
              <a:ext cx="791297" cy="167075"/>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7819053" y="2043403"/>
            <a:ext cx="3226445" cy="3325477"/>
            <a:chOff x="744424" y="1834649"/>
            <a:chExt cx="4469442" cy="4401979"/>
          </a:xfrm>
        </p:grpSpPr>
        <p:grpSp>
          <p:nvGrpSpPr>
            <p:cNvPr id="75" name="Group 7"/>
            <p:cNvGrpSpPr/>
            <p:nvPr/>
          </p:nvGrpSpPr>
          <p:grpSpPr>
            <a:xfrm>
              <a:off x="1028719" y="4290612"/>
              <a:ext cx="483577" cy="483577"/>
              <a:chOff x="5284177" y="2901462"/>
              <a:chExt cx="483577" cy="483577"/>
            </a:xfrm>
          </p:grpSpPr>
          <p:sp>
            <p:nvSpPr>
              <p:cNvPr id="169" name="Flowchart: Connector 3"/>
              <p:cNvSpPr/>
              <p:nvPr/>
            </p:nvSpPr>
            <p:spPr>
              <a:xfrm>
                <a:off x="5284177" y="2901462"/>
                <a:ext cx="483577" cy="483577"/>
              </a:xfrm>
              <a:prstGeom prst="flowChartConnector">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170"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S1</a:t>
                </a:r>
                <a:endParaRPr lang="en-US" sz="700" b="1" dirty="0">
                  <a:solidFill>
                    <a:schemeClr val="tx2"/>
                  </a:solidFill>
                </a:endParaRPr>
              </a:p>
            </p:txBody>
          </p:sp>
        </p:grpSp>
        <p:grpSp>
          <p:nvGrpSpPr>
            <p:cNvPr id="76" name="Group 36"/>
            <p:cNvGrpSpPr/>
            <p:nvPr/>
          </p:nvGrpSpPr>
          <p:grpSpPr>
            <a:xfrm>
              <a:off x="2842864" y="2746097"/>
              <a:ext cx="483577" cy="483577"/>
              <a:chOff x="3018691" y="1998785"/>
              <a:chExt cx="483577" cy="483577"/>
            </a:xfrm>
          </p:grpSpPr>
          <p:sp>
            <p:nvSpPr>
              <p:cNvPr id="167" name="Flowchart: Connector 166"/>
              <p:cNvSpPr/>
              <p:nvPr/>
            </p:nvSpPr>
            <p:spPr>
              <a:xfrm>
                <a:off x="3018691" y="1998785"/>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168"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151659" y="2141030"/>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E1</a:t>
                </a:r>
                <a:endParaRPr lang="en-US" sz="700" b="1" dirty="0">
                  <a:solidFill>
                    <a:schemeClr val="tx2"/>
                  </a:solidFill>
                </a:endParaRPr>
              </a:p>
            </p:txBody>
          </p:sp>
        </p:grpSp>
        <p:grpSp>
          <p:nvGrpSpPr>
            <p:cNvPr id="77" name="Group 11"/>
            <p:cNvGrpSpPr/>
            <p:nvPr/>
          </p:nvGrpSpPr>
          <p:grpSpPr>
            <a:xfrm>
              <a:off x="2801833" y="4481112"/>
              <a:ext cx="483577" cy="483577"/>
              <a:chOff x="5284177" y="2901462"/>
              <a:chExt cx="483577" cy="483577"/>
            </a:xfrm>
          </p:grpSpPr>
          <p:sp>
            <p:nvSpPr>
              <p:cNvPr id="165" name="Flowchart: Connector 164"/>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16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I1</a:t>
                </a:r>
                <a:endParaRPr lang="en-US" sz="700" b="1" dirty="0">
                  <a:solidFill>
                    <a:schemeClr val="tx2"/>
                  </a:solidFill>
                </a:endParaRPr>
              </a:p>
            </p:txBody>
          </p:sp>
        </p:grpSp>
        <p:grpSp>
          <p:nvGrpSpPr>
            <p:cNvPr id="80" name="Group 14"/>
            <p:cNvGrpSpPr/>
            <p:nvPr/>
          </p:nvGrpSpPr>
          <p:grpSpPr>
            <a:xfrm>
              <a:off x="2725633" y="5222599"/>
              <a:ext cx="483577" cy="483577"/>
              <a:chOff x="5284177" y="2901462"/>
              <a:chExt cx="483577" cy="483577"/>
            </a:xfrm>
          </p:grpSpPr>
          <p:sp>
            <p:nvSpPr>
              <p:cNvPr id="163" name="Flowchart: Connector 162"/>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164"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R1</a:t>
                </a:r>
                <a:endParaRPr lang="en-US" sz="700" b="1" dirty="0">
                  <a:solidFill>
                    <a:schemeClr val="tx2"/>
                  </a:solidFill>
                </a:endParaRPr>
              </a:p>
            </p:txBody>
          </p:sp>
        </p:grpSp>
        <p:grpSp>
          <p:nvGrpSpPr>
            <p:cNvPr id="82" name="Group 18"/>
            <p:cNvGrpSpPr/>
            <p:nvPr/>
          </p:nvGrpSpPr>
          <p:grpSpPr>
            <a:xfrm>
              <a:off x="2895616" y="3783591"/>
              <a:ext cx="483577" cy="483577"/>
              <a:chOff x="5284177" y="2901462"/>
              <a:chExt cx="483577" cy="483577"/>
            </a:xfrm>
          </p:grpSpPr>
          <p:sp>
            <p:nvSpPr>
              <p:cNvPr id="161" name="Flowchart: Connector 160"/>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162"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L1</a:t>
                </a:r>
                <a:endParaRPr lang="en-US" sz="700" b="1" dirty="0">
                  <a:solidFill>
                    <a:schemeClr val="tx2"/>
                  </a:solidFill>
                </a:endParaRPr>
              </a:p>
            </p:txBody>
          </p:sp>
        </p:grpSp>
        <p:grpSp>
          <p:nvGrpSpPr>
            <p:cNvPr id="86" name="Group 24"/>
            <p:cNvGrpSpPr/>
            <p:nvPr/>
          </p:nvGrpSpPr>
          <p:grpSpPr>
            <a:xfrm>
              <a:off x="4164630" y="1940159"/>
              <a:ext cx="483577" cy="483577"/>
              <a:chOff x="5284177" y="2901462"/>
              <a:chExt cx="483577" cy="483577"/>
            </a:xfrm>
          </p:grpSpPr>
          <p:sp>
            <p:nvSpPr>
              <p:cNvPr id="159" name="Flowchart: Connector 158"/>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160"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C1</a:t>
                </a:r>
                <a:endParaRPr lang="en-US" sz="700" b="1" dirty="0">
                  <a:solidFill>
                    <a:schemeClr val="tx2"/>
                  </a:solidFill>
                </a:endParaRPr>
              </a:p>
            </p:txBody>
          </p:sp>
        </p:grpSp>
        <p:cxnSp>
          <p:nvCxnSpPr>
            <p:cNvPr id="87" name="Straight Arrow Connector 86"/>
            <p:cNvCxnSpPr>
              <a:endCxn id="156" idx="2"/>
            </p:cNvCxnSpPr>
            <p:nvPr/>
          </p:nvCxnSpPr>
          <p:spPr>
            <a:xfrm flipH="1" flipV="1">
              <a:off x="951044" y="2880935"/>
              <a:ext cx="490434" cy="1480495"/>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89"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1079621" y="3111082"/>
              <a:ext cx="88107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a:t>
              </a:r>
              <a:r>
                <a:rPr lang="en-US" sz="700" b="1" dirty="0" err="1" smtClean="0">
                  <a:solidFill>
                    <a:schemeClr val="accent6">
                      <a:lumMod val="10000"/>
                    </a:schemeClr>
                  </a:solidFill>
                </a:rPr>
                <a:t>superstate</a:t>
              </a:r>
              <a:endParaRPr lang="en-US" sz="700" b="1" dirty="0">
                <a:solidFill>
                  <a:schemeClr val="accent6">
                    <a:lumMod val="10000"/>
                  </a:schemeClr>
                </a:solidFill>
              </a:endParaRPr>
            </a:p>
          </p:txBody>
        </p:sp>
        <p:cxnSp>
          <p:nvCxnSpPr>
            <p:cNvPr id="93" name="Straight Arrow Connector 92"/>
            <p:cNvCxnSpPr>
              <a:endCxn id="167" idx="3"/>
            </p:cNvCxnSpPr>
            <p:nvPr/>
          </p:nvCxnSpPr>
          <p:spPr>
            <a:xfrm flipV="1">
              <a:off x="1441478" y="3158856"/>
              <a:ext cx="1472204" cy="1202574"/>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94"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2114170" y="3152120"/>
              <a:ext cx="655410"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a:t>
              </a:r>
              <a:r>
                <a:rPr lang="en-US" sz="700" b="1" dirty="0" err="1" smtClean="0">
                  <a:solidFill>
                    <a:schemeClr val="accent6">
                      <a:lumMod val="10000"/>
                    </a:schemeClr>
                  </a:solidFill>
                </a:rPr>
                <a:t>ep</a:t>
              </a:r>
              <a:r>
                <a:rPr lang="en-US" sz="700" b="1" dirty="0" err="1" smtClean="0">
                  <a:solidFill>
                    <a:srgbClr val="0070C0"/>
                  </a:solidFill>
                </a:rPr>
                <a:t>mem</a:t>
              </a:r>
              <a:endParaRPr lang="en-US" sz="700" b="1" dirty="0">
                <a:solidFill>
                  <a:srgbClr val="0070C0"/>
                </a:solidFill>
              </a:endParaRPr>
            </a:p>
          </p:txBody>
        </p:sp>
        <p:cxnSp>
          <p:nvCxnSpPr>
            <p:cNvPr id="96" name="Straight Arrow Connector 95"/>
            <p:cNvCxnSpPr>
              <a:endCxn id="161" idx="2"/>
            </p:cNvCxnSpPr>
            <p:nvPr/>
          </p:nvCxnSpPr>
          <p:spPr>
            <a:xfrm flipV="1">
              <a:off x="1512296" y="4025380"/>
              <a:ext cx="1383320" cy="507021"/>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99"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2222625" y="3849632"/>
              <a:ext cx="655410"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a:t>
              </a:r>
              <a:r>
                <a:rPr lang="en-US" sz="700" b="1" dirty="0" err="1" smtClean="0">
                  <a:solidFill>
                    <a:schemeClr val="accent6">
                      <a:lumMod val="10000"/>
                    </a:schemeClr>
                  </a:solidFill>
                </a:rPr>
                <a:t>s</a:t>
              </a:r>
              <a:r>
                <a:rPr lang="en-US" sz="700" b="1" dirty="0" err="1" smtClean="0">
                  <a:solidFill>
                    <a:srgbClr val="0070C0"/>
                  </a:solidFill>
                </a:rPr>
                <a:t>mem</a:t>
              </a:r>
              <a:endParaRPr lang="en-US" sz="700" b="1" dirty="0">
                <a:solidFill>
                  <a:srgbClr val="0070C0"/>
                </a:solidFill>
              </a:endParaRPr>
            </a:p>
          </p:txBody>
        </p:sp>
        <p:cxnSp>
          <p:nvCxnSpPr>
            <p:cNvPr id="103" name="Straight Arrow Connector 102"/>
            <p:cNvCxnSpPr>
              <a:endCxn id="165" idx="2"/>
            </p:cNvCxnSpPr>
            <p:nvPr/>
          </p:nvCxnSpPr>
          <p:spPr>
            <a:xfrm>
              <a:off x="1512296" y="4532401"/>
              <a:ext cx="1289537" cy="190500"/>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04"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2351578" y="4444582"/>
              <a:ext cx="27734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a:t>
              </a:r>
              <a:r>
                <a:rPr lang="en-US" sz="700" b="1" dirty="0" err="1" smtClean="0">
                  <a:solidFill>
                    <a:srgbClr val="0070C0"/>
                  </a:solidFill>
                </a:rPr>
                <a:t>io</a:t>
              </a:r>
              <a:endParaRPr lang="en-US" sz="700" b="1" dirty="0">
                <a:solidFill>
                  <a:srgbClr val="0070C0"/>
                </a:solidFill>
              </a:endParaRPr>
            </a:p>
          </p:txBody>
        </p:sp>
        <p:sp>
          <p:nvSpPr>
            <p:cNvPr id="10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1278917" y="5235888"/>
              <a:ext cx="47077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a:t>
              </a:r>
              <a:r>
                <a:rPr lang="en-US" sz="700" b="1" dirty="0" smtClean="0">
                  <a:solidFill>
                    <a:srgbClr val="0070C0"/>
                  </a:solidFill>
                </a:rPr>
                <a:t>type</a:t>
              </a:r>
              <a:endParaRPr lang="en-US" sz="700" b="1" dirty="0">
                <a:solidFill>
                  <a:srgbClr val="0070C0"/>
                </a:solidFill>
              </a:endParaRPr>
            </a:p>
          </p:txBody>
        </p:sp>
        <p:cxnSp>
          <p:nvCxnSpPr>
            <p:cNvPr id="107" name="Straight Arrow Connector 106"/>
            <p:cNvCxnSpPr>
              <a:endCxn id="158" idx="0"/>
            </p:cNvCxnSpPr>
            <p:nvPr/>
          </p:nvCxnSpPr>
          <p:spPr>
            <a:xfrm flipH="1">
              <a:off x="1059482" y="4703371"/>
              <a:ext cx="381996" cy="1064370"/>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endCxn id="163" idx="2"/>
            </p:cNvCxnSpPr>
            <p:nvPr/>
          </p:nvCxnSpPr>
          <p:spPr>
            <a:xfrm>
              <a:off x="1441478" y="4703371"/>
              <a:ext cx="1284155" cy="761017"/>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09"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1955923" y="4884197"/>
              <a:ext cx="801949"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a:t>
              </a:r>
              <a:r>
                <a:rPr lang="en-US" sz="700" b="1" dirty="0" smtClean="0">
                  <a:solidFill>
                    <a:srgbClr val="0070C0"/>
                  </a:solidFill>
                </a:rPr>
                <a:t>reward-link</a:t>
              </a:r>
              <a:endParaRPr lang="en-US" sz="700" b="1" dirty="0">
                <a:solidFill>
                  <a:srgbClr val="0070C0"/>
                </a:solidFill>
              </a:endParaRPr>
            </a:p>
          </p:txBody>
        </p:sp>
        <p:cxnSp>
          <p:nvCxnSpPr>
            <p:cNvPr id="110" name="Straight Arrow Connector 109"/>
            <p:cNvCxnSpPr>
              <a:stCxn id="167" idx="6"/>
              <a:endCxn id="159" idx="2"/>
            </p:cNvCxnSpPr>
            <p:nvPr/>
          </p:nvCxnSpPr>
          <p:spPr>
            <a:xfrm flipV="1">
              <a:off x="3326441" y="2181948"/>
              <a:ext cx="838189" cy="805938"/>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113" name="Group 71"/>
            <p:cNvGrpSpPr/>
            <p:nvPr/>
          </p:nvGrpSpPr>
          <p:grpSpPr>
            <a:xfrm>
              <a:off x="852862" y="5767741"/>
              <a:ext cx="434422" cy="360486"/>
              <a:chOff x="1090246" y="5416061"/>
              <a:chExt cx="434422" cy="360486"/>
            </a:xfrm>
          </p:grpSpPr>
          <p:sp>
            <p:nvSpPr>
              <p:cNvPr id="157"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1139960" y="5507205"/>
                <a:ext cx="384708" cy="224529"/>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State</a:t>
                </a:r>
                <a:endParaRPr lang="en-US" sz="700" b="1" dirty="0">
                  <a:solidFill>
                    <a:schemeClr val="tx2"/>
                  </a:solidFill>
                </a:endParaRPr>
              </a:p>
            </p:txBody>
          </p:sp>
          <p:sp>
            <p:nvSpPr>
              <p:cNvPr id="158" name="Rectangle 157"/>
              <p:cNvSpPr/>
              <p:nvPr/>
            </p:nvSpPr>
            <p:spPr>
              <a:xfrm>
                <a:off x="1090246" y="5416061"/>
                <a:ext cx="413240" cy="36048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grpSp>
        <p:grpSp>
          <p:nvGrpSpPr>
            <p:cNvPr id="114" name="Group 76"/>
            <p:cNvGrpSpPr/>
            <p:nvPr/>
          </p:nvGrpSpPr>
          <p:grpSpPr>
            <a:xfrm>
              <a:off x="744424" y="2520449"/>
              <a:ext cx="422038" cy="360486"/>
              <a:chOff x="1090246" y="5416061"/>
              <a:chExt cx="422038" cy="360486"/>
            </a:xfrm>
          </p:grpSpPr>
          <p:sp>
            <p:nvSpPr>
              <p:cNvPr id="155"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1223222" y="5523116"/>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Nil</a:t>
                </a:r>
                <a:endParaRPr lang="en-US" sz="700" b="1" dirty="0">
                  <a:solidFill>
                    <a:schemeClr val="tx2"/>
                  </a:solidFill>
                </a:endParaRPr>
              </a:p>
            </p:txBody>
          </p:sp>
          <p:sp>
            <p:nvSpPr>
              <p:cNvPr id="156" name="Rectangle 155"/>
              <p:cNvSpPr/>
              <p:nvPr/>
            </p:nvSpPr>
            <p:spPr>
              <a:xfrm>
                <a:off x="1090246" y="5416061"/>
                <a:ext cx="413240" cy="36048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grpSp>
        <p:sp>
          <p:nvSpPr>
            <p:cNvPr id="115"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907804" y="2457539"/>
              <a:ext cx="801949"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a:t>
              </a:r>
              <a:r>
                <a:rPr lang="en-US" sz="700" b="1" dirty="0" smtClean="0">
                  <a:solidFill>
                    <a:srgbClr val="0070C0"/>
                  </a:solidFill>
                </a:rPr>
                <a:t>command</a:t>
              </a:r>
              <a:endParaRPr lang="en-US" sz="700" b="1" dirty="0">
                <a:solidFill>
                  <a:srgbClr val="0070C0"/>
                </a:solidFill>
              </a:endParaRPr>
            </a:p>
          </p:txBody>
        </p:sp>
        <p:grpSp>
          <p:nvGrpSpPr>
            <p:cNvPr id="116" name="Group 81"/>
            <p:cNvGrpSpPr/>
            <p:nvPr/>
          </p:nvGrpSpPr>
          <p:grpSpPr>
            <a:xfrm>
              <a:off x="2590810" y="1834649"/>
              <a:ext cx="457206" cy="378046"/>
              <a:chOff x="1090246" y="5416061"/>
              <a:chExt cx="457206" cy="378046"/>
            </a:xfrm>
          </p:grpSpPr>
          <p:sp>
            <p:nvSpPr>
              <p:cNvPr id="153"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1258390" y="5540700"/>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1</a:t>
                </a:r>
                <a:endParaRPr lang="en-US" sz="700" b="1" dirty="0">
                  <a:solidFill>
                    <a:schemeClr val="tx2"/>
                  </a:solidFill>
                </a:endParaRPr>
              </a:p>
            </p:txBody>
          </p:sp>
          <p:sp>
            <p:nvSpPr>
              <p:cNvPr id="154" name="Rectangle 153"/>
              <p:cNvSpPr/>
              <p:nvPr/>
            </p:nvSpPr>
            <p:spPr>
              <a:xfrm>
                <a:off x="1090246" y="5416061"/>
                <a:ext cx="413240" cy="36048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grpSp>
        <p:cxnSp>
          <p:nvCxnSpPr>
            <p:cNvPr id="117" name="Straight Arrow Connector 116"/>
            <p:cNvCxnSpPr>
              <a:stCxn id="167" idx="0"/>
              <a:endCxn id="154" idx="2"/>
            </p:cNvCxnSpPr>
            <p:nvPr/>
          </p:nvCxnSpPr>
          <p:spPr>
            <a:xfrm flipH="1" flipV="1">
              <a:off x="2797430" y="2195135"/>
              <a:ext cx="287223" cy="550962"/>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21"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2882033" y="2223077"/>
              <a:ext cx="801949"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a:t>
              </a:r>
              <a:r>
                <a:rPr lang="en-US" sz="700" b="1" dirty="0" smtClean="0">
                  <a:solidFill>
                    <a:srgbClr val="0070C0"/>
                  </a:solidFill>
                </a:rPr>
                <a:t>present-id</a:t>
              </a:r>
              <a:endParaRPr lang="en-US" sz="700" b="1" dirty="0">
                <a:solidFill>
                  <a:srgbClr val="0070C0"/>
                </a:solidFill>
              </a:endParaRPr>
            </a:p>
          </p:txBody>
        </p:sp>
        <p:grpSp>
          <p:nvGrpSpPr>
            <p:cNvPr id="125" name="Group 88"/>
            <p:cNvGrpSpPr/>
            <p:nvPr/>
          </p:nvGrpSpPr>
          <p:grpSpPr>
            <a:xfrm>
              <a:off x="4237898" y="2751982"/>
              <a:ext cx="483577" cy="483577"/>
              <a:chOff x="5284177" y="2901462"/>
              <a:chExt cx="483577" cy="483577"/>
            </a:xfrm>
          </p:grpSpPr>
          <p:sp>
            <p:nvSpPr>
              <p:cNvPr id="151" name="Flowchart: Connector 150"/>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152"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R2</a:t>
                </a:r>
                <a:endParaRPr lang="en-US" sz="700" b="1" dirty="0">
                  <a:solidFill>
                    <a:schemeClr val="tx2"/>
                  </a:solidFill>
                </a:endParaRPr>
              </a:p>
            </p:txBody>
          </p:sp>
        </p:grpSp>
        <p:cxnSp>
          <p:nvCxnSpPr>
            <p:cNvPr id="126" name="Straight Arrow Connector 125"/>
            <p:cNvCxnSpPr>
              <a:stCxn id="167" idx="6"/>
              <a:endCxn id="151" idx="2"/>
            </p:cNvCxnSpPr>
            <p:nvPr/>
          </p:nvCxnSpPr>
          <p:spPr>
            <a:xfrm>
              <a:off x="3326441" y="2987886"/>
              <a:ext cx="911457" cy="5885"/>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28"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693862" y="2779926"/>
              <a:ext cx="526456"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a:t>
              </a:r>
              <a:r>
                <a:rPr lang="en-US" sz="700" b="1" dirty="0" smtClean="0">
                  <a:solidFill>
                    <a:srgbClr val="0070C0"/>
                  </a:solidFill>
                </a:rPr>
                <a:t>result</a:t>
              </a:r>
              <a:endParaRPr lang="en-US" sz="700" b="1" dirty="0">
                <a:solidFill>
                  <a:srgbClr val="0070C0"/>
                </a:solidFill>
              </a:endParaRPr>
            </a:p>
          </p:txBody>
        </p:sp>
        <p:grpSp>
          <p:nvGrpSpPr>
            <p:cNvPr id="129" name="Group 95"/>
            <p:cNvGrpSpPr/>
            <p:nvPr/>
          </p:nvGrpSpPr>
          <p:grpSpPr>
            <a:xfrm>
              <a:off x="4730289" y="4923644"/>
              <a:ext cx="483577" cy="483577"/>
              <a:chOff x="5284177" y="2901462"/>
              <a:chExt cx="483577" cy="483577"/>
            </a:xfrm>
          </p:grpSpPr>
          <p:sp>
            <p:nvSpPr>
              <p:cNvPr id="149" name="Flowchart: Connector 148"/>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150"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I2</a:t>
                </a:r>
                <a:endParaRPr lang="en-US" sz="700" b="1" dirty="0">
                  <a:solidFill>
                    <a:schemeClr val="tx2"/>
                  </a:solidFill>
                </a:endParaRPr>
              </a:p>
            </p:txBody>
          </p:sp>
        </p:grpSp>
        <p:grpSp>
          <p:nvGrpSpPr>
            <p:cNvPr id="130" name="Group 98"/>
            <p:cNvGrpSpPr/>
            <p:nvPr/>
          </p:nvGrpSpPr>
          <p:grpSpPr>
            <a:xfrm>
              <a:off x="4161720" y="5753051"/>
              <a:ext cx="483577" cy="483577"/>
              <a:chOff x="5284177" y="2901462"/>
              <a:chExt cx="483577" cy="483577"/>
            </a:xfrm>
          </p:grpSpPr>
          <p:sp>
            <p:nvSpPr>
              <p:cNvPr id="147" name="Flowchart: Connector 146"/>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148"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I3</a:t>
                </a:r>
                <a:endParaRPr lang="en-US" sz="700" b="1" dirty="0">
                  <a:solidFill>
                    <a:schemeClr val="tx2"/>
                  </a:solidFill>
                </a:endParaRPr>
              </a:p>
            </p:txBody>
          </p:sp>
        </p:grpSp>
        <p:cxnSp>
          <p:nvCxnSpPr>
            <p:cNvPr id="131" name="Straight Arrow Connector 130"/>
            <p:cNvCxnSpPr>
              <a:stCxn id="165" idx="6"/>
              <a:endCxn id="149" idx="2"/>
            </p:cNvCxnSpPr>
            <p:nvPr/>
          </p:nvCxnSpPr>
          <p:spPr>
            <a:xfrm>
              <a:off x="3285410" y="4722901"/>
              <a:ext cx="1444879" cy="442532"/>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165" idx="6"/>
              <a:endCxn id="147" idx="1"/>
            </p:cNvCxnSpPr>
            <p:nvPr/>
          </p:nvCxnSpPr>
          <p:spPr>
            <a:xfrm>
              <a:off x="3285410" y="4722901"/>
              <a:ext cx="947128" cy="1100968"/>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34"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922460" y="4740610"/>
              <a:ext cx="801949"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a:t>
              </a:r>
              <a:r>
                <a:rPr lang="en-US" sz="700" b="1" dirty="0" smtClean="0">
                  <a:solidFill>
                    <a:schemeClr val="accent6">
                      <a:lumMod val="10000"/>
                    </a:schemeClr>
                  </a:solidFill>
                </a:rPr>
                <a:t>in</a:t>
              </a:r>
              <a:r>
                <a:rPr lang="en-US" sz="700" b="1" dirty="0" smtClean="0">
                  <a:solidFill>
                    <a:srgbClr val="0070C0"/>
                  </a:solidFill>
                </a:rPr>
                <a:t>put-link</a:t>
              </a:r>
              <a:endParaRPr lang="en-US" sz="700" b="1" dirty="0">
                <a:solidFill>
                  <a:srgbClr val="0070C0"/>
                </a:solidFill>
              </a:endParaRPr>
            </a:p>
          </p:txBody>
        </p:sp>
        <p:sp>
          <p:nvSpPr>
            <p:cNvPr id="135"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978139" y="5402960"/>
              <a:ext cx="801949"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a:t>
              </a:r>
              <a:r>
                <a:rPr lang="en-US" sz="700" b="1" dirty="0" smtClean="0">
                  <a:solidFill>
                    <a:schemeClr val="accent6">
                      <a:lumMod val="10000"/>
                    </a:schemeClr>
                  </a:solidFill>
                </a:rPr>
                <a:t>out</a:t>
              </a:r>
              <a:r>
                <a:rPr lang="en-US" sz="700" b="1" dirty="0" smtClean="0">
                  <a:solidFill>
                    <a:srgbClr val="0070C0"/>
                  </a:solidFill>
                </a:rPr>
                <a:t>put-link</a:t>
              </a:r>
              <a:endParaRPr lang="en-US" sz="700" b="1" dirty="0">
                <a:solidFill>
                  <a:srgbClr val="0070C0"/>
                </a:solidFill>
              </a:endParaRPr>
            </a:p>
          </p:txBody>
        </p:sp>
        <p:grpSp>
          <p:nvGrpSpPr>
            <p:cNvPr id="136" name="Group 116"/>
            <p:cNvGrpSpPr/>
            <p:nvPr/>
          </p:nvGrpSpPr>
          <p:grpSpPr>
            <a:xfrm>
              <a:off x="4229106" y="3367443"/>
              <a:ext cx="483577" cy="483577"/>
              <a:chOff x="5284177" y="2901462"/>
              <a:chExt cx="483577" cy="483577"/>
            </a:xfrm>
          </p:grpSpPr>
          <p:sp>
            <p:nvSpPr>
              <p:cNvPr id="145" name="Flowchart: Connector 144"/>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14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C2</a:t>
                </a:r>
                <a:endParaRPr lang="en-US" sz="700" b="1" dirty="0">
                  <a:solidFill>
                    <a:schemeClr val="tx2"/>
                  </a:solidFill>
                </a:endParaRPr>
              </a:p>
            </p:txBody>
          </p:sp>
        </p:grpSp>
        <p:sp>
          <p:nvSpPr>
            <p:cNvPr id="137"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304065" y="3471585"/>
              <a:ext cx="801949"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a:t>
              </a:r>
              <a:r>
                <a:rPr lang="en-US" sz="700" b="1" dirty="0" smtClean="0">
                  <a:solidFill>
                    <a:srgbClr val="0070C0"/>
                  </a:solidFill>
                </a:rPr>
                <a:t>command</a:t>
              </a:r>
              <a:endParaRPr lang="en-US" sz="700" b="1" dirty="0">
                <a:solidFill>
                  <a:srgbClr val="0070C0"/>
                </a:solidFill>
              </a:endParaRPr>
            </a:p>
          </p:txBody>
        </p:sp>
        <p:grpSp>
          <p:nvGrpSpPr>
            <p:cNvPr id="138" name="Group 120"/>
            <p:cNvGrpSpPr/>
            <p:nvPr/>
          </p:nvGrpSpPr>
          <p:grpSpPr>
            <a:xfrm>
              <a:off x="4170490" y="3950666"/>
              <a:ext cx="483577" cy="483577"/>
              <a:chOff x="5284177" y="2901462"/>
              <a:chExt cx="483577" cy="483577"/>
            </a:xfrm>
          </p:grpSpPr>
          <p:sp>
            <p:nvSpPr>
              <p:cNvPr id="143" name="Flowchart: Connector 142"/>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144"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R3</a:t>
                </a:r>
                <a:endParaRPr lang="en-US" sz="700" b="1" dirty="0">
                  <a:solidFill>
                    <a:schemeClr val="tx2"/>
                  </a:solidFill>
                </a:endParaRPr>
              </a:p>
            </p:txBody>
          </p:sp>
        </p:grpSp>
        <p:sp>
          <p:nvSpPr>
            <p:cNvPr id="140"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635245" y="3864310"/>
              <a:ext cx="526456"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a:t>
              </a:r>
              <a:r>
                <a:rPr lang="en-US" sz="700" b="1" dirty="0" smtClean="0">
                  <a:solidFill>
                    <a:srgbClr val="0070C0"/>
                  </a:solidFill>
                </a:rPr>
                <a:t>result</a:t>
              </a:r>
              <a:endParaRPr lang="en-US" sz="700" b="1" dirty="0">
                <a:solidFill>
                  <a:srgbClr val="0070C0"/>
                </a:solidFill>
              </a:endParaRPr>
            </a:p>
          </p:txBody>
        </p:sp>
        <p:cxnSp>
          <p:nvCxnSpPr>
            <p:cNvPr id="141" name="Straight Arrow Connector 140"/>
            <p:cNvCxnSpPr>
              <a:stCxn id="161" idx="7"/>
              <a:endCxn id="145" idx="2"/>
            </p:cNvCxnSpPr>
            <p:nvPr/>
          </p:nvCxnSpPr>
          <p:spPr>
            <a:xfrm flipV="1">
              <a:off x="3308375" y="3609232"/>
              <a:ext cx="920731" cy="245177"/>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stCxn id="161" idx="6"/>
              <a:endCxn id="143" idx="2"/>
            </p:cNvCxnSpPr>
            <p:nvPr/>
          </p:nvCxnSpPr>
          <p:spPr>
            <a:xfrm>
              <a:off x="3379193" y="4025380"/>
              <a:ext cx="791297" cy="167075"/>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xmlns="" val="29981752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380BF908-D337-4124-B475-D825EF7C7711}"/>
              </a:ext>
            </a:extLst>
          </p:cNvPr>
          <p:cNvSpPr txBox="1">
            <a:spLocks/>
          </p:cNvSpPr>
          <p:nvPr/>
        </p:nvSpPr>
        <p:spPr>
          <a:xfrm>
            <a:off x="310104" y="225351"/>
            <a:ext cx="7303676" cy="663511"/>
          </a:xfrm>
          <a:prstGeom prst="rect">
            <a:avLst/>
          </a:prstGeom>
        </p:spPr>
        <p:txBody>
          <a:bodyPr/>
          <a:lstStyle/>
          <a:p>
            <a:pPr lvl="0">
              <a:lnSpc>
                <a:spcPct val="90000"/>
              </a:lnSpc>
              <a:spcBef>
                <a:spcPct val="0"/>
              </a:spcBef>
            </a:pPr>
            <a:r>
              <a:rPr kumimoji="0" lang="en-US" sz="3000" b="1" i="0" u="none" strike="noStrike" kern="1200" cap="none" spc="0" normalizeH="0" baseline="0" noProof="0" dirty="0" smtClean="0">
                <a:ln>
                  <a:noFill/>
                </a:ln>
                <a:solidFill>
                  <a:srgbClr val="0070C0"/>
                </a:solidFill>
                <a:effectLst/>
                <a:uLnTx/>
                <a:uFillTx/>
                <a:latin typeface="+mj-lt"/>
                <a:ea typeface="+mj-ea"/>
                <a:cs typeface="+mj-cs"/>
              </a:rPr>
              <a:t>POC</a:t>
            </a:r>
            <a:r>
              <a:rPr kumimoji="0" lang="en-US" sz="3000" b="1" i="0" u="none" strike="noStrike" kern="1200" cap="none" spc="0" normalizeH="0" baseline="0" noProof="0" dirty="0" smtClean="0">
                <a:ln>
                  <a:noFill/>
                </a:ln>
                <a:solidFill>
                  <a:srgbClr val="55565A"/>
                </a:solidFill>
                <a:effectLst/>
                <a:uLnTx/>
                <a:uFillTx/>
                <a:latin typeface="+mj-lt"/>
                <a:ea typeface="+mj-ea"/>
                <a:cs typeface="+mj-cs"/>
              </a:rPr>
              <a:t> WME Structures,</a:t>
            </a:r>
            <a:r>
              <a:rPr kumimoji="0" lang="en-US" sz="3000" b="1" i="0" u="none" strike="noStrike" kern="1200" cap="none" spc="0" normalizeH="0" noProof="0" dirty="0" smtClean="0">
                <a:ln>
                  <a:noFill/>
                </a:ln>
                <a:solidFill>
                  <a:srgbClr val="55565A"/>
                </a:solidFill>
                <a:effectLst/>
                <a:uLnTx/>
                <a:uFillTx/>
                <a:latin typeface="+mj-lt"/>
                <a:ea typeface="+mj-ea"/>
                <a:cs typeface="+mj-cs"/>
              </a:rPr>
              <a:t> Flow, and </a:t>
            </a:r>
            <a:r>
              <a:rPr kumimoji="0" lang="en-US" sz="3000" b="1" i="0" u="none" strike="noStrike" kern="1200" cap="none" spc="0" normalizeH="0" noProof="0" dirty="0" err="1" smtClean="0">
                <a:ln>
                  <a:noFill/>
                </a:ln>
                <a:solidFill>
                  <a:srgbClr val="55565A"/>
                </a:solidFill>
                <a:effectLst/>
                <a:uLnTx/>
                <a:uFillTx/>
                <a:latin typeface="+mj-lt"/>
                <a:ea typeface="+mj-ea"/>
                <a:cs typeface="+mj-cs"/>
              </a:rPr>
              <a:t>Mods</a:t>
            </a:r>
            <a:r>
              <a:rPr kumimoji="0" lang="en-US" sz="3000" b="1" i="0" u="none" strike="noStrike" kern="1200" cap="none" spc="0" normalizeH="0" noProof="0" dirty="0" smtClean="0">
                <a:ln>
                  <a:noFill/>
                </a:ln>
                <a:solidFill>
                  <a:srgbClr val="55565A"/>
                </a:solidFill>
                <a:effectLst/>
                <a:uLnTx/>
                <a:uFillTx/>
                <a:latin typeface="+mj-lt"/>
                <a:ea typeface="+mj-ea"/>
                <a:cs typeface="+mj-cs"/>
              </a:rPr>
              <a:t>.</a:t>
            </a:r>
            <a:endParaRPr kumimoji="0" lang="en-US" sz="1600" b="0" i="0" u="none" strike="noStrike" kern="1200" cap="none" spc="0" normalizeH="0" baseline="0" noProof="0" dirty="0">
              <a:ln>
                <a:noFill/>
              </a:ln>
              <a:solidFill>
                <a:srgbClr val="0070C0"/>
              </a:solidFill>
              <a:effectLst/>
              <a:uLnTx/>
              <a:uFillTx/>
              <a:latin typeface="+mj-lt"/>
              <a:ea typeface="+mj-ea"/>
              <a:cs typeface="+mj-cs"/>
            </a:endParaRPr>
          </a:p>
        </p:txBody>
      </p:sp>
      <p:grpSp>
        <p:nvGrpSpPr>
          <p:cNvPr id="2" name="Group 7"/>
          <p:cNvGrpSpPr/>
          <p:nvPr/>
        </p:nvGrpSpPr>
        <p:grpSpPr>
          <a:xfrm>
            <a:off x="455737" y="2255350"/>
            <a:ext cx="515841" cy="515841"/>
            <a:chOff x="5284177" y="2901462"/>
            <a:chExt cx="483577" cy="483577"/>
          </a:xfrm>
        </p:grpSpPr>
        <p:sp>
          <p:nvSpPr>
            <p:cNvPr id="140" name="Flowchart: Connector 3"/>
            <p:cNvSpPr/>
            <p:nvPr/>
          </p:nvSpPr>
          <p:spPr>
            <a:xfrm>
              <a:off x="5284177" y="2901462"/>
              <a:ext cx="483577" cy="483577"/>
            </a:xfrm>
            <a:prstGeom prst="flowChartConnector">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dirty="0" err="1" smtClean="0"/>
            </a:p>
          </p:txBody>
        </p:sp>
        <p:sp>
          <p:nvSpPr>
            <p:cNvPr id="141"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60880" y="3069949"/>
              <a:ext cx="209537" cy="201380"/>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S1</a:t>
              </a:r>
              <a:endParaRPr lang="en-US" sz="900" b="1" dirty="0">
                <a:solidFill>
                  <a:schemeClr val="tx2"/>
                </a:solidFill>
              </a:endParaRPr>
            </a:p>
          </p:txBody>
        </p:sp>
      </p:grpSp>
      <p:grpSp>
        <p:nvGrpSpPr>
          <p:cNvPr id="3" name="Group 18"/>
          <p:cNvGrpSpPr/>
          <p:nvPr/>
        </p:nvGrpSpPr>
        <p:grpSpPr>
          <a:xfrm>
            <a:off x="1631036" y="1186363"/>
            <a:ext cx="515841" cy="515841"/>
            <a:chOff x="5284177" y="2901462"/>
            <a:chExt cx="483577" cy="483577"/>
          </a:xfrm>
        </p:grpSpPr>
        <p:sp>
          <p:nvSpPr>
            <p:cNvPr id="132" name="Flowchart: Connector 131"/>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dirty="0" err="1" smtClean="0"/>
            </a:p>
          </p:txBody>
        </p:sp>
        <p:sp>
          <p:nvSpPr>
            <p:cNvPr id="133"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L1</a:t>
              </a:r>
              <a:endParaRPr lang="en-US" sz="900" b="1" dirty="0">
                <a:solidFill>
                  <a:schemeClr val="tx2"/>
                </a:solidFill>
              </a:endParaRPr>
            </a:p>
          </p:txBody>
        </p:sp>
      </p:grpSp>
      <p:cxnSp>
        <p:nvCxnSpPr>
          <p:cNvPr id="84" name="Straight Arrow Connector 83"/>
          <p:cNvCxnSpPr>
            <a:stCxn id="140" idx="7"/>
            <a:endCxn id="132" idx="3"/>
          </p:cNvCxnSpPr>
          <p:nvPr/>
        </p:nvCxnSpPr>
        <p:spPr>
          <a:xfrm flipV="1">
            <a:off x="896035" y="1626661"/>
            <a:ext cx="810544" cy="704232"/>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85"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1480469" y="1822895"/>
            <a:ext cx="535400" cy="163422"/>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b="1" dirty="0" err="1" smtClean="0">
                <a:solidFill>
                  <a:schemeClr val="accent6">
                    <a:lumMod val="10000"/>
                  </a:schemeClr>
                </a:solidFill>
              </a:rPr>
              <a:t>s</a:t>
            </a:r>
            <a:r>
              <a:rPr lang="en-US" sz="900" dirty="0" err="1" smtClean="0">
                <a:solidFill>
                  <a:srgbClr val="0070C0"/>
                </a:solidFill>
              </a:rPr>
              <a:t>mem</a:t>
            </a:r>
            <a:endParaRPr lang="en-US" sz="900" dirty="0">
              <a:solidFill>
                <a:srgbClr val="0070C0"/>
              </a:solidFill>
            </a:endParaRPr>
          </a:p>
        </p:txBody>
      </p:sp>
      <p:grpSp>
        <p:nvGrpSpPr>
          <p:cNvPr id="5" name="Group 116"/>
          <p:cNvGrpSpPr/>
          <p:nvPr/>
        </p:nvGrpSpPr>
        <p:grpSpPr>
          <a:xfrm>
            <a:off x="3053496" y="742450"/>
            <a:ext cx="515841" cy="515841"/>
            <a:chOff x="5284177" y="2901462"/>
            <a:chExt cx="483577" cy="483577"/>
          </a:xfrm>
        </p:grpSpPr>
        <p:sp>
          <p:nvSpPr>
            <p:cNvPr id="116" name="Flowchart: Connector 115"/>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dirty="0" err="1" smtClean="0"/>
            </a:p>
          </p:txBody>
        </p:sp>
        <p:sp>
          <p:nvSpPr>
            <p:cNvPr id="117"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C2</a:t>
              </a:r>
              <a:endParaRPr lang="en-US" sz="900" b="1" dirty="0">
                <a:solidFill>
                  <a:schemeClr val="tx2"/>
                </a:solidFill>
              </a:endParaRPr>
            </a:p>
          </p:txBody>
        </p:sp>
      </p:grpSp>
      <p:sp>
        <p:nvSpPr>
          <p:cNvPr id="109"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2191773" y="950585"/>
            <a:ext cx="725481" cy="148660"/>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command</a:t>
            </a:r>
            <a:endParaRPr lang="en-US" sz="900" dirty="0">
              <a:solidFill>
                <a:srgbClr val="0070C0"/>
              </a:solidFill>
            </a:endParaRPr>
          </a:p>
        </p:txBody>
      </p:sp>
      <p:grpSp>
        <p:nvGrpSpPr>
          <p:cNvPr id="6" name="Group 120"/>
          <p:cNvGrpSpPr/>
          <p:nvPr/>
        </p:nvGrpSpPr>
        <p:grpSpPr>
          <a:xfrm>
            <a:off x="2990969" y="1364585"/>
            <a:ext cx="515841" cy="515841"/>
            <a:chOff x="5284177" y="2901462"/>
            <a:chExt cx="483577" cy="483577"/>
          </a:xfrm>
        </p:grpSpPr>
        <p:sp>
          <p:nvSpPr>
            <p:cNvPr id="114" name="Flowchart: Connector 113"/>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dirty="0" err="1" smtClean="0"/>
            </a:p>
          </p:txBody>
        </p:sp>
        <p:sp>
          <p:nvSpPr>
            <p:cNvPr id="115"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R3</a:t>
              </a:r>
              <a:endParaRPr lang="en-US" sz="900" b="1" dirty="0">
                <a:solidFill>
                  <a:schemeClr val="tx2"/>
                </a:solidFill>
              </a:endParaRPr>
            </a:p>
          </p:txBody>
        </p:sp>
      </p:grpSp>
      <p:sp>
        <p:nvSpPr>
          <p:cNvPr id="111"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2578018" y="1408703"/>
            <a:ext cx="412018" cy="167671"/>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result</a:t>
            </a:r>
            <a:endParaRPr lang="en-US" sz="900" dirty="0">
              <a:solidFill>
                <a:srgbClr val="0070C0"/>
              </a:solidFill>
            </a:endParaRPr>
          </a:p>
        </p:txBody>
      </p:sp>
      <p:cxnSp>
        <p:nvCxnSpPr>
          <p:cNvPr id="112" name="Straight Arrow Connector 111"/>
          <p:cNvCxnSpPr>
            <a:stCxn id="132" idx="7"/>
          </p:cNvCxnSpPr>
          <p:nvPr/>
        </p:nvCxnSpPr>
        <p:spPr>
          <a:xfrm flipV="1">
            <a:off x="2071334" y="1000371"/>
            <a:ext cx="982162" cy="261535"/>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132" idx="6"/>
            <a:endCxn id="114" idx="2"/>
          </p:cNvCxnSpPr>
          <p:nvPr/>
        </p:nvCxnSpPr>
        <p:spPr>
          <a:xfrm>
            <a:off x="2146877" y="1444284"/>
            <a:ext cx="844092" cy="178222"/>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43"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447693" y="2071762"/>
            <a:ext cx="562913" cy="145343"/>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err="1" smtClean="0">
                <a:solidFill>
                  <a:schemeClr val="tx2"/>
                </a:solidFill>
              </a:rPr>
              <a:t>topstate</a:t>
            </a:r>
            <a:endParaRPr lang="en-US" sz="900" dirty="0">
              <a:solidFill>
                <a:srgbClr val="0070C0"/>
              </a:solidFill>
            </a:endParaRPr>
          </a:p>
        </p:txBody>
      </p:sp>
      <p:cxnSp>
        <p:nvCxnSpPr>
          <p:cNvPr id="149" name="Straight Arrow Connector 148"/>
          <p:cNvCxnSpPr>
            <a:stCxn id="140" idx="6"/>
            <a:endCxn id="158" idx="2"/>
          </p:cNvCxnSpPr>
          <p:nvPr/>
        </p:nvCxnSpPr>
        <p:spPr>
          <a:xfrm>
            <a:off x="971578" y="2513271"/>
            <a:ext cx="1350697" cy="8091"/>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5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1147678" y="2572456"/>
            <a:ext cx="1166315" cy="133422"/>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err="1" smtClean="0">
                <a:solidFill>
                  <a:srgbClr val="0070C0"/>
                </a:solidFill>
              </a:rPr>
              <a:t>omahasighsymptom</a:t>
            </a:r>
            <a:endParaRPr lang="en-US" sz="900" dirty="0">
              <a:solidFill>
                <a:srgbClr val="0070C0"/>
              </a:solidFill>
            </a:endParaRPr>
          </a:p>
        </p:txBody>
      </p:sp>
      <p:grpSp>
        <p:nvGrpSpPr>
          <p:cNvPr id="7" name="Group 120"/>
          <p:cNvGrpSpPr/>
          <p:nvPr/>
        </p:nvGrpSpPr>
        <p:grpSpPr>
          <a:xfrm>
            <a:off x="2322275" y="2263441"/>
            <a:ext cx="515841" cy="515841"/>
            <a:chOff x="5284177" y="2901462"/>
            <a:chExt cx="483577" cy="483577"/>
          </a:xfrm>
        </p:grpSpPr>
        <p:sp>
          <p:nvSpPr>
            <p:cNvPr id="158" name="Flowchart: Connector 157"/>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dirty="0" err="1" smtClean="0"/>
            </a:p>
          </p:txBody>
        </p:sp>
        <p:sp>
          <p:nvSpPr>
            <p:cNvPr id="159"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34640" y="3087444"/>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err="1" smtClean="0">
                  <a:solidFill>
                    <a:schemeClr val="tx2"/>
                  </a:solidFill>
                </a:rPr>
                <a:t>oss</a:t>
              </a:r>
              <a:endParaRPr lang="en-US" sz="900" b="1" dirty="0">
                <a:solidFill>
                  <a:schemeClr val="tx2"/>
                </a:solidFill>
              </a:endParaRPr>
            </a:p>
          </p:txBody>
        </p:sp>
      </p:grpSp>
      <p:sp>
        <p:nvSpPr>
          <p:cNvPr id="161"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2736063" y="3062421"/>
            <a:ext cx="436346" cy="156642"/>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name</a:t>
            </a:r>
            <a:endParaRPr lang="en-US" sz="900" dirty="0">
              <a:solidFill>
                <a:srgbClr val="0070C0"/>
              </a:solidFill>
            </a:endParaRPr>
          </a:p>
        </p:txBody>
      </p:sp>
      <p:cxnSp>
        <p:nvCxnSpPr>
          <p:cNvPr id="162" name="Straight Arrow Connector 161"/>
          <p:cNvCxnSpPr>
            <a:stCxn id="158" idx="4"/>
            <a:endCxn id="167" idx="0"/>
          </p:cNvCxnSpPr>
          <p:nvPr/>
        </p:nvCxnSpPr>
        <p:spPr>
          <a:xfrm>
            <a:off x="2580196" y="2779282"/>
            <a:ext cx="174150" cy="490553"/>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8" name="Group 168"/>
          <p:cNvGrpSpPr/>
          <p:nvPr/>
        </p:nvGrpSpPr>
        <p:grpSpPr>
          <a:xfrm>
            <a:off x="2438922" y="3269835"/>
            <a:ext cx="649511" cy="238475"/>
            <a:chOff x="3717217" y="2933933"/>
            <a:chExt cx="649511" cy="238475"/>
          </a:xfrm>
        </p:grpSpPr>
        <p:sp>
          <p:nvSpPr>
            <p:cNvPr id="167" name="Rectangle 166"/>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168"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757962" y="2971907"/>
              <a:ext cx="608766" cy="181841"/>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impotency</a:t>
              </a:r>
              <a:endParaRPr lang="en-US" sz="900" b="1" dirty="0">
                <a:solidFill>
                  <a:schemeClr val="tx2"/>
                </a:solidFill>
              </a:endParaRPr>
            </a:p>
          </p:txBody>
        </p:sp>
      </p:grpSp>
      <p:cxnSp>
        <p:nvCxnSpPr>
          <p:cNvPr id="405" name="Straight Arrow Connector 404"/>
          <p:cNvCxnSpPr>
            <a:stCxn id="158" idx="6"/>
            <a:endCxn id="412" idx="2"/>
          </p:cNvCxnSpPr>
          <p:nvPr/>
        </p:nvCxnSpPr>
        <p:spPr>
          <a:xfrm flipV="1">
            <a:off x="2838116" y="2515141"/>
            <a:ext cx="1129458" cy="6221"/>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0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2998248" y="2584901"/>
            <a:ext cx="957931" cy="158299"/>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err="1" smtClean="0">
                <a:solidFill>
                  <a:srgbClr val="0070C0"/>
                </a:solidFill>
              </a:rPr>
              <a:t>omahaproblem</a:t>
            </a:r>
            <a:endParaRPr lang="en-US" sz="900" dirty="0">
              <a:solidFill>
                <a:srgbClr val="0070C0"/>
              </a:solidFill>
            </a:endParaRPr>
          </a:p>
        </p:txBody>
      </p:sp>
      <p:grpSp>
        <p:nvGrpSpPr>
          <p:cNvPr id="9" name="Group 120"/>
          <p:cNvGrpSpPr/>
          <p:nvPr/>
        </p:nvGrpSpPr>
        <p:grpSpPr>
          <a:xfrm>
            <a:off x="3967574" y="2257220"/>
            <a:ext cx="515841" cy="515841"/>
            <a:chOff x="5284177" y="2901462"/>
            <a:chExt cx="483577" cy="483577"/>
          </a:xfrm>
        </p:grpSpPr>
        <p:sp>
          <p:nvSpPr>
            <p:cNvPr id="412" name="Flowchart: Connector 411"/>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dirty="0" err="1" smtClean="0"/>
            </a:p>
          </p:txBody>
        </p:sp>
        <p:sp>
          <p:nvSpPr>
            <p:cNvPr id="413"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373411" y="3087446"/>
              <a:ext cx="31994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err="1" smtClean="0">
                  <a:solidFill>
                    <a:schemeClr val="tx2"/>
                  </a:solidFill>
                </a:rPr>
                <a:t>opbm</a:t>
              </a:r>
              <a:endParaRPr lang="en-US" sz="900" b="1" dirty="0">
                <a:solidFill>
                  <a:schemeClr val="tx2"/>
                </a:solidFill>
              </a:endParaRPr>
            </a:p>
          </p:txBody>
        </p:sp>
      </p:grpSp>
      <p:sp>
        <p:nvSpPr>
          <p:cNvPr id="415"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4651948" y="2953562"/>
            <a:ext cx="442567" cy="162863"/>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name</a:t>
            </a:r>
            <a:endParaRPr lang="en-US" sz="900" dirty="0">
              <a:solidFill>
                <a:srgbClr val="0070C0"/>
              </a:solidFill>
            </a:endParaRPr>
          </a:p>
        </p:txBody>
      </p:sp>
      <p:cxnSp>
        <p:nvCxnSpPr>
          <p:cNvPr id="416" name="Straight Arrow Connector 415"/>
          <p:cNvCxnSpPr>
            <a:stCxn id="412" idx="5"/>
            <a:endCxn id="418" idx="0"/>
          </p:cNvCxnSpPr>
          <p:nvPr/>
        </p:nvCxnSpPr>
        <p:spPr>
          <a:xfrm>
            <a:off x="4407872" y="2697518"/>
            <a:ext cx="335172" cy="603420"/>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10" name="Group 416"/>
          <p:cNvGrpSpPr/>
          <p:nvPr/>
        </p:nvGrpSpPr>
        <p:grpSpPr>
          <a:xfrm>
            <a:off x="4102882" y="3300938"/>
            <a:ext cx="1318203" cy="238475"/>
            <a:chOff x="3717217" y="2933933"/>
            <a:chExt cx="649511" cy="238475"/>
          </a:xfrm>
        </p:grpSpPr>
        <p:sp>
          <p:nvSpPr>
            <p:cNvPr id="418" name="Rectangle 417"/>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419"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757962" y="2971907"/>
              <a:ext cx="608766" cy="181841"/>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err="1" smtClean="0">
                  <a:solidFill>
                    <a:schemeClr val="tx2"/>
                  </a:solidFill>
                </a:rPr>
                <a:t>reproductivefunction</a:t>
              </a:r>
              <a:endParaRPr lang="en-US" sz="900" b="1" dirty="0">
                <a:solidFill>
                  <a:schemeClr val="tx2"/>
                </a:solidFill>
              </a:endParaRPr>
            </a:p>
          </p:txBody>
        </p:sp>
      </p:grpSp>
      <p:cxnSp>
        <p:nvCxnSpPr>
          <p:cNvPr id="422" name="Straight Arrow Connector 421"/>
          <p:cNvCxnSpPr>
            <a:stCxn id="412" idx="6"/>
            <a:endCxn id="425" idx="2"/>
          </p:cNvCxnSpPr>
          <p:nvPr/>
        </p:nvCxnSpPr>
        <p:spPr>
          <a:xfrm flipV="1">
            <a:off x="4483415" y="2501766"/>
            <a:ext cx="1064142" cy="13375"/>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23"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4746183" y="2588012"/>
            <a:ext cx="740217" cy="164519"/>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prioritization</a:t>
            </a:r>
            <a:endParaRPr lang="en-US" sz="900" dirty="0">
              <a:solidFill>
                <a:srgbClr val="0070C0"/>
              </a:solidFill>
            </a:endParaRPr>
          </a:p>
        </p:txBody>
      </p:sp>
      <p:grpSp>
        <p:nvGrpSpPr>
          <p:cNvPr id="11" name="Group 120"/>
          <p:cNvGrpSpPr/>
          <p:nvPr/>
        </p:nvGrpSpPr>
        <p:grpSpPr>
          <a:xfrm>
            <a:off x="5547557" y="2269662"/>
            <a:ext cx="797260" cy="464207"/>
            <a:chOff x="5284177" y="2901462"/>
            <a:chExt cx="483577" cy="483577"/>
          </a:xfrm>
        </p:grpSpPr>
        <p:sp>
          <p:nvSpPr>
            <p:cNvPr id="425" name="Flowchart: Connector 424"/>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dirty="0" err="1" smtClean="0"/>
            </a:p>
          </p:txBody>
        </p:sp>
        <p:sp>
          <p:nvSpPr>
            <p:cNvPr id="42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315199" y="3067889"/>
              <a:ext cx="422472" cy="172293"/>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prioritization</a:t>
              </a:r>
              <a:endParaRPr lang="en-US" sz="900" b="1" dirty="0">
                <a:solidFill>
                  <a:schemeClr val="tx2"/>
                </a:solidFill>
              </a:endParaRPr>
            </a:p>
          </p:txBody>
        </p:sp>
      </p:grpSp>
      <p:sp>
        <p:nvSpPr>
          <p:cNvPr id="435"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821381" y="3021988"/>
            <a:ext cx="495445" cy="150423"/>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name</a:t>
            </a:r>
            <a:endParaRPr lang="en-US" sz="900" dirty="0">
              <a:solidFill>
                <a:srgbClr val="0070C0"/>
              </a:solidFill>
            </a:endParaRPr>
          </a:p>
        </p:txBody>
      </p:sp>
      <p:cxnSp>
        <p:nvCxnSpPr>
          <p:cNvPr id="436" name="Straight Arrow Connector 435"/>
          <p:cNvCxnSpPr>
            <a:stCxn id="425" idx="4"/>
            <a:endCxn id="438" idx="0"/>
          </p:cNvCxnSpPr>
          <p:nvPr/>
        </p:nvCxnSpPr>
        <p:spPr>
          <a:xfrm flipH="1">
            <a:off x="5856383" y="2733869"/>
            <a:ext cx="89804" cy="598170"/>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12" name="Group 436"/>
          <p:cNvGrpSpPr/>
          <p:nvPr/>
        </p:nvGrpSpPr>
        <p:grpSpPr>
          <a:xfrm>
            <a:off x="5580229" y="3332039"/>
            <a:ext cx="568647" cy="213595"/>
            <a:chOff x="3717217" y="2933933"/>
            <a:chExt cx="649511" cy="238475"/>
          </a:xfrm>
        </p:grpSpPr>
        <p:sp>
          <p:nvSpPr>
            <p:cNvPr id="438" name="Rectangle 437"/>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439"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757962" y="2971907"/>
              <a:ext cx="608766" cy="181841"/>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physical</a:t>
              </a:r>
              <a:endParaRPr lang="en-US" sz="900" b="1" dirty="0">
                <a:solidFill>
                  <a:schemeClr val="tx2"/>
                </a:solidFill>
              </a:endParaRPr>
            </a:p>
          </p:txBody>
        </p:sp>
      </p:grpSp>
      <p:sp>
        <p:nvSpPr>
          <p:cNvPr id="441"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261687" y="2990888"/>
            <a:ext cx="436346" cy="156642"/>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code</a:t>
            </a:r>
            <a:endParaRPr lang="en-US" sz="900" dirty="0">
              <a:solidFill>
                <a:srgbClr val="0070C0"/>
              </a:solidFill>
            </a:endParaRPr>
          </a:p>
        </p:txBody>
      </p:sp>
      <p:cxnSp>
        <p:nvCxnSpPr>
          <p:cNvPr id="442" name="Straight Arrow Connector 441"/>
          <p:cNvCxnSpPr>
            <a:stCxn id="158" idx="4"/>
            <a:endCxn id="444" idx="0"/>
          </p:cNvCxnSpPr>
          <p:nvPr/>
        </p:nvCxnSpPr>
        <p:spPr>
          <a:xfrm>
            <a:off x="2580196" y="2779282"/>
            <a:ext cx="963812" cy="521657"/>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13" name="Group 442"/>
          <p:cNvGrpSpPr/>
          <p:nvPr/>
        </p:nvGrpSpPr>
        <p:grpSpPr>
          <a:xfrm>
            <a:off x="3375095" y="3300939"/>
            <a:ext cx="347820" cy="198042"/>
            <a:chOff x="3717217" y="2933933"/>
            <a:chExt cx="649511" cy="238475"/>
          </a:xfrm>
        </p:grpSpPr>
        <p:sp>
          <p:nvSpPr>
            <p:cNvPr id="444" name="Rectangle 443"/>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445"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757962" y="2971907"/>
              <a:ext cx="608766" cy="181841"/>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imp</a:t>
              </a:r>
              <a:endParaRPr lang="en-US" sz="900" b="1" dirty="0">
                <a:solidFill>
                  <a:schemeClr val="tx2"/>
                </a:solidFill>
              </a:endParaRPr>
            </a:p>
          </p:txBody>
        </p:sp>
      </p:grpSp>
      <p:sp>
        <p:nvSpPr>
          <p:cNvPr id="452"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6533617" y="2922461"/>
            <a:ext cx="495445" cy="150423"/>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priority</a:t>
            </a:r>
            <a:endParaRPr lang="en-US" sz="900" dirty="0">
              <a:solidFill>
                <a:srgbClr val="0070C0"/>
              </a:solidFill>
            </a:endParaRPr>
          </a:p>
        </p:txBody>
      </p:sp>
      <p:cxnSp>
        <p:nvCxnSpPr>
          <p:cNvPr id="453" name="Straight Arrow Connector 452"/>
          <p:cNvCxnSpPr>
            <a:stCxn id="425" idx="4"/>
            <a:endCxn id="455" idx="0"/>
          </p:cNvCxnSpPr>
          <p:nvPr/>
        </p:nvCxnSpPr>
        <p:spPr>
          <a:xfrm>
            <a:off x="5946187" y="2733869"/>
            <a:ext cx="908964" cy="545295"/>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14" name="Group 453"/>
          <p:cNvGrpSpPr/>
          <p:nvPr/>
        </p:nvGrpSpPr>
        <p:grpSpPr>
          <a:xfrm>
            <a:off x="6712344" y="3279164"/>
            <a:ext cx="285613" cy="238477"/>
            <a:chOff x="3717217" y="2933933"/>
            <a:chExt cx="630847" cy="238475"/>
          </a:xfrm>
        </p:grpSpPr>
        <p:sp>
          <p:nvSpPr>
            <p:cNvPr id="455" name="Rectangle 454"/>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45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943450" y="2990569"/>
              <a:ext cx="232199" cy="124105"/>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1</a:t>
              </a:r>
              <a:endParaRPr lang="en-US" sz="900" b="1" dirty="0">
                <a:solidFill>
                  <a:schemeClr val="tx2"/>
                </a:solidFill>
              </a:endParaRPr>
            </a:p>
          </p:txBody>
        </p:sp>
      </p:grpSp>
      <p:cxnSp>
        <p:nvCxnSpPr>
          <p:cNvPr id="461" name="Straight Arrow Connector 460"/>
          <p:cNvCxnSpPr>
            <a:stCxn id="158" idx="3"/>
            <a:endCxn id="469" idx="0"/>
          </p:cNvCxnSpPr>
          <p:nvPr/>
        </p:nvCxnSpPr>
        <p:spPr>
          <a:xfrm flipH="1">
            <a:off x="1106710" y="2703739"/>
            <a:ext cx="1291108" cy="2088298"/>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15" name="Group 120"/>
          <p:cNvGrpSpPr/>
          <p:nvPr/>
        </p:nvGrpSpPr>
        <p:grpSpPr>
          <a:xfrm>
            <a:off x="708080" y="4792037"/>
            <a:ext cx="797260" cy="464207"/>
            <a:chOff x="5284177" y="2901462"/>
            <a:chExt cx="483577" cy="483577"/>
          </a:xfrm>
        </p:grpSpPr>
        <p:sp>
          <p:nvSpPr>
            <p:cNvPr id="469" name="Flowchart: Connector 468"/>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dirty="0" err="1" smtClean="0"/>
            </a:p>
          </p:txBody>
        </p:sp>
        <p:sp>
          <p:nvSpPr>
            <p:cNvPr id="470"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343497" y="3067889"/>
              <a:ext cx="422472" cy="172293"/>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intervention</a:t>
              </a:r>
              <a:endParaRPr lang="en-US" sz="900" b="1" dirty="0">
                <a:solidFill>
                  <a:schemeClr val="tx2"/>
                </a:solidFill>
              </a:endParaRPr>
            </a:p>
          </p:txBody>
        </p:sp>
      </p:grpSp>
      <p:sp>
        <p:nvSpPr>
          <p:cNvPr id="481"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1611101" y="4015588"/>
            <a:ext cx="1097890" cy="148973"/>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imp_intervention-1</a:t>
            </a:r>
            <a:endParaRPr lang="en-US" sz="900" dirty="0">
              <a:solidFill>
                <a:srgbClr val="0070C0"/>
              </a:solidFill>
            </a:endParaRPr>
          </a:p>
        </p:txBody>
      </p:sp>
      <p:grpSp>
        <p:nvGrpSpPr>
          <p:cNvPr id="16" name="Group 120"/>
          <p:cNvGrpSpPr/>
          <p:nvPr/>
        </p:nvGrpSpPr>
        <p:grpSpPr>
          <a:xfrm>
            <a:off x="2903869" y="4170006"/>
            <a:ext cx="797260" cy="464207"/>
            <a:chOff x="5284177" y="2901462"/>
            <a:chExt cx="483577" cy="483577"/>
          </a:xfrm>
        </p:grpSpPr>
        <p:sp>
          <p:nvSpPr>
            <p:cNvPr id="483" name="Flowchart: Connector 482"/>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dirty="0" err="1" smtClean="0"/>
            </a:p>
          </p:txBody>
        </p:sp>
        <p:sp>
          <p:nvSpPr>
            <p:cNvPr id="484"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366135" y="3067889"/>
              <a:ext cx="307295" cy="125992"/>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category</a:t>
              </a:r>
              <a:endParaRPr lang="en-US" sz="900" b="1" dirty="0">
                <a:solidFill>
                  <a:schemeClr val="tx2"/>
                </a:solidFill>
              </a:endParaRPr>
            </a:p>
          </p:txBody>
        </p:sp>
      </p:grpSp>
      <p:grpSp>
        <p:nvGrpSpPr>
          <p:cNvPr id="17" name="Group 120"/>
          <p:cNvGrpSpPr/>
          <p:nvPr/>
        </p:nvGrpSpPr>
        <p:grpSpPr>
          <a:xfrm>
            <a:off x="2934970" y="5078184"/>
            <a:ext cx="797260" cy="464207"/>
            <a:chOff x="5284177" y="2901462"/>
            <a:chExt cx="483577" cy="483577"/>
          </a:xfrm>
        </p:grpSpPr>
        <p:sp>
          <p:nvSpPr>
            <p:cNvPr id="489" name="Flowchart: Connector 488"/>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dirty="0" err="1" smtClean="0"/>
            </a:p>
          </p:txBody>
        </p:sp>
        <p:sp>
          <p:nvSpPr>
            <p:cNvPr id="490"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28390" y="3067889"/>
              <a:ext cx="237494" cy="142192"/>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target</a:t>
              </a:r>
              <a:endParaRPr lang="en-US" sz="900" b="1" dirty="0">
                <a:solidFill>
                  <a:schemeClr val="tx2"/>
                </a:solidFill>
              </a:endParaRPr>
            </a:p>
          </p:txBody>
        </p:sp>
      </p:grpSp>
      <p:grpSp>
        <p:nvGrpSpPr>
          <p:cNvPr id="18" name="Group 120"/>
          <p:cNvGrpSpPr/>
          <p:nvPr/>
        </p:nvGrpSpPr>
        <p:grpSpPr>
          <a:xfrm>
            <a:off x="2807452" y="5958375"/>
            <a:ext cx="971431" cy="464207"/>
            <a:chOff x="5284177" y="2901462"/>
            <a:chExt cx="483577" cy="483577"/>
          </a:xfrm>
        </p:grpSpPr>
        <p:sp>
          <p:nvSpPr>
            <p:cNvPr id="492" name="Flowchart: Connector 491"/>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dirty="0" err="1" smtClean="0"/>
            </a:p>
          </p:txBody>
        </p:sp>
        <p:sp>
          <p:nvSpPr>
            <p:cNvPr id="493"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326520" y="3077608"/>
              <a:ext cx="399731" cy="119512"/>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err="1" smtClean="0">
                  <a:solidFill>
                    <a:schemeClr val="tx2"/>
                  </a:solidFill>
                </a:rPr>
                <a:t>caredescriptor</a:t>
              </a:r>
              <a:endParaRPr lang="en-US" sz="900" b="1" dirty="0">
                <a:solidFill>
                  <a:schemeClr val="tx2"/>
                </a:solidFill>
              </a:endParaRPr>
            </a:p>
          </p:txBody>
        </p:sp>
      </p:grpSp>
      <p:cxnSp>
        <p:nvCxnSpPr>
          <p:cNvPr id="494" name="Straight Arrow Connector 493"/>
          <p:cNvCxnSpPr>
            <a:stCxn id="470" idx="3"/>
            <a:endCxn id="483" idx="2"/>
          </p:cNvCxnSpPr>
          <p:nvPr/>
        </p:nvCxnSpPr>
        <p:spPr>
          <a:xfrm flipV="1">
            <a:off x="1502397" y="4402110"/>
            <a:ext cx="1401472" cy="632384"/>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97" name="Straight Arrow Connector 496"/>
          <p:cNvCxnSpPr>
            <a:stCxn id="469" idx="6"/>
            <a:endCxn id="489" idx="2"/>
          </p:cNvCxnSpPr>
          <p:nvPr/>
        </p:nvCxnSpPr>
        <p:spPr>
          <a:xfrm>
            <a:off x="1505340" y="5024141"/>
            <a:ext cx="1429630" cy="286147"/>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500" name="Straight Arrow Connector 499"/>
          <p:cNvCxnSpPr>
            <a:stCxn id="469" idx="5"/>
            <a:endCxn id="492" idx="2"/>
          </p:cNvCxnSpPr>
          <p:nvPr/>
        </p:nvCxnSpPr>
        <p:spPr>
          <a:xfrm>
            <a:off x="1388584" y="5188263"/>
            <a:ext cx="1418868" cy="1002216"/>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05"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2403251" y="4642416"/>
            <a:ext cx="619853" cy="144200"/>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category</a:t>
            </a:r>
            <a:endParaRPr lang="en-US" sz="900" dirty="0">
              <a:solidFill>
                <a:srgbClr val="0070C0"/>
              </a:solidFill>
            </a:endParaRPr>
          </a:p>
        </p:txBody>
      </p:sp>
      <p:sp>
        <p:nvSpPr>
          <p:cNvPr id="50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2490336" y="5037410"/>
            <a:ext cx="430131" cy="159750"/>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target</a:t>
            </a:r>
            <a:endParaRPr lang="en-US" sz="900" dirty="0">
              <a:solidFill>
                <a:srgbClr val="0070C0"/>
              </a:solidFill>
            </a:endParaRPr>
          </a:p>
        </p:txBody>
      </p:sp>
      <p:sp>
        <p:nvSpPr>
          <p:cNvPr id="507"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2313054" y="5718542"/>
            <a:ext cx="877999" cy="141089"/>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err="1" smtClean="0">
                <a:solidFill>
                  <a:srgbClr val="0070C0"/>
                </a:solidFill>
              </a:rPr>
              <a:t>caredescriptor</a:t>
            </a:r>
            <a:endParaRPr lang="en-US" sz="900" dirty="0">
              <a:solidFill>
                <a:srgbClr val="0070C0"/>
              </a:solidFill>
            </a:endParaRPr>
          </a:p>
        </p:txBody>
      </p:sp>
      <p:cxnSp>
        <p:nvCxnSpPr>
          <p:cNvPr id="517" name="Straight Arrow Connector 516"/>
          <p:cNvCxnSpPr>
            <a:stCxn id="483" idx="6"/>
            <a:endCxn id="535" idx="1"/>
          </p:cNvCxnSpPr>
          <p:nvPr/>
        </p:nvCxnSpPr>
        <p:spPr>
          <a:xfrm flipV="1">
            <a:off x="3701129" y="4011114"/>
            <a:ext cx="1067338" cy="390996"/>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20"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4104552" y="3964379"/>
            <a:ext cx="442567" cy="162863"/>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name</a:t>
            </a:r>
            <a:endParaRPr lang="en-US" sz="900" dirty="0">
              <a:solidFill>
                <a:srgbClr val="0070C0"/>
              </a:solidFill>
            </a:endParaRPr>
          </a:p>
        </p:txBody>
      </p:sp>
      <p:cxnSp>
        <p:nvCxnSpPr>
          <p:cNvPr id="522" name="Straight Arrow Connector 521"/>
          <p:cNvCxnSpPr>
            <a:stCxn id="483" idx="6"/>
            <a:endCxn id="538" idx="1"/>
          </p:cNvCxnSpPr>
          <p:nvPr/>
        </p:nvCxnSpPr>
        <p:spPr>
          <a:xfrm>
            <a:off x="3701129" y="4402110"/>
            <a:ext cx="1079778" cy="97307"/>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25"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4256952" y="4284730"/>
            <a:ext cx="442567" cy="162863"/>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value</a:t>
            </a:r>
            <a:endParaRPr lang="en-US" sz="900" dirty="0">
              <a:solidFill>
                <a:srgbClr val="0070C0"/>
              </a:solidFill>
            </a:endParaRPr>
          </a:p>
        </p:txBody>
      </p:sp>
      <p:cxnSp>
        <p:nvCxnSpPr>
          <p:cNvPr id="526" name="Straight Arrow Connector 525"/>
          <p:cNvCxnSpPr>
            <a:endCxn id="543" idx="1"/>
          </p:cNvCxnSpPr>
          <p:nvPr/>
        </p:nvCxnSpPr>
        <p:spPr>
          <a:xfrm flipV="1">
            <a:off x="3741557" y="4928625"/>
            <a:ext cx="1039364" cy="363034"/>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27"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4144980" y="4853928"/>
            <a:ext cx="442567" cy="162863"/>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name</a:t>
            </a:r>
            <a:endParaRPr lang="en-US" sz="900" dirty="0">
              <a:solidFill>
                <a:srgbClr val="0070C0"/>
              </a:solidFill>
            </a:endParaRPr>
          </a:p>
        </p:txBody>
      </p:sp>
      <p:cxnSp>
        <p:nvCxnSpPr>
          <p:cNvPr id="528" name="Straight Arrow Connector 527"/>
          <p:cNvCxnSpPr>
            <a:endCxn id="546" idx="1"/>
          </p:cNvCxnSpPr>
          <p:nvPr/>
        </p:nvCxnSpPr>
        <p:spPr>
          <a:xfrm>
            <a:off x="3741557" y="5291659"/>
            <a:ext cx="1051788" cy="78615"/>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29"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4297380" y="5174279"/>
            <a:ext cx="442567" cy="162863"/>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value</a:t>
            </a:r>
            <a:endParaRPr lang="en-US" sz="900" dirty="0">
              <a:solidFill>
                <a:srgbClr val="0070C0"/>
              </a:solidFill>
            </a:endParaRPr>
          </a:p>
        </p:txBody>
      </p:sp>
      <p:cxnSp>
        <p:nvCxnSpPr>
          <p:cNvPr id="530" name="Straight Arrow Connector 529"/>
          <p:cNvCxnSpPr>
            <a:endCxn id="555" idx="1"/>
          </p:cNvCxnSpPr>
          <p:nvPr/>
        </p:nvCxnSpPr>
        <p:spPr>
          <a:xfrm flipV="1">
            <a:off x="3791316" y="5836804"/>
            <a:ext cx="1039358" cy="363066"/>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31"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4194739" y="5762139"/>
            <a:ext cx="442567" cy="162863"/>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name</a:t>
            </a:r>
            <a:endParaRPr lang="en-US" sz="900" dirty="0">
              <a:solidFill>
                <a:srgbClr val="0070C0"/>
              </a:solidFill>
            </a:endParaRPr>
          </a:p>
        </p:txBody>
      </p:sp>
      <p:cxnSp>
        <p:nvCxnSpPr>
          <p:cNvPr id="532" name="Straight Arrow Connector 531"/>
          <p:cNvCxnSpPr>
            <a:endCxn id="558" idx="1"/>
          </p:cNvCxnSpPr>
          <p:nvPr/>
        </p:nvCxnSpPr>
        <p:spPr>
          <a:xfrm>
            <a:off x="3791316" y="6199870"/>
            <a:ext cx="1042468" cy="115907"/>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33"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4347139" y="6082490"/>
            <a:ext cx="442567" cy="162863"/>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value</a:t>
            </a:r>
            <a:endParaRPr lang="en-US" sz="900" dirty="0">
              <a:solidFill>
                <a:srgbClr val="0070C0"/>
              </a:solidFill>
            </a:endParaRPr>
          </a:p>
        </p:txBody>
      </p:sp>
      <p:grpSp>
        <p:nvGrpSpPr>
          <p:cNvPr id="19" name="Group 533"/>
          <p:cNvGrpSpPr/>
          <p:nvPr/>
        </p:nvGrpSpPr>
        <p:grpSpPr>
          <a:xfrm>
            <a:off x="4768467" y="3891876"/>
            <a:ext cx="1280324" cy="238475"/>
            <a:chOff x="3717217" y="2933933"/>
            <a:chExt cx="630847" cy="238475"/>
          </a:xfrm>
        </p:grpSpPr>
        <p:sp>
          <p:nvSpPr>
            <p:cNvPr id="535" name="Rectangle 534"/>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53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863702" y="2990570"/>
              <a:ext cx="381960" cy="166288"/>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t>surveillance</a:t>
              </a:r>
              <a:r>
                <a:rPr lang="en-US" sz="900" dirty="0" smtClean="0"/>
                <a:t> </a:t>
              </a:r>
              <a:endParaRPr lang="en-US" sz="900" b="1" dirty="0">
                <a:solidFill>
                  <a:schemeClr val="tx2"/>
                </a:solidFill>
              </a:endParaRPr>
            </a:p>
          </p:txBody>
        </p:sp>
      </p:grpSp>
      <p:grpSp>
        <p:nvGrpSpPr>
          <p:cNvPr id="20" name="Group 536"/>
          <p:cNvGrpSpPr/>
          <p:nvPr/>
        </p:nvGrpSpPr>
        <p:grpSpPr>
          <a:xfrm>
            <a:off x="4780907" y="4380179"/>
            <a:ext cx="1280324" cy="238475"/>
            <a:chOff x="3717217" y="2933933"/>
            <a:chExt cx="630847" cy="238475"/>
          </a:xfrm>
        </p:grpSpPr>
        <p:sp>
          <p:nvSpPr>
            <p:cNvPr id="538" name="Rectangle 537"/>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539"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863702" y="2990570"/>
              <a:ext cx="381960" cy="166288"/>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rgbClr val="FF0000"/>
                  </a:solidFill>
                </a:rPr>
                <a:t>S</a:t>
              </a:r>
              <a:r>
                <a:rPr lang="en-US" sz="900" b="1" dirty="0" smtClean="0"/>
                <a:t>urveillance</a:t>
              </a:r>
              <a:r>
                <a:rPr lang="en-US" sz="900" dirty="0" smtClean="0"/>
                <a:t> </a:t>
              </a:r>
              <a:endParaRPr lang="en-US" sz="900" b="1" dirty="0">
                <a:solidFill>
                  <a:schemeClr val="tx2"/>
                </a:solidFill>
              </a:endParaRPr>
            </a:p>
          </p:txBody>
        </p:sp>
      </p:grpSp>
      <p:grpSp>
        <p:nvGrpSpPr>
          <p:cNvPr id="21" name="Group 541"/>
          <p:cNvGrpSpPr/>
          <p:nvPr/>
        </p:nvGrpSpPr>
        <p:grpSpPr>
          <a:xfrm>
            <a:off x="4780921" y="4809387"/>
            <a:ext cx="1593188" cy="238475"/>
            <a:chOff x="3717217" y="2933933"/>
            <a:chExt cx="646514" cy="238475"/>
          </a:xfrm>
        </p:grpSpPr>
        <p:sp>
          <p:nvSpPr>
            <p:cNvPr id="543" name="Rectangle 542"/>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544"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760274" y="2981241"/>
              <a:ext cx="603457" cy="172506"/>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err="1" smtClean="0"/>
                <a:t>signssymptomsphysical</a:t>
              </a:r>
              <a:r>
                <a:rPr lang="en-US" sz="900" dirty="0" smtClean="0"/>
                <a:t> </a:t>
              </a:r>
              <a:endParaRPr lang="en-US" sz="900" b="1" dirty="0">
                <a:solidFill>
                  <a:schemeClr val="tx2"/>
                </a:solidFill>
              </a:endParaRPr>
            </a:p>
          </p:txBody>
        </p:sp>
      </p:grpSp>
      <p:grpSp>
        <p:nvGrpSpPr>
          <p:cNvPr id="22" name="Group 544"/>
          <p:cNvGrpSpPr/>
          <p:nvPr/>
        </p:nvGrpSpPr>
        <p:grpSpPr>
          <a:xfrm>
            <a:off x="4793345" y="5251036"/>
            <a:ext cx="1592272" cy="238475"/>
            <a:chOff x="3717217" y="2933933"/>
            <a:chExt cx="635964" cy="238475"/>
          </a:xfrm>
        </p:grpSpPr>
        <p:sp>
          <p:nvSpPr>
            <p:cNvPr id="546" name="Rectangle 545"/>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547"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744414" y="2990570"/>
              <a:ext cx="608767" cy="141404"/>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t>Signs/Symptoms-Physical</a:t>
              </a:r>
              <a:r>
                <a:rPr lang="en-US" sz="900" dirty="0" smtClean="0"/>
                <a:t> </a:t>
              </a:r>
              <a:endParaRPr lang="en-US" sz="900" b="1" dirty="0">
                <a:solidFill>
                  <a:schemeClr val="tx2"/>
                </a:solidFill>
              </a:endParaRPr>
            </a:p>
          </p:txBody>
        </p:sp>
      </p:grpSp>
      <p:grpSp>
        <p:nvGrpSpPr>
          <p:cNvPr id="23" name="Group 553"/>
          <p:cNvGrpSpPr/>
          <p:nvPr/>
        </p:nvGrpSpPr>
        <p:grpSpPr>
          <a:xfrm>
            <a:off x="4830674" y="5717566"/>
            <a:ext cx="1318204" cy="244695"/>
            <a:chOff x="3717217" y="2933933"/>
            <a:chExt cx="649511" cy="244695"/>
          </a:xfrm>
        </p:grpSpPr>
        <p:sp>
          <p:nvSpPr>
            <p:cNvPr id="555" name="Rectangle 554"/>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55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767157" y="2999901"/>
              <a:ext cx="599571" cy="178727"/>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err="1" smtClean="0"/>
                <a:t>erectiledysfunction</a:t>
              </a:r>
              <a:r>
                <a:rPr lang="en-US" sz="900" dirty="0" smtClean="0"/>
                <a:t> </a:t>
              </a:r>
              <a:endParaRPr lang="en-US" sz="900" b="1" dirty="0">
                <a:solidFill>
                  <a:schemeClr val="tx2"/>
                </a:solidFill>
              </a:endParaRPr>
            </a:p>
          </p:txBody>
        </p:sp>
      </p:grpSp>
      <p:grpSp>
        <p:nvGrpSpPr>
          <p:cNvPr id="24" name="Group 556"/>
          <p:cNvGrpSpPr/>
          <p:nvPr/>
        </p:nvGrpSpPr>
        <p:grpSpPr>
          <a:xfrm>
            <a:off x="4833784" y="6196539"/>
            <a:ext cx="1343078" cy="250916"/>
            <a:chOff x="3717217" y="2933933"/>
            <a:chExt cx="661767" cy="250916"/>
          </a:xfrm>
        </p:grpSpPr>
        <p:sp>
          <p:nvSpPr>
            <p:cNvPr id="558" name="Rectangle 557"/>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559"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757958" y="3009233"/>
              <a:ext cx="621026" cy="175616"/>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t>Erectile Dysfunction </a:t>
              </a:r>
              <a:endParaRPr lang="en-US" sz="900" b="1" dirty="0">
                <a:solidFill>
                  <a:schemeClr val="tx2"/>
                </a:solidFill>
              </a:endParaRPr>
            </a:p>
          </p:txBody>
        </p:sp>
      </p:grpSp>
      <p:sp>
        <p:nvSpPr>
          <p:cNvPr id="118" name="Rectangle 117"/>
          <p:cNvSpPr/>
          <p:nvPr/>
        </p:nvSpPr>
        <p:spPr>
          <a:xfrm>
            <a:off x="7760185" y="750026"/>
            <a:ext cx="3585840" cy="1954381"/>
          </a:xfrm>
          <a:prstGeom prst="rect">
            <a:avLst/>
          </a:prstGeom>
          <a:ln>
            <a:solidFill>
              <a:schemeClr val="tx1"/>
            </a:solidFill>
            <a:prstDash val="sysDash"/>
          </a:ln>
        </p:spPr>
        <p:txBody>
          <a:bodyPr wrap="square">
            <a:spAutoFit/>
          </a:bodyPr>
          <a:lstStyle/>
          <a:p>
            <a:r>
              <a:rPr lang="en-US" sz="1100" b="1" dirty="0" smtClean="0"/>
              <a:t>MEMBER # 123456</a:t>
            </a:r>
          </a:p>
          <a:p>
            <a:endParaRPr lang="en-US" sz="1100" b="1" dirty="0" smtClean="0"/>
          </a:p>
          <a:p>
            <a:r>
              <a:rPr lang="en-US" sz="1100" b="1" dirty="0" smtClean="0"/>
              <a:t>AGE: 54</a:t>
            </a:r>
          </a:p>
          <a:p>
            <a:r>
              <a:rPr lang="en-US" sz="1100" b="1" dirty="0" smtClean="0"/>
              <a:t>Gender: M</a:t>
            </a:r>
          </a:p>
          <a:p>
            <a:endParaRPr lang="en-US" sz="1100" b="1" dirty="0" smtClean="0"/>
          </a:p>
          <a:p>
            <a:r>
              <a:rPr lang="en-US" sz="1100" b="1" dirty="0" smtClean="0"/>
              <a:t>ABPR</a:t>
            </a:r>
            <a:r>
              <a:rPr lang="en-US" sz="1100" dirty="0" smtClean="0"/>
              <a:t>: Abnormal Blood Pressure Reading</a:t>
            </a:r>
          </a:p>
          <a:p>
            <a:r>
              <a:rPr lang="en-US" sz="1100" b="1" dirty="0" smtClean="0"/>
              <a:t>LSC</a:t>
            </a:r>
            <a:r>
              <a:rPr lang="en-US" sz="1100" dirty="0" smtClean="0"/>
              <a:t>: Limited Social Contact </a:t>
            </a:r>
          </a:p>
          <a:p>
            <a:r>
              <a:rPr lang="en-US" sz="1100" b="1" dirty="0" smtClean="0"/>
              <a:t>AUF</a:t>
            </a:r>
            <a:r>
              <a:rPr lang="en-US" sz="1100" dirty="0" smtClean="0"/>
              <a:t>: Apprehension/Undefined Fear</a:t>
            </a:r>
          </a:p>
          <a:p>
            <a:r>
              <a:rPr lang="en-US" sz="1100" b="1" dirty="0" smtClean="0"/>
              <a:t>UFU</a:t>
            </a:r>
            <a:r>
              <a:rPr lang="en-US" sz="1100" dirty="0" smtClean="0"/>
              <a:t>: Urgency/Frequency (Urination)</a:t>
            </a:r>
          </a:p>
          <a:p>
            <a:endParaRPr lang="en-US" sz="1100" dirty="0" smtClean="0"/>
          </a:p>
          <a:p>
            <a:r>
              <a:rPr lang="en-US" sz="1100" b="1" dirty="0" smtClean="0"/>
              <a:t>RIEG</a:t>
            </a:r>
            <a:r>
              <a:rPr lang="en-US" sz="1100" dirty="0" smtClean="0"/>
              <a:t>: RACE -  ethnicity of identified known risk group</a:t>
            </a:r>
          </a:p>
        </p:txBody>
      </p:sp>
      <p:grpSp>
        <p:nvGrpSpPr>
          <p:cNvPr id="119" name="Group 118"/>
          <p:cNvGrpSpPr/>
          <p:nvPr/>
        </p:nvGrpSpPr>
        <p:grpSpPr>
          <a:xfrm>
            <a:off x="8686757" y="4091712"/>
            <a:ext cx="2659416" cy="1649770"/>
            <a:chOff x="4693255" y="2514838"/>
            <a:chExt cx="2659416" cy="1649770"/>
          </a:xfrm>
        </p:grpSpPr>
        <p:grpSp>
          <p:nvGrpSpPr>
            <p:cNvPr id="120" name="Group 116"/>
            <p:cNvGrpSpPr/>
            <p:nvPr/>
          </p:nvGrpSpPr>
          <p:grpSpPr>
            <a:xfrm>
              <a:off x="7003582" y="2912104"/>
              <a:ext cx="349089" cy="365318"/>
              <a:chOff x="5284177" y="2901462"/>
              <a:chExt cx="483577" cy="483577"/>
            </a:xfrm>
          </p:grpSpPr>
          <p:sp>
            <p:nvSpPr>
              <p:cNvPr id="152" name="Flowchart: Connector 151"/>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153"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C2</a:t>
                </a:r>
                <a:endParaRPr lang="en-US" sz="700" b="1" dirty="0">
                  <a:solidFill>
                    <a:schemeClr val="tx2"/>
                  </a:solidFill>
                </a:endParaRPr>
              </a:p>
            </p:txBody>
          </p:sp>
        </p:grpSp>
        <p:grpSp>
          <p:nvGrpSpPr>
            <p:cNvPr id="121" name="Group 7"/>
            <p:cNvGrpSpPr/>
            <p:nvPr/>
          </p:nvGrpSpPr>
          <p:grpSpPr>
            <a:xfrm>
              <a:off x="4693255" y="3609512"/>
              <a:ext cx="349089" cy="365318"/>
              <a:chOff x="5284177" y="2901462"/>
              <a:chExt cx="483577" cy="483577"/>
            </a:xfrm>
          </p:grpSpPr>
          <p:sp>
            <p:nvSpPr>
              <p:cNvPr id="150" name="Flowchart: Connector 3"/>
              <p:cNvSpPr/>
              <p:nvPr/>
            </p:nvSpPr>
            <p:spPr>
              <a:xfrm>
                <a:off x="5284177" y="2901462"/>
                <a:ext cx="483577" cy="483577"/>
              </a:xfrm>
              <a:prstGeom prst="flowChartConnector">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151"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S1</a:t>
                </a:r>
                <a:endParaRPr lang="en-US" sz="700" b="1" dirty="0">
                  <a:solidFill>
                    <a:schemeClr val="tx2"/>
                  </a:solidFill>
                </a:endParaRPr>
              </a:p>
            </p:txBody>
          </p:sp>
        </p:grpSp>
        <p:grpSp>
          <p:nvGrpSpPr>
            <p:cNvPr id="122" name="Group 18"/>
            <p:cNvGrpSpPr/>
            <p:nvPr/>
          </p:nvGrpSpPr>
          <p:grpSpPr>
            <a:xfrm>
              <a:off x="6040949" y="3226483"/>
              <a:ext cx="349089" cy="365318"/>
              <a:chOff x="5284177" y="2901462"/>
              <a:chExt cx="483577" cy="483577"/>
            </a:xfrm>
          </p:grpSpPr>
          <p:sp>
            <p:nvSpPr>
              <p:cNvPr id="147" name="Flowchart: Connector 146"/>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148"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L1</a:t>
                </a:r>
                <a:endParaRPr lang="en-US" sz="700" b="1" dirty="0">
                  <a:solidFill>
                    <a:schemeClr val="tx2"/>
                  </a:solidFill>
                </a:endParaRPr>
              </a:p>
            </p:txBody>
          </p:sp>
        </p:grpSp>
        <p:cxnSp>
          <p:nvCxnSpPr>
            <p:cNvPr id="123" name="Straight Arrow Connector 122"/>
            <p:cNvCxnSpPr>
              <a:stCxn id="150" idx="7"/>
              <a:endCxn id="144" idx="1"/>
            </p:cNvCxnSpPr>
            <p:nvPr/>
          </p:nvCxnSpPr>
          <p:spPr>
            <a:xfrm flipV="1">
              <a:off x="4991221" y="2651003"/>
              <a:ext cx="1250959" cy="1012009"/>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24"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392479" y="2802412"/>
              <a:ext cx="636037" cy="191436"/>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a:t>
              </a:r>
              <a:r>
                <a:rPr lang="en-US" sz="700" b="1" dirty="0" err="1" smtClean="0">
                  <a:solidFill>
                    <a:schemeClr val="accent6">
                      <a:lumMod val="10000"/>
                    </a:schemeClr>
                  </a:solidFill>
                </a:rPr>
                <a:t>superstate</a:t>
              </a:r>
              <a:endParaRPr lang="en-US" sz="700" b="1" dirty="0">
                <a:solidFill>
                  <a:schemeClr val="accent6">
                    <a:lumMod val="10000"/>
                  </a:schemeClr>
                </a:solidFill>
              </a:endParaRPr>
            </a:p>
          </p:txBody>
        </p:sp>
        <p:cxnSp>
          <p:nvCxnSpPr>
            <p:cNvPr id="125" name="Straight Arrow Connector 124"/>
            <p:cNvCxnSpPr>
              <a:endCxn id="147" idx="2"/>
            </p:cNvCxnSpPr>
            <p:nvPr/>
          </p:nvCxnSpPr>
          <p:spPr>
            <a:xfrm flipV="1">
              <a:off x="5042344" y="3409143"/>
              <a:ext cx="998605" cy="383029"/>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2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555123" y="3276374"/>
              <a:ext cx="473134" cy="191436"/>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a:t>
              </a:r>
              <a:r>
                <a:rPr lang="en-US" sz="700" b="1" dirty="0" err="1" smtClean="0">
                  <a:solidFill>
                    <a:schemeClr val="accent6">
                      <a:lumMod val="10000"/>
                    </a:schemeClr>
                  </a:solidFill>
                </a:rPr>
                <a:t>s</a:t>
              </a:r>
              <a:r>
                <a:rPr lang="en-US" sz="700" b="1" dirty="0" err="1" smtClean="0">
                  <a:solidFill>
                    <a:srgbClr val="0070C0"/>
                  </a:solidFill>
                </a:rPr>
                <a:t>mem</a:t>
              </a:r>
              <a:endParaRPr lang="en-US" sz="700" b="1" dirty="0">
                <a:solidFill>
                  <a:srgbClr val="0070C0"/>
                </a:solidFill>
              </a:endParaRPr>
            </a:p>
          </p:txBody>
        </p:sp>
        <p:sp>
          <p:nvSpPr>
            <p:cNvPr id="127"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946890" y="3903747"/>
              <a:ext cx="339846" cy="191436"/>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a:t>
              </a:r>
              <a:r>
                <a:rPr lang="en-US" sz="700" b="1" dirty="0" smtClean="0">
                  <a:solidFill>
                    <a:srgbClr val="0070C0"/>
                  </a:solidFill>
                </a:rPr>
                <a:t>type</a:t>
              </a:r>
              <a:endParaRPr lang="en-US" sz="700" b="1" dirty="0">
                <a:solidFill>
                  <a:srgbClr val="0070C0"/>
                </a:solidFill>
              </a:endParaRPr>
            </a:p>
          </p:txBody>
        </p:sp>
        <p:cxnSp>
          <p:nvCxnSpPr>
            <p:cNvPr id="128" name="Straight Arrow Connector 127"/>
            <p:cNvCxnSpPr>
              <a:stCxn id="150" idx="6"/>
              <a:endCxn id="146" idx="0"/>
            </p:cNvCxnSpPr>
            <p:nvPr/>
          </p:nvCxnSpPr>
          <p:spPr>
            <a:xfrm>
              <a:off x="5042344" y="3792171"/>
              <a:ext cx="1490902" cy="93484"/>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129" name="Group 71"/>
            <p:cNvGrpSpPr/>
            <p:nvPr/>
          </p:nvGrpSpPr>
          <p:grpSpPr>
            <a:xfrm>
              <a:off x="6311129" y="3885655"/>
              <a:ext cx="444234" cy="278953"/>
              <a:chOff x="1090246" y="5416061"/>
              <a:chExt cx="413240" cy="369254"/>
            </a:xfrm>
          </p:grpSpPr>
          <p:sp>
            <p:nvSpPr>
              <p:cNvPr id="145"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1152886" y="5531908"/>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State</a:t>
                </a:r>
                <a:endParaRPr lang="en-US" sz="700" b="1" dirty="0">
                  <a:solidFill>
                    <a:schemeClr val="tx2"/>
                  </a:solidFill>
                </a:endParaRPr>
              </a:p>
            </p:txBody>
          </p:sp>
          <p:sp>
            <p:nvSpPr>
              <p:cNvPr id="146" name="Rectangle 145"/>
              <p:cNvSpPr/>
              <p:nvPr/>
            </p:nvSpPr>
            <p:spPr>
              <a:xfrm>
                <a:off x="1090246" y="5416061"/>
                <a:ext cx="413240" cy="36048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grpSp>
        <p:grpSp>
          <p:nvGrpSpPr>
            <p:cNvPr id="130" name="Group 76"/>
            <p:cNvGrpSpPr/>
            <p:nvPr/>
          </p:nvGrpSpPr>
          <p:grpSpPr>
            <a:xfrm>
              <a:off x="6242180" y="2514838"/>
              <a:ext cx="304665" cy="272329"/>
              <a:chOff x="1090246" y="5416061"/>
              <a:chExt cx="422038" cy="360486"/>
            </a:xfrm>
          </p:grpSpPr>
          <p:sp>
            <p:nvSpPr>
              <p:cNvPr id="142"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1223222" y="5523116"/>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Nil</a:t>
                </a:r>
                <a:endParaRPr lang="en-US" sz="700" b="1" dirty="0">
                  <a:solidFill>
                    <a:schemeClr val="tx2"/>
                  </a:solidFill>
                </a:endParaRPr>
              </a:p>
            </p:txBody>
          </p:sp>
          <p:sp>
            <p:nvSpPr>
              <p:cNvPr id="144" name="Rectangle 143"/>
              <p:cNvSpPr/>
              <p:nvPr/>
            </p:nvSpPr>
            <p:spPr>
              <a:xfrm>
                <a:off x="1090246" y="5416061"/>
                <a:ext cx="413240" cy="36048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grpSp>
        <p:sp>
          <p:nvSpPr>
            <p:cNvPr id="131"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6335804" y="2990778"/>
              <a:ext cx="578919" cy="191436"/>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a:t>
              </a:r>
              <a:r>
                <a:rPr lang="en-US" sz="700" b="1" dirty="0" smtClean="0">
                  <a:solidFill>
                    <a:srgbClr val="0070C0"/>
                  </a:solidFill>
                </a:rPr>
                <a:t>command</a:t>
              </a:r>
              <a:endParaRPr lang="en-US" sz="700" b="1" dirty="0">
                <a:solidFill>
                  <a:srgbClr val="0070C0"/>
                </a:solidFill>
              </a:endParaRPr>
            </a:p>
          </p:txBody>
        </p:sp>
        <p:grpSp>
          <p:nvGrpSpPr>
            <p:cNvPr id="134" name="Group 120"/>
            <p:cNvGrpSpPr/>
            <p:nvPr/>
          </p:nvGrpSpPr>
          <p:grpSpPr>
            <a:xfrm>
              <a:off x="6961267" y="3352700"/>
              <a:ext cx="349089" cy="365318"/>
              <a:chOff x="5284177" y="2901462"/>
              <a:chExt cx="483577" cy="483577"/>
            </a:xfrm>
          </p:grpSpPr>
          <p:sp>
            <p:nvSpPr>
              <p:cNvPr id="138" name="Flowchart: Connector 137"/>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139"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R3</a:t>
                </a:r>
                <a:endParaRPr lang="en-US" sz="700" b="1" dirty="0">
                  <a:solidFill>
                    <a:schemeClr val="tx2"/>
                  </a:solidFill>
                </a:endParaRPr>
              </a:p>
            </p:txBody>
          </p:sp>
        </p:grpSp>
        <p:sp>
          <p:nvSpPr>
            <p:cNvPr id="135"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6574879" y="3287462"/>
              <a:ext cx="380043" cy="191436"/>
            </a:xfrm>
            <a:prstGeom prst="rect">
              <a:avLst/>
            </a:prstGeom>
          </p:spPr>
          <p:txBody>
            <a:bodyPr vert="horz" lIns="0" tIns="0" rIns="0" bIns="0" rtlCol="0">
              <a:noAutofit/>
            </a:bodyPr>
            <a:lstStyle/>
            <a:p>
              <a:pPr lvl="0">
                <a:lnSpc>
                  <a:spcPct val="95000"/>
                </a:lnSpc>
                <a:spcBef>
                  <a:spcPts val="800"/>
                </a:spcBef>
                <a:spcAft>
                  <a:spcPts val="600"/>
                </a:spcAft>
                <a:defRPr/>
              </a:pPr>
              <a:r>
                <a:rPr lang="en-US" sz="700" b="1" dirty="0" smtClean="0">
                  <a:solidFill>
                    <a:schemeClr val="tx2"/>
                  </a:solidFill>
                </a:rPr>
                <a:t>^</a:t>
              </a:r>
              <a:r>
                <a:rPr lang="en-US" sz="700" b="1" dirty="0" smtClean="0">
                  <a:solidFill>
                    <a:srgbClr val="0070C0"/>
                  </a:solidFill>
                </a:rPr>
                <a:t>result</a:t>
              </a:r>
              <a:endParaRPr lang="en-US" sz="700" b="1" dirty="0">
                <a:solidFill>
                  <a:srgbClr val="0070C0"/>
                </a:solidFill>
              </a:endParaRPr>
            </a:p>
          </p:txBody>
        </p:sp>
        <p:cxnSp>
          <p:nvCxnSpPr>
            <p:cNvPr id="136" name="Straight Arrow Connector 135"/>
            <p:cNvCxnSpPr>
              <a:stCxn id="147" idx="7"/>
              <a:endCxn id="152" idx="2"/>
            </p:cNvCxnSpPr>
            <p:nvPr/>
          </p:nvCxnSpPr>
          <p:spPr>
            <a:xfrm flipV="1">
              <a:off x="6338915" y="3094764"/>
              <a:ext cx="664666" cy="185219"/>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147" idx="6"/>
              <a:endCxn id="138" idx="2"/>
            </p:cNvCxnSpPr>
            <p:nvPr/>
          </p:nvCxnSpPr>
          <p:spPr>
            <a:xfrm>
              <a:off x="6390038" y="3409143"/>
              <a:ext cx="571229" cy="126217"/>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sp>
        <p:nvSpPr>
          <p:cNvPr id="154" name="Rectangle 153"/>
          <p:cNvSpPr/>
          <p:nvPr/>
        </p:nvSpPr>
        <p:spPr>
          <a:xfrm>
            <a:off x="9502733" y="873127"/>
            <a:ext cx="1759315" cy="238527"/>
          </a:xfrm>
          <a:prstGeom prst="rect">
            <a:avLst/>
          </a:prstGeom>
        </p:spPr>
        <p:txBody>
          <a:bodyPr wrap="square">
            <a:spAutoFit/>
          </a:bodyPr>
          <a:lstStyle/>
          <a:p>
            <a:pPr lvl="0" algn="ctr">
              <a:lnSpc>
                <a:spcPct val="95000"/>
              </a:lnSpc>
              <a:defRPr/>
            </a:pPr>
            <a:r>
              <a:rPr lang="en-US" sz="1000" b="1" dirty="0" smtClean="0">
                <a:solidFill>
                  <a:schemeClr val="accent1"/>
                </a:solidFill>
              </a:rPr>
              <a:t>Patient Record - Example</a:t>
            </a:r>
            <a:endParaRPr lang="en-US" sz="1000" b="1" dirty="0" smtClean="0">
              <a:solidFill>
                <a:schemeClr val="accent6">
                  <a:lumMod val="10000"/>
                </a:schemeClr>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0BF908-D337-4124-B475-D825EF7C7711}"/>
              </a:ext>
            </a:extLst>
          </p:cNvPr>
          <p:cNvSpPr txBox="1">
            <a:spLocks/>
          </p:cNvSpPr>
          <p:nvPr/>
        </p:nvSpPr>
        <p:spPr>
          <a:xfrm>
            <a:off x="310105" y="225351"/>
            <a:ext cx="4528113" cy="663511"/>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dirty="0" smtClean="0">
                <a:ln>
                  <a:noFill/>
                </a:ln>
                <a:solidFill>
                  <a:srgbClr val="55565A"/>
                </a:solidFill>
                <a:effectLst/>
                <a:uLnTx/>
                <a:uFillTx/>
                <a:latin typeface="+mj-lt"/>
                <a:ea typeface="+mj-ea"/>
                <a:cs typeface="+mj-cs"/>
              </a:rPr>
              <a:t>POC Architecture &amp; Data</a:t>
            </a:r>
            <a:endParaRPr kumimoji="0" lang="en-US" sz="3000" b="0" i="0" u="none" strike="noStrike" kern="1200" cap="none" spc="0" normalizeH="0" baseline="0" noProof="0" dirty="0">
              <a:ln>
                <a:noFill/>
              </a:ln>
              <a:solidFill>
                <a:srgbClr val="55565A"/>
              </a:solidFill>
              <a:effectLst/>
              <a:uLnTx/>
              <a:uFillTx/>
              <a:latin typeface="+mj-lt"/>
              <a:ea typeface="+mj-ea"/>
              <a:cs typeface="+mj-cs"/>
            </a:endParaRPr>
          </a:p>
        </p:txBody>
      </p:sp>
      <p:sp>
        <p:nvSpPr>
          <p:cNvPr id="5" name="Can 4"/>
          <p:cNvSpPr/>
          <p:nvPr/>
        </p:nvSpPr>
        <p:spPr>
          <a:xfrm>
            <a:off x="1111504" y="1151114"/>
            <a:ext cx="1912918" cy="2457818"/>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6" name="Text Placeholder 4">
            <a:extLst>
              <a:ext uri="{FF2B5EF4-FFF2-40B4-BE49-F238E27FC236}">
                <a16:creationId xmlns:a16="http://schemas.microsoft.com/office/drawing/2014/main" xmlns="" id="{6075C035-CE14-CB48-B6DE-1694715485AA}"/>
              </a:ext>
            </a:extLst>
          </p:cNvPr>
          <p:cNvSpPr txBox="1">
            <a:spLocks/>
          </p:cNvSpPr>
          <p:nvPr/>
        </p:nvSpPr>
        <p:spPr bwMode="gray">
          <a:xfrm>
            <a:off x="1226119" y="1692592"/>
            <a:ext cx="1633235" cy="1799618"/>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2400" b="1" dirty="0" smtClean="0">
                <a:solidFill>
                  <a:srgbClr val="0070C0"/>
                </a:solidFill>
              </a:rPr>
              <a:t>Omaha Taxonomy &amp; </a:t>
            </a:r>
            <a:r>
              <a:rPr lang="en-US" sz="2400" b="1" dirty="0" err="1" smtClean="0">
                <a:solidFill>
                  <a:srgbClr val="0070C0"/>
                </a:solidFill>
              </a:rPr>
              <a:t>OutcomesData</a:t>
            </a:r>
            <a:endParaRPr lang="en-US" sz="2400" b="1" dirty="0">
              <a:solidFill>
                <a:srgbClr val="0070C0"/>
              </a:solidFill>
            </a:endParaRPr>
          </a:p>
        </p:txBody>
      </p:sp>
      <p:sp>
        <p:nvSpPr>
          <p:cNvPr id="7" name="Can 6"/>
          <p:cNvSpPr/>
          <p:nvPr/>
        </p:nvSpPr>
        <p:spPr>
          <a:xfrm>
            <a:off x="8031942" y="1157606"/>
            <a:ext cx="1912918" cy="2457818"/>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8" name="Text Placeholder 4">
            <a:extLst>
              <a:ext uri="{FF2B5EF4-FFF2-40B4-BE49-F238E27FC236}">
                <a16:creationId xmlns:a16="http://schemas.microsoft.com/office/drawing/2014/main" xmlns="" id="{6075C035-CE14-CB48-B6DE-1694715485AA}"/>
              </a:ext>
            </a:extLst>
          </p:cNvPr>
          <p:cNvSpPr txBox="1">
            <a:spLocks/>
          </p:cNvSpPr>
          <p:nvPr/>
        </p:nvSpPr>
        <p:spPr bwMode="gray">
          <a:xfrm>
            <a:off x="8175740" y="2078454"/>
            <a:ext cx="1633235" cy="1258111"/>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2400" b="1" dirty="0" smtClean="0">
                <a:solidFill>
                  <a:srgbClr val="0070C0"/>
                </a:solidFill>
              </a:rPr>
              <a:t>SOAR Taxonomy &amp; Rules</a:t>
            </a:r>
            <a:endParaRPr lang="en-US" sz="2400" b="1" dirty="0">
              <a:solidFill>
                <a:srgbClr val="0070C0"/>
              </a:solidFill>
            </a:endParaRPr>
          </a:p>
        </p:txBody>
      </p:sp>
      <p:sp>
        <p:nvSpPr>
          <p:cNvPr id="9" name="Right Arrow 8"/>
          <p:cNvSpPr/>
          <p:nvPr/>
        </p:nvSpPr>
        <p:spPr>
          <a:xfrm>
            <a:off x="3463047" y="2226461"/>
            <a:ext cx="4075889" cy="391842"/>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0" name="Rectangle 9"/>
          <p:cNvSpPr/>
          <p:nvPr/>
        </p:nvSpPr>
        <p:spPr>
          <a:xfrm>
            <a:off x="3194613" y="1373883"/>
            <a:ext cx="4560425" cy="369332"/>
          </a:xfrm>
          <a:prstGeom prst="rect">
            <a:avLst/>
          </a:prstGeom>
        </p:spPr>
        <p:txBody>
          <a:bodyPr wrap="square">
            <a:spAutoFit/>
          </a:bodyPr>
          <a:lstStyle/>
          <a:p>
            <a:pPr marL="228600" lvl="0" indent="-228600">
              <a:defRPr/>
            </a:pPr>
            <a:r>
              <a:rPr lang="en-US" b="1" dirty="0" smtClean="0">
                <a:solidFill>
                  <a:schemeClr val="accent1"/>
                </a:solidFill>
              </a:rPr>
              <a:t>Omaha System </a:t>
            </a:r>
            <a:r>
              <a:rPr lang="en-US" b="1" dirty="0" smtClean="0">
                <a:solidFill>
                  <a:schemeClr val="accent6">
                    <a:lumMod val="10000"/>
                  </a:schemeClr>
                </a:solidFill>
              </a:rPr>
              <a:t>Mapping</a:t>
            </a:r>
            <a:r>
              <a:rPr lang="en-US" b="1" dirty="0" smtClean="0">
                <a:solidFill>
                  <a:srgbClr val="55565A"/>
                </a:solidFill>
              </a:rPr>
              <a:t> to </a:t>
            </a:r>
            <a:r>
              <a:rPr lang="en-US" b="1" dirty="0" smtClean="0">
                <a:solidFill>
                  <a:srgbClr val="0070C0"/>
                </a:solidFill>
              </a:rPr>
              <a:t>SOAR Rules</a:t>
            </a:r>
            <a:endParaRPr lang="en-US" b="1" dirty="0">
              <a:solidFill>
                <a:srgbClr val="0070C0"/>
              </a:solidFill>
            </a:endParaRPr>
          </a:p>
        </p:txBody>
      </p:sp>
      <p:sp>
        <p:nvSpPr>
          <p:cNvPr id="11" name="Can 10"/>
          <p:cNvSpPr/>
          <p:nvPr/>
        </p:nvSpPr>
        <p:spPr>
          <a:xfrm>
            <a:off x="3701416" y="3070358"/>
            <a:ext cx="864796" cy="742405"/>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2" name="Text Placeholder 4">
            <a:extLst>
              <a:ext uri="{FF2B5EF4-FFF2-40B4-BE49-F238E27FC236}">
                <a16:creationId xmlns:a16="http://schemas.microsoft.com/office/drawing/2014/main" xmlns="" id="{6075C035-CE14-CB48-B6DE-1694715485AA}"/>
              </a:ext>
            </a:extLst>
          </p:cNvPr>
          <p:cNvSpPr txBox="1">
            <a:spLocks/>
          </p:cNvSpPr>
          <p:nvPr/>
        </p:nvSpPr>
        <p:spPr bwMode="gray">
          <a:xfrm>
            <a:off x="3751991" y="3353804"/>
            <a:ext cx="789116" cy="370853"/>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100" b="1" dirty="0" smtClean="0">
                <a:solidFill>
                  <a:srgbClr val="0070C0"/>
                </a:solidFill>
              </a:rPr>
              <a:t>Procedural</a:t>
            </a:r>
          </a:p>
          <a:p>
            <a:pPr algn="ctr">
              <a:lnSpc>
                <a:spcPct val="100000"/>
              </a:lnSpc>
              <a:spcBef>
                <a:spcPts val="0"/>
              </a:spcBef>
              <a:spcAft>
                <a:spcPts val="0"/>
              </a:spcAft>
            </a:pPr>
            <a:r>
              <a:rPr lang="en-US" sz="1100" b="1" dirty="0" smtClean="0">
                <a:solidFill>
                  <a:srgbClr val="0070C0"/>
                </a:solidFill>
              </a:rPr>
              <a:t>Rules</a:t>
            </a:r>
            <a:endParaRPr lang="en-US" sz="1100" b="1" dirty="0">
              <a:solidFill>
                <a:srgbClr val="0070C0"/>
              </a:solidFill>
            </a:endParaRPr>
          </a:p>
        </p:txBody>
      </p:sp>
      <p:sp>
        <p:nvSpPr>
          <p:cNvPr id="13" name="Can 12"/>
          <p:cNvSpPr/>
          <p:nvPr/>
        </p:nvSpPr>
        <p:spPr>
          <a:xfrm>
            <a:off x="3714472" y="4034271"/>
            <a:ext cx="864796" cy="742405"/>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4" name="Text Placeholder 4">
            <a:extLst>
              <a:ext uri="{FF2B5EF4-FFF2-40B4-BE49-F238E27FC236}">
                <a16:creationId xmlns:a16="http://schemas.microsoft.com/office/drawing/2014/main" xmlns="" id="{6075C035-CE14-CB48-B6DE-1694715485AA}"/>
              </a:ext>
            </a:extLst>
          </p:cNvPr>
          <p:cNvSpPr txBox="1">
            <a:spLocks/>
          </p:cNvSpPr>
          <p:nvPr/>
        </p:nvSpPr>
        <p:spPr bwMode="gray">
          <a:xfrm>
            <a:off x="3755319" y="4327445"/>
            <a:ext cx="789116" cy="370853"/>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100" b="1" dirty="0" smtClean="0">
                <a:solidFill>
                  <a:srgbClr val="0070C0"/>
                </a:solidFill>
              </a:rPr>
              <a:t>Semantic</a:t>
            </a:r>
          </a:p>
          <a:p>
            <a:pPr algn="ctr">
              <a:lnSpc>
                <a:spcPct val="100000"/>
              </a:lnSpc>
              <a:spcBef>
                <a:spcPts val="0"/>
              </a:spcBef>
              <a:spcAft>
                <a:spcPts val="0"/>
              </a:spcAft>
            </a:pPr>
            <a:r>
              <a:rPr lang="en-US" sz="1100" b="1" dirty="0" smtClean="0">
                <a:solidFill>
                  <a:srgbClr val="0070C0"/>
                </a:solidFill>
              </a:rPr>
              <a:t>Memory</a:t>
            </a:r>
            <a:endParaRPr lang="en-US" sz="1100" b="1" dirty="0">
              <a:solidFill>
                <a:srgbClr val="0070C0"/>
              </a:solidFill>
            </a:endParaRPr>
          </a:p>
        </p:txBody>
      </p:sp>
      <p:sp>
        <p:nvSpPr>
          <p:cNvPr id="15" name="Can 14"/>
          <p:cNvSpPr/>
          <p:nvPr/>
        </p:nvSpPr>
        <p:spPr>
          <a:xfrm>
            <a:off x="3727528" y="5036634"/>
            <a:ext cx="864796" cy="742405"/>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6" name="Text Placeholder 4">
            <a:extLst>
              <a:ext uri="{FF2B5EF4-FFF2-40B4-BE49-F238E27FC236}">
                <a16:creationId xmlns:a16="http://schemas.microsoft.com/office/drawing/2014/main" xmlns="" id="{6075C035-CE14-CB48-B6DE-1694715485AA}"/>
              </a:ext>
            </a:extLst>
          </p:cNvPr>
          <p:cNvSpPr txBox="1">
            <a:spLocks/>
          </p:cNvSpPr>
          <p:nvPr/>
        </p:nvSpPr>
        <p:spPr bwMode="gray">
          <a:xfrm>
            <a:off x="3768375" y="5310352"/>
            <a:ext cx="789116" cy="370853"/>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100" b="1" dirty="0" smtClean="0">
                <a:solidFill>
                  <a:srgbClr val="0070C0"/>
                </a:solidFill>
              </a:rPr>
              <a:t>Working</a:t>
            </a:r>
          </a:p>
          <a:p>
            <a:pPr algn="ctr">
              <a:lnSpc>
                <a:spcPct val="100000"/>
              </a:lnSpc>
              <a:spcBef>
                <a:spcPts val="0"/>
              </a:spcBef>
              <a:spcAft>
                <a:spcPts val="0"/>
              </a:spcAft>
            </a:pPr>
            <a:r>
              <a:rPr lang="en-US" sz="1100" b="1" dirty="0" smtClean="0">
                <a:solidFill>
                  <a:srgbClr val="0070C0"/>
                </a:solidFill>
              </a:rPr>
              <a:t>Memory</a:t>
            </a:r>
            <a:endParaRPr lang="en-US" sz="1100" b="1" dirty="0">
              <a:solidFill>
                <a:srgbClr val="0070C0"/>
              </a:solidFill>
            </a:endParaRPr>
          </a:p>
        </p:txBody>
      </p:sp>
      <p:sp>
        <p:nvSpPr>
          <p:cNvPr id="17" name="Rectangle 16"/>
          <p:cNvSpPr/>
          <p:nvPr/>
        </p:nvSpPr>
        <p:spPr>
          <a:xfrm>
            <a:off x="4689187" y="4020858"/>
            <a:ext cx="2063385" cy="400110"/>
          </a:xfrm>
          <a:prstGeom prst="rect">
            <a:avLst/>
          </a:prstGeom>
        </p:spPr>
        <p:txBody>
          <a:bodyPr wrap="none">
            <a:spAutoFit/>
          </a:bodyPr>
          <a:lstStyle/>
          <a:p>
            <a:r>
              <a:rPr lang="en-US" sz="1000" b="1" dirty="0" smtClean="0">
                <a:solidFill>
                  <a:schemeClr val="tx2"/>
                </a:solidFill>
              </a:rPr>
              <a:t>Semantic Memory</a:t>
            </a:r>
            <a:r>
              <a:rPr lang="en-US" sz="1000" dirty="0" smtClean="0">
                <a:solidFill>
                  <a:schemeClr val="tx2"/>
                </a:solidFill>
              </a:rPr>
              <a:t>: </a:t>
            </a:r>
          </a:p>
          <a:p>
            <a:r>
              <a:rPr lang="en-US" sz="1000" dirty="0" smtClean="0">
                <a:solidFill>
                  <a:schemeClr val="tx2"/>
                </a:solidFill>
              </a:rPr>
              <a:t>(</a:t>
            </a:r>
            <a:r>
              <a:rPr lang="en-US" sz="1000" dirty="0" smtClean="0">
                <a:solidFill>
                  <a:srgbClr val="0070C0"/>
                </a:solidFill>
              </a:rPr>
              <a:t>Learning “</a:t>
            </a:r>
            <a:r>
              <a:rPr lang="en-US" sz="1000" dirty="0" smtClean="0">
                <a:solidFill>
                  <a:srgbClr val="FF0000"/>
                </a:solidFill>
              </a:rPr>
              <a:t>facts</a:t>
            </a:r>
            <a:r>
              <a:rPr lang="en-US" sz="1000" dirty="0" smtClean="0">
                <a:solidFill>
                  <a:srgbClr val="0070C0"/>
                </a:solidFill>
              </a:rPr>
              <a:t>” about the world</a:t>
            </a:r>
            <a:r>
              <a:rPr lang="en-US" sz="1000" dirty="0" smtClean="0">
                <a:solidFill>
                  <a:schemeClr val="tx2"/>
                </a:solidFill>
              </a:rPr>
              <a:t>)</a:t>
            </a:r>
            <a:endParaRPr lang="en-US" sz="1000" dirty="0"/>
          </a:p>
        </p:txBody>
      </p:sp>
      <p:sp>
        <p:nvSpPr>
          <p:cNvPr id="18" name="Rectangle 17"/>
          <p:cNvSpPr/>
          <p:nvPr/>
        </p:nvSpPr>
        <p:spPr>
          <a:xfrm>
            <a:off x="4707934" y="4980926"/>
            <a:ext cx="2127505" cy="400110"/>
          </a:xfrm>
          <a:prstGeom prst="rect">
            <a:avLst/>
          </a:prstGeom>
        </p:spPr>
        <p:txBody>
          <a:bodyPr wrap="none">
            <a:spAutoFit/>
          </a:bodyPr>
          <a:lstStyle/>
          <a:p>
            <a:r>
              <a:rPr lang="en-US" sz="1000" b="1" dirty="0" smtClean="0">
                <a:solidFill>
                  <a:schemeClr val="tx2"/>
                </a:solidFill>
              </a:rPr>
              <a:t>Working Memory</a:t>
            </a:r>
            <a:r>
              <a:rPr lang="en-US" sz="1000" dirty="0" smtClean="0">
                <a:solidFill>
                  <a:schemeClr val="tx2"/>
                </a:solidFill>
              </a:rPr>
              <a:t>: </a:t>
            </a:r>
          </a:p>
          <a:p>
            <a:r>
              <a:rPr lang="en-US" sz="1000" dirty="0" smtClean="0">
                <a:solidFill>
                  <a:schemeClr val="tx2"/>
                </a:solidFill>
              </a:rPr>
              <a:t>(</a:t>
            </a:r>
            <a:r>
              <a:rPr lang="en-US" sz="1000" dirty="0" smtClean="0">
                <a:solidFill>
                  <a:srgbClr val="0070C0"/>
                </a:solidFill>
              </a:rPr>
              <a:t>How agents "</a:t>
            </a:r>
            <a:r>
              <a:rPr lang="en-US" sz="1000" dirty="0" smtClean="0">
                <a:solidFill>
                  <a:srgbClr val="FF0000"/>
                </a:solidFill>
              </a:rPr>
              <a:t>think</a:t>
            </a:r>
            <a:r>
              <a:rPr lang="en-US" sz="1000" dirty="0" smtClean="0">
                <a:solidFill>
                  <a:srgbClr val="0070C0"/>
                </a:solidFill>
              </a:rPr>
              <a:t>" and "</a:t>
            </a:r>
            <a:r>
              <a:rPr lang="en-US" sz="1000" dirty="0" smtClean="0">
                <a:solidFill>
                  <a:srgbClr val="FF0000"/>
                </a:solidFill>
              </a:rPr>
              <a:t>behave</a:t>
            </a:r>
            <a:r>
              <a:rPr lang="en-US" sz="1000" dirty="0" smtClean="0">
                <a:solidFill>
                  <a:srgbClr val="0070C0"/>
                </a:solidFill>
              </a:rPr>
              <a:t>"</a:t>
            </a:r>
            <a:r>
              <a:rPr lang="en-US" sz="1000" dirty="0" smtClean="0">
                <a:solidFill>
                  <a:schemeClr val="tx2"/>
                </a:solidFill>
              </a:rPr>
              <a:t>)</a:t>
            </a:r>
            <a:endParaRPr lang="en-US" sz="1000" dirty="0"/>
          </a:p>
        </p:txBody>
      </p:sp>
      <p:sp>
        <p:nvSpPr>
          <p:cNvPr id="19" name="Rectangle 18"/>
          <p:cNvSpPr/>
          <p:nvPr/>
        </p:nvSpPr>
        <p:spPr>
          <a:xfrm>
            <a:off x="4677899" y="3081635"/>
            <a:ext cx="2734515" cy="400110"/>
          </a:xfrm>
          <a:prstGeom prst="rect">
            <a:avLst/>
          </a:prstGeom>
        </p:spPr>
        <p:txBody>
          <a:bodyPr wrap="square">
            <a:spAutoFit/>
          </a:bodyPr>
          <a:lstStyle/>
          <a:p>
            <a:r>
              <a:rPr lang="en-US" sz="1000" b="1" dirty="0" smtClean="0">
                <a:solidFill>
                  <a:schemeClr val="tx2"/>
                </a:solidFill>
              </a:rPr>
              <a:t>Procedural Rules</a:t>
            </a:r>
            <a:r>
              <a:rPr lang="en-US" sz="1000" dirty="0" smtClean="0">
                <a:solidFill>
                  <a:schemeClr val="tx2"/>
                </a:solidFill>
              </a:rPr>
              <a:t>: </a:t>
            </a:r>
          </a:p>
          <a:p>
            <a:r>
              <a:rPr lang="en-US" sz="1000" dirty="0" smtClean="0">
                <a:solidFill>
                  <a:schemeClr val="tx2"/>
                </a:solidFill>
              </a:rPr>
              <a:t>(</a:t>
            </a:r>
            <a:r>
              <a:rPr lang="en-US" sz="1000" dirty="0" smtClean="0">
                <a:solidFill>
                  <a:srgbClr val="FF0000"/>
                </a:solidFill>
              </a:rPr>
              <a:t>What</a:t>
            </a:r>
            <a:r>
              <a:rPr lang="en-US" sz="1000" dirty="0" smtClean="0">
                <a:solidFill>
                  <a:srgbClr val="0070C0"/>
                </a:solidFill>
              </a:rPr>
              <a:t> to do, </a:t>
            </a:r>
            <a:r>
              <a:rPr lang="en-US" sz="1000" dirty="0" smtClean="0">
                <a:solidFill>
                  <a:srgbClr val="FF0000"/>
                </a:solidFill>
              </a:rPr>
              <a:t>When</a:t>
            </a:r>
            <a:r>
              <a:rPr lang="en-US" sz="1000" dirty="0" smtClean="0">
                <a:solidFill>
                  <a:srgbClr val="0070C0"/>
                </a:solidFill>
              </a:rPr>
              <a:t> to do it, and </a:t>
            </a:r>
            <a:r>
              <a:rPr lang="en-US" sz="1000" dirty="0" smtClean="0">
                <a:solidFill>
                  <a:srgbClr val="FF0000"/>
                </a:solidFill>
              </a:rPr>
              <a:t>How</a:t>
            </a:r>
            <a:r>
              <a:rPr lang="en-US" sz="1000" dirty="0" smtClean="0">
                <a:solidFill>
                  <a:srgbClr val="0070C0"/>
                </a:solidFill>
              </a:rPr>
              <a:t> to do it </a:t>
            </a:r>
            <a:r>
              <a:rPr lang="en-US" sz="1000" dirty="0" smtClean="0">
                <a:solidFill>
                  <a:schemeClr val="tx2"/>
                </a:solidFill>
              </a:rPr>
              <a:t>)</a:t>
            </a:r>
            <a:endParaRPr lang="en-US" sz="1000" dirty="0"/>
          </a:p>
        </p:txBody>
      </p:sp>
      <p:sp>
        <p:nvSpPr>
          <p:cNvPr id="20" name="Rectangle 19"/>
          <p:cNvSpPr/>
          <p:nvPr/>
        </p:nvSpPr>
        <p:spPr>
          <a:xfrm>
            <a:off x="4703307" y="4462239"/>
            <a:ext cx="1981199" cy="238527"/>
          </a:xfrm>
          <a:prstGeom prst="rect">
            <a:avLst/>
          </a:prstGeom>
        </p:spPr>
        <p:txBody>
          <a:bodyPr wrap="square">
            <a:spAutoFit/>
          </a:bodyPr>
          <a:lstStyle/>
          <a:p>
            <a:pPr lvl="0">
              <a:lnSpc>
                <a:spcPct val="95000"/>
              </a:lnSpc>
              <a:defRPr/>
            </a:pPr>
            <a:r>
              <a:rPr lang="en-US" sz="1000" b="1" dirty="0" smtClean="0"/>
              <a:t>File:</a:t>
            </a:r>
            <a:r>
              <a:rPr lang="en-US" sz="1000" dirty="0" smtClean="0"/>
              <a:t> </a:t>
            </a:r>
            <a:r>
              <a:rPr lang="en-US" sz="1000" b="1" dirty="0" smtClean="0">
                <a:solidFill>
                  <a:srgbClr val="FF0000"/>
                </a:solidFill>
              </a:rPr>
              <a:t>Graph</a:t>
            </a:r>
            <a:r>
              <a:rPr lang="en-US" sz="1000" dirty="0" smtClean="0"/>
              <a:t> of General </a:t>
            </a:r>
            <a:r>
              <a:rPr lang="en-US" sz="1000" b="1" dirty="0" smtClean="0">
                <a:solidFill>
                  <a:srgbClr val="0070C0"/>
                </a:solidFill>
              </a:rPr>
              <a:t>Facts</a:t>
            </a:r>
          </a:p>
        </p:txBody>
      </p:sp>
      <p:sp>
        <p:nvSpPr>
          <p:cNvPr id="21" name="Rectangle 20"/>
          <p:cNvSpPr/>
          <p:nvPr/>
        </p:nvSpPr>
        <p:spPr>
          <a:xfrm>
            <a:off x="4670789" y="3502445"/>
            <a:ext cx="1557889" cy="241216"/>
          </a:xfrm>
          <a:prstGeom prst="rect">
            <a:avLst/>
          </a:prstGeom>
        </p:spPr>
        <p:txBody>
          <a:bodyPr wrap="square">
            <a:spAutoFit/>
          </a:bodyPr>
          <a:lstStyle/>
          <a:p>
            <a:pPr lvl="0">
              <a:lnSpc>
                <a:spcPct val="95000"/>
              </a:lnSpc>
              <a:defRPr/>
            </a:pPr>
            <a:r>
              <a:rPr lang="en-US" sz="1000" b="1" dirty="0" smtClean="0"/>
              <a:t>File:</a:t>
            </a:r>
            <a:r>
              <a:rPr lang="en-US" sz="1000" dirty="0" smtClean="0"/>
              <a:t> </a:t>
            </a:r>
            <a:r>
              <a:rPr lang="en-US" sz="1000" b="1" dirty="0" smtClean="0">
                <a:solidFill>
                  <a:srgbClr val="FF0000"/>
                </a:solidFill>
              </a:rPr>
              <a:t>XXX#’s</a:t>
            </a:r>
            <a:r>
              <a:rPr lang="en-US" sz="1000" dirty="0" smtClean="0"/>
              <a:t> </a:t>
            </a:r>
            <a:r>
              <a:rPr lang="en-US" sz="1000" dirty="0" smtClean="0">
                <a:solidFill>
                  <a:srgbClr val="0070C0"/>
                </a:solidFill>
              </a:rPr>
              <a:t>of </a:t>
            </a:r>
            <a:r>
              <a:rPr lang="en-US" sz="1000" b="1" dirty="0" smtClean="0">
                <a:solidFill>
                  <a:srgbClr val="FF0000"/>
                </a:solidFill>
              </a:rPr>
              <a:t>Rules</a:t>
            </a:r>
          </a:p>
        </p:txBody>
      </p:sp>
      <p:sp>
        <p:nvSpPr>
          <p:cNvPr id="22" name="Rectangle 21"/>
          <p:cNvSpPr/>
          <p:nvPr/>
        </p:nvSpPr>
        <p:spPr>
          <a:xfrm>
            <a:off x="4727393" y="5432034"/>
            <a:ext cx="2582093" cy="238527"/>
          </a:xfrm>
          <a:prstGeom prst="rect">
            <a:avLst/>
          </a:prstGeom>
        </p:spPr>
        <p:txBody>
          <a:bodyPr wrap="square">
            <a:spAutoFit/>
          </a:bodyPr>
          <a:lstStyle/>
          <a:p>
            <a:pPr lvl="0">
              <a:lnSpc>
                <a:spcPct val="95000"/>
              </a:lnSpc>
              <a:defRPr/>
            </a:pPr>
            <a:r>
              <a:rPr lang="en-US" sz="1000" b="1" dirty="0" smtClean="0"/>
              <a:t>File:</a:t>
            </a:r>
            <a:r>
              <a:rPr lang="en-US" sz="1000" dirty="0" smtClean="0"/>
              <a:t>  </a:t>
            </a:r>
            <a:r>
              <a:rPr lang="en-US" sz="1000" b="1" dirty="0" smtClean="0">
                <a:solidFill>
                  <a:srgbClr val="FF0000"/>
                </a:solidFill>
              </a:rPr>
              <a:t>Graph</a:t>
            </a:r>
            <a:r>
              <a:rPr lang="en-US" sz="1000" dirty="0" smtClean="0"/>
              <a:t> of Specific Use-Case </a:t>
            </a:r>
            <a:r>
              <a:rPr lang="en-US" sz="1000" b="1" dirty="0" smtClean="0">
                <a:solidFill>
                  <a:srgbClr val="0070C0"/>
                </a:solidFill>
              </a:rPr>
              <a:t>Facts</a:t>
            </a:r>
          </a:p>
        </p:txBody>
      </p:sp>
      <p:sp>
        <p:nvSpPr>
          <p:cNvPr id="24" name="Rectangle 23"/>
          <p:cNvSpPr/>
          <p:nvPr/>
        </p:nvSpPr>
        <p:spPr>
          <a:xfrm>
            <a:off x="4036111" y="1849194"/>
            <a:ext cx="2700355" cy="297004"/>
          </a:xfrm>
          <a:prstGeom prst="rect">
            <a:avLst/>
          </a:prstGeom>
        </p:spPr>
        <p:txBody>
          <a:bodyPr wrap="square">
            <a:spAutoFit/>
          </a:bodyPr>
          <a:lstStyle/>
          <a:p>
            <a:pPr lvl="0">
              <a:lnSpc>
                <a:spcPct val="95000"/>
              </a:lnSpc>
              <a:defRPr/>
            </a:pPr>
            <a:r>
              <a:rPr lang="en-US" sz="1400" b="1" dirty="0" smtClean="0"/>
              <a:t>Aka: Knowledge Engineering</a:t>
            </a:r>
            <a:endParaRPr lang="en-US" sz="1400" b="1" dirty="0" smtClean="0">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380BF908-D337-4124-B475-D825EF7C7711}"/>
              </a:ext>
            </a:extLst>
          </p:cNvPr>
          <p:cNvSpPr txBox="1">
            <a:spLocks/>
          </p:cNvSpPr>
          <p:nvPr/>
        </p:nvSpPr>
        <p:spPr>
          <a:xfrm>
            <a:off x="310104" y="225351"/>
            <a:ext cx="10681358" cy="663511"/>
          </a:xfrm>
          <a:prstGeom prst="rect">
            <a:avLst/>
          </a:prstGeom>
        </p:spPr>
        <p:txBody>
          <a:bodyPr/>
          <a:lstStyle/>
          <a:p>
            <a:pPr lvl="0">
              <a:lnSpc>
                <a:spcPct val="90000"/>
              </a:lnSpc>
              <a:spcBef>
                <a:spcPct val="0"/>
              </a:spcBef>
            </a:pPr>
            <a:r>
              <a:rPr kumimoji="0" lang="en-US" sz="3000" b="1" i="0" u="none" strike="noStrike" kern="1200" cap="none" spc="0" normalizeH="0" baseline="0" noProof="0" dirty="0" smtClean="0">
                <a:ln>
                  <a:noFill/>
                </a:ln>
                <a:solidFill>
                  <a:srgbClr val="0070C0"/>
                </a:solidFill>
                <a:effectLst/>
                <a:uLnTx/>
                <a:uFillTx/>
                <a:latin typeface="+mj-lt"/>
                <a:ea typeface="+mj-ea"/>
                <a:cs typeface="+mj-cs"/>
              </a:rPr>
              <a:t>POC</a:t>
            </a:r>
            <a:r>
              <a:rPr kumimoji="0" lang="en-US" sz="3000" b="1" i="0" u="none" strike="noStrike" kern="1200" cap="none" spc="0" normalizeH="0" baseline="0" noProof="0" dirty="0" smtClean="0">
                <a:ln>
                  <a:noFill/>
                </a:ln>
                <a:solidFill>
                  <a:srgbClr val="55565A"/>
                </a:solidFill>
                <a:effectLst/>
                <a:uLnTx/>
                <a:uFillTx/>
                <a:latin typeface="+mj-lt"/>
                <a:ea typeface="+mj-ea"/>
                <a:cs typeface="+mj-cs"/>
              </a:rPr>
              <a:t> WME Structures with Omaha Taxonomy </a:t>
            </a:r>
            <a:r>
              <a:rPr kumimoji="0" lang="en-US" sz="3000" b="1" i="0" u="none" strike="noStrike" kern="1200" cap="none" spc="0" normalizeH="0" baseline="0" noProof="0" dirty="0" err="1" smtClean="0">
                <a:ln>
                  <a:noFill/>
                </a:ln>
                <a:solidFill>
                  <a:srgbClr val="55565A"/>
                </a:solidFill>
                <a:effectLst/>
                <a:uLnTx/>
                <a:uFillTx/>
                <a:latin typeface="+mj-lt"/>
                <a:ea typeface="+mj-ea"/>
                <a:cs typeface="+mj-cs"/>
              </a:rPr>
              <a:t>SMem</a:t>
            </a:r>
            <a:r>
              <a:rPr kumimoji="0" lang="en-US" sz="3000" b="1" i="0" u="none" strike="noStrike" kern="1200" cap="none" spc="0" normalizeH="0" baseline="0" noProof="0" dirty="0" smtClean="0">
                <a:ln>
                  <a:noFill/>
                </a:ln>
                <a:solidFill>
                  <a:srgbClr val="55565A"/>
                </a:solidFill>
                <a:effectLst/>
                <a:uLnTx/>
                <a:uFillTx/>
                <a:latin typeface="+mj-lt"/>
                <a:ea typeface="+mj-ea"/>
                <a:cs typeface="+mj-cs"/>
              </a:rPr>
              <a:t> DG</a:t>
            </a:r>
            <a:r>
              <a:rPr kumimoji="0" lang="en-US" sz="3000" b="1" i="0" u="none" strike="noStrike" kern="1200" cap="none" spc="0" normalizeH="0" noProof="0" dirty="0" smtClean="0">
                <a:ln>
                  <a:noFill/>
                </a:ln>
                <a:solidFill>
                  <a:srgbClr val="55565A"/>
                </a:solidFill>
                <a:effectLst/>
                <a:uLnTx/>
                <a:uFillTx/>
                <a:latin typeface="+mj-lt"/>
                <a:ea typeface="+mj-ea"/>
                <a:cs typeface="+mj-cs"/>
              </a:rPr>
              <a:t>.</a:t>
            </a:r>
            <a:endParaRPr kumimoji="0" lang="en-US" sz="1600" b="0" i="0" u="none" strike="noStrike" kern="1200" cap="none" spc="0" normalizeH="0" baseline="0" noProof="0" dirty="0">
              <a:ln>
                <a:noFill/>
              </a:ln>
              <a:solidFill>
                <a:srgbClr val="0070C0"/>
              </a:solidFill>
              <a:effectLst/>
              <a:uLnTx/>
              <a:uFillTx/>
              <a:latin typeface="+mj-lt"/>
              <a:ea typeface="+mj-ea"/>
              <a:cs typeface="+mj-cs"/>
            </a:endParaRPr>
          </a:p>
        </p:txBody>
      </p:sp>
      <p:grpSp>
        <p:nvGrpSpPr>
          <p:cNvPr id="74" name="Group 7"/>
          <p:cNvGrpSpPr/>
          <p:nvPr/>
        </p:nvGrpSpPr>
        <p:grpSpPr>
          <a:xfrm>
            <a:off x="455737" y="2255350"/>
            <a:ext cx="515841" cy="515841"/>
            <a:chOff x="5284177" y="2901462"/>
            <a:chExt cx="483577" cy="483577"/>
          </a:xfrm>
        </p:grpSpPr>
        <p:sp>
          <p:nvSpPr>
            <p:cNvPr id="140" name="Flowchart: Connector 3"/>
            <p:cNvSpPr/>
            <p:nvPr/>
          </p:nvSpPr>
          <p:spPr>
            <a:xfrm>
              <a:off x="5284177" y="2901462"/>
              <a:ext cx="483577" cy="483577"/>
            </a:xfrm>
            <a:prstGeom prst="flowChartConnector">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dirty="0" err="1" smtClean="0"/>
            </a:p>
          </p:txBody>
        </p:sp>
        <p:sp>
          <p:nvSpPr>
            <p:cNvPr id="141"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60880" y="3069949"/>
              <a:ext cx="209537" cy="201380"/>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S1</a:t>
              </a:r>
              <a:endParaRPr lang="en-US" sz="900" b="1" dirty="0">
                <a:solidFill>
                  <a:schemeClr val="tx2"/>
                </a:solidFill>
              </a:endParaRPr>
            </a:p>
          </p:txBody>
        </p:sp>
      </p:grpSp>
      <p:grpSp>
        <p:nvGrpSpPr>
          <p:cNvPr id="78" name="Group 18"/>
          <p:cNvGrpSpPr/>
          <p:nvPr/>
        </p:nvGrpSpPr>
        <p:grpSpPr>
          <a:xfrm>
            <a:off x="1631036" y="1186363"/>
            <a:ext cx="515841" cy="515841"/>
            <a:chOff x="5284177" y="2901462"/>
            <a:chExt cx="483577" cy="483577"/>
          </a:xfrm>
        </p:grpSpPr>
        <p:sp>
          <p:nvSpPr>
            <p:cNvPr id="132" name="Flowchart: Connector 131"/>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dirty="0" err="1" smtClean="0"/>
            </a:p>
          </p:txBody>
        </p:sp>
        <p:sp>
          <p:nvSpPr>
            <p:cNvPr id="133"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L1</a:t>
              </a:r>
              <a:endParaRPr lang="en-US" sz="900" b="1" dirty="0">
                <a:solidFill>
                  <a:schemeClr val="tx2"/>
                </a:solidFill>
              </a:endParaRPr>
            </a:p>
          </p:txBody>
        </p:sp>
      </p:grpSp>
      <p:cxnSp>
        <p:nvCxnSpPr>
          <p:cNvPr id="84" name="Straight Arrow Connector 83"/>
          <p:cNvCxnSpPr>
            <a:stCxn id="140" idx="7"/>
            <a:endCxn id="132" idx="3"/>
          </p:cNvCxnSpPr>
          <p:nvPr/>
        </p:nvCxnSpPr>
        <p:spPr>
          <a:xfrm flipV="1">
            <a:off x="896035" y="1626661"/>
            <a:ext cx="810544" cy="704232"/>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85"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1480469" y="1822895"/>
            <a:ext cx="535400" cy="163422"/>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b="1" dirty="0" err="1" smtClean="0">
                <a:solidFill>
                  <a:schemeClr val="accent6">
                    <a:lumMod val="10000"/>
                  </a:schemeClr>
                </a:solidFill>
              </a:rPr>
              <a:t>s</a:t>
            </a:r>
            <a:r>
              <a:rPr lang="en-US" sz="900" dirty="0" err="1" smtClean="0">
                <a:solidFill>
                  <a:srgbClr val="0070C0"/>
                </a:solidFill>
              </a:rPr>
              <a:t>mem</a:t>
            </a:r>
            <a:endParaRPr lang="en-US" sz="900" dirty="0">
              <a:solidFill>
                <a:srgbClr val="0070C0"/>
              </a:solidFill>
            </a:endParaRPr>
          </a:p>
        </p:txBody>
      </p:sp>
      <p:grpSp>
        <p:nvGrpSpPr>
          <p:cNvPr id="108" name="Group 116"/>
          <p:cNvGrpSpPr/>
          <p:nvPr/>
        </p:nvGrpSpPr>
        <p:grpSpPr>
          <a:xfrm>
            <a:off x="3053496" y="742450"/>
            <a:ext cx="515841" cy="515841"/>
            <a:chOff x="5284177" y="2901462"/>
            <a:chExt cx="483577" cy="483577"/>
          </a:xfrm>
        </p:grpSpPr>
        <p:sp>
          <p:nvSpPr>
            <p:cNvPr id="116" name="Flowchart: Connector 115"/>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dirty="0" err="1" smtClean="0"/>
            </a:p>
          </p:txBody>
        </p:sp>
        <p:sp>
          <p:nvSpPr>
            <p:cNvPr id="117"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C2</a:t>
              </a:r>
              <a:endParaRPr lang="en-US" sz="900" b="1" dirty="0">
                <a:solidFill>
                  <a:schemeClr val="tx2"/>
                </a:solidFill>
              </a:endParaRPr>
            </a:p>
          </p:txBody>
        </p:sp>
      </p:grpSp>
      <p:sp>
        <p:nvSpPr>
          <p:cNvPr id="109"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2191773" y="950585"/>
            <a:ext cx="725481" cy="148660"/>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command</a:t>
            </a:r>
            <a:endParaRPr lang="en-US" sz="900" dirty="0">
              <a:solidFill>
                <a:srgbClr val="0070C0"/>
              </a:solidFill>
            </a:endParaRPr>
          </a:p>
        </p:txBody>
      </p:sp>
      <p:grpSp>
        <p:nvGrpSpPr>
          <p:cNvPr id="110" name="Group 120"/>
          <p:cNvGrpSpPr/>
          <p:nvPr/>
        </p:nvGrpSpPr>
        <p:grpSpPr>
          <a:xfrm>
            <a:off x="2990969" y="1364585"/>
            <a:ext cx="515841" cy="515841"/>
            <a:chOff x="5284177" y="2901462"/>
            <a:chExt cx="483577" cy="483577"/>
          </a:xfrm>
        </p:grpSpPr>
        <p:sp>
          <p:nvSpPr>
            <p:cNvPr id="114" name="Flowchart: Connector 113"/>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dirty="0" err="1" smtClean="0"/>
            </a:p>
          </p:txBody>
        </p:sp>
        <p:sp>
          <p:nvSpPr>
            <p:cNvPr id="115"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R3</a:t>
              </a:r>
              <a:endParaRPr lang="en-US" sz="900" b="1" dirty="0">
                <a:solidFill>
                  <a:schemeClr val="tx2"/>
                </a:solidFill>
              </a:endParaRPr>
            </a:p>
          </p:txBody>
        </p:sp>
      </p:grpSp>
      <p:sp>
        <p:nvSpPr>
          <p:cNvPr id="111"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2578018" y="1408703"/>
            <a:ext cx="412018" cy="167671"/>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result</a:t>
            </a:r>
            <a:endParaRPr lang="en-US" sz="900" dirty="0">
              <a:solidFill>
                <a:srgbClr val="0070C0"/>
              </a:solidFill>
            </a:endParaRPr>
          </a:p>
        </p:txBody>
      </p:sp>
      <p:cxnSp>
        <p:nvCxnSpPr>
          <p:cNvPr id="112" name="Straight Arrow Connector 111"/>
          <p:cNvCxnSpPr>
            <a:stCxn id="132" idx="7"/>
          </p:cNvCxnSpPr>
          <p:nvPr/>
        </p:nvCxnSpPr>
        <p:spPr>
          <a:xfrm flipV="1">
            <a:off x="2071334" y="1000371"/>
            <a:ext cx="982162" cy="261535"/>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132" idx="6"/>
            <a:endCxn id="114" idx="2"/>
          </p:cNvCxnSpPr>
          <p:nvPr/>
        </p:nvCxnSpPr>
        <p:spPr>
          <a:xfrm>
            <a:off x="2146877" y="1444284"/>
            <a:ext cx="844092" cy="178222"/>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43"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447693" y="2071762"/>
            <a:ext cx="562913" cy="145343"/>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err="1" smtClean="0">
                <a:solidFill>
                  <a:schemeClr val="tx2"/>
                </a:solidFill>
              </a:rPr>
              <a:t>topstate</a:t>
            </a:r>
            <a:endParaRPr lang="en-US" sz="900" dirty="0">
              <a:solidFill>
                <a:srgbClr val="0070C0"/>
              </a:solidFill>
            </a:endParaRPr>
          </a:p>
        </p:txBody>
      </p:sp>
      <p:cxnSp>
        <p:nvCxnSpPr>
          <p:cNvPr id="149" name="Straight Arrow Connector 148"/>
          <p:cNvCxnSpPr>
            <a:stCxn id="140" idx="6"/>
            <a:endCxn id="158" idx="2"/>
          </p:cNvCxnSpPr>
          <p:nvPr/>
        </p:nvCxnSpPr>
        <p:spPr>
          <a:xfrm>
            <a:off x="971578" y="2513271"/>
            <a:ext cx="1350697" cy="8091"/>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5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1147678" y="2572456"/>
            <a:ext cx="1166315" cy="133422"/>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err="1" smtClean="0">
                <a:solidFill>
                  <a:srgbClr val="0070C0"/>
                </a:solidFill>
              </a:rPr>
              <a:t>omahasighsymptom</a:t>
            </a:r>
            <a:endParaRPr lang="en-US" sz="900" dirty="0">
              <a:solidFill>
                <a:srgbClr val="0070C0"/>
              </a:solidFill>
            </a:endParaRPr>
          </a:p>
        </p:txBody>
      </p:sp>
      <p:grpSp>
        <p:nvGrpSpPr>
          <p:cNvPr id="157" name="Group 120"/>
          <p:cNvGrpSpPr/>
          <p:nvPr/>
        </p:nvGrpSpPr>
        <p:grpSpPr>
          <a:xfrm>
            <a:off x="2322275" y="2263441"/>
            <a:ext cx="515841" cy="515841"/>
            <a:chOff x="5284177" y="2901462"/>
            <a:chExt cx="483577" cy="483577"/>
          </a:xfrm>
        </p:grpSpPr>
        <p:sp>
          <p:nvSpPr>
            <p:cNvPr id="158" name="Flowchart: Connector 157"/>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dirty="0" err="1" smtClean="0"/>
            </a:p>
          </p:txBody>
        </p:sp>
        <p:sp>
          <p:nvSpPr>
            <p:cNvPr id="159"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34640" y="3087444"/>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err="1" smtClean="0">
                  <a:solidFill>
                    <a:schemeClr val="tx2"/>
                  </a:solidFill>
                </a:rPr>
                <a:t>oss</a:t>
              </a:r>
              <a:endParaRPr lang="en-US" sz="900" b="1" dirty="0">
                <a:solidFill>
                  <a:schemeClr val="tx2"/>
                </a:solidFill>
              </a:endParaRPr>
            </a:p>
          </p:txBody>
        </p:sp>
      </p:grpSp>
      <p:sp>
        <p:nvSpPr>
          <p:cNvPr id="161"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2736063" y="3062421"/>
            <a:ext cx="436346" cy="156642"/>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name</a:t>
            </a:r>
            <a:endParaRPr lang="en-US" sz="900" dirty="0">
              <a:solidFill>
                <a:srgbClr val="0070C0"/>
              </a:solidFill>
            </a:endParaRPr>
          </a:p>
        </p:txBody>
      </p:sp>
      <p:cxnSp>
        <p:nvCxnSpPr>
          <p:cNvPr id="162" name="Straight Arrow Connector 161"/>
          <p:cNvCxnSpPr>
            <a:stCxn id="158" idx="4"/>
            <a:endCxn id="167" idx="0"/>
          </p:cNvCxnSpPr>
          <p:nvPr/>
        </p:nvCxnSpPr>
        <p:spPr>
          <a:xfrm>
            <a:off x="2580196" y="2779282"/>
            <a:ext cx="174150" cy="490553"/>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169" name="Group 168"/>
          <p:cNvGrpSpPr/>
          <p:nvPr/>
        </p:nvGrpSpPr>
        <p:grpSpPr>
          <a:xfrm>
            <a:off x="2438922" y="3269835"/>
            <a:ext cx="649511" cy="238475"/>
            <a:chOff x="3717217" y="2933933"/>
            <a:chExt cx="649511" cy="238475"/>
          </a:xfrm>
        </p:grpSpPr>
        <p:sp>
          <p:nvSpPr>
            <p:cNvPr id="167" name="Rectangle 166"/>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168"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757962" y="2971907"/>
              <a:ext cx="608766" cy="181841"/>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impotency</a:t>
              </a:r>
              <a:endParaRPr lang="en-US" sz="900" b="1" dirty="0">
                <a:solidFill>
                  <a:schemeClr val="tx2"/>
                </a:solidFill>
              </a:endParaRPr>
            </a:p>
          </p:txBody>
        </p:sp>
      </p:grpSp>
      <p:cxnSp>
        <p:nvCxnSpPr>
          <p:cNvPr id="405" name="Straight Arrow Connector 404"/>
          <p:cNvCxnSpPr>
            <a:stCxn id="158" idx="6"/>
            <a:endCxn id="412" idx="2"/>
          </p:cNvCxnSpPr>
          <p:nvPr/>
        </p:nvCxnSpPr>
        <p:spPr>
          <a:xfrm flipV="1">
            <a:off x="2838116" y="2515141"/>
            <a:ext cx="1129458" cy="6221"/>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0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2998248" y="2584901"/>
            <a:ext cx="957931" cy="158299"/>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err="1" smtClean="0">
                <a:solidFill>
                  <a:srgbClr val="0070C0"/>
                </a:solidFill>
              </a:rPr>
              <a:t>omahaproblem</a:t>
            </a:r>
            <a:endParaRPr lang="en-US" sz="900" dirty="0">
              <a:solidFill>
                <a:srgbClr val="0070C0"/>
              </a:solidFill>
            </a:endParaRPr>
          </a:p>
        </p:txBody>
      </p:sp>
      <p:grpSp>
        <p:nvGrpSpPr>
          <p:cNvPr id="411" name="Group 120"/>
          <p:cNvGrpSpPr/>
          <p:nvPr/>
        </p:nvGrpSpPr>
        <p:grpSpPr>
          <a:xfrm>
            <a:off x="3967574" y="2257220"/>
            <a:ext cx="515841" cy="515841"/>
            <a:chOff x="5284177" y="2901462"/>
            <a:chExt cx="483577" cy="483577"/>
          </a:xfrm>
        </p:grpSpPr>
        <p:sp>
          <p:nvSpPr>
            <p:cNvPr id="412" name="Flowchart: Connector 411"/>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dirty="0" err="1" smtClean="0"/>
            </a:p>
          </p:txBody>
        </p:sp>
        <p:sp>
          <p:nvSpPr>
            <p:cNvPr id="413"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373411" y="3087446"/>
              <a:ext cx="31994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err="1" smtClean="0">
                  <a:solidFill>
                    <a:schemeClr val="tx2"/>
                  </a:solidFill>
                </a:rPr>
                <a:t>opbm</a:t>
              </a:r>
              <a:endParaRPr lang="en-US" sz="900" b="1" dirty="0">
                <a:solidFill>
                  <a:schemeClr val="tx2"/>
                </a:solidFill>
              </a:endParaRPr>
            </a:p>
          </p:txBody>
        </p:sp>
      </p:grpSp>
      <p:sp>
        <p:nvSpPr>
          <p:cNvPr id="415"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4651948" y="2953562"/>
            <a:ext cx="442567" cy="162863"/>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name</a:t>
            </a:r>
            <a:endParaRPr lang="en-US" sz="900" dirty="0">
              <a:solidFill>
                <a:srgbClr val="0070C0"/>
              </a:solidFill>
            </a:endParaRPr>
          </a:p>
        </p:txBody>
      </p:sp>
      <p:cxnSp>
        <p:nvCxnSpPr>
          <p:cNvPr id="416" name="Straight Arrow Connector 415"/>
          <p:cNvCxnSpPr>
            <a:stCxn id="412" idx="5"/>
            <a:endCxn id="418" idx="0"/>
          </p:cNvCxnSpPr>
          <p:nvPr/>
        </p:nvCxnSpPr>
        <p:spPr>
          <a:xfrm>
            <a:off x="4407872" y="2697518"/>
            <a:ext cx="335172" cy="603420"/>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417" name="Group 416"/>
          <p:cNvGrpSpPr/>
          <p:nvPr/>
        </p:nvGrpSpPr>
        <p:grpSpPr>
          <a:xfrm>
            <a:off x="4102882" y="3300938"/>
            <a:ext cx="1318203" cy="238475"/>
            <a:chOff x="3717217" y="2933933"/>
            <a:chExt cx="649511" cy="238475"/>
          </a:xfrm>
        </p:grpSpPr>
        <p:sp>
          <p:nvSpPr>
            <p:cNvPr id="418" name="Rectangle 417"/>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419"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757962" y="2971907"/>
              <a:ext cx="608766" cy="181841"/>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err="1" smtClean="0">
                  <a:solidFill>
                    <a:schemeClr val="tx2"/>
                  </a:solidFill>
                </a:rPr>
                <a:t>reproductivefunction</a:t>
              </a:r>
              <a:endParaRPr lang="en-US" sz="900" b="1" dirty="0">
                <a:solidFill>
                  <a:schemeClr val="tx2"/>
                </a:solidFill>
              </a:endParaRPr>
            </a:p>
          </p:txBody>
        </p:sp>
      </p:grpSp>
      <p:cxnSp>
        <p:nvCxnSpPr>
          <p:cNvPr id="422" name="Straight Arrow Connector 421"/>
          <p:cNvCxnSpPr>
            <a:stCxn id="412" idx="6"/>
            <a:endCxn id="425" idx="2"/>
          </p:cNvCxnSpPr>
          <p:nvPr/>
        </p:nvCxnSpPr>
        <p:spPr>
          <a:xfrm flipV="1">
            <a:off x="4483415" y="2501766"/>
            <a:ext cx="1064142" cy="13375"/>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23"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4746183" y="2588012"/>
            <a:ext cx="740217" cy="164519"/>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prioritization</a:t>
            </a:r>
            <a:endParaRPr lang="en-US" sz="900" dirty="0">
              <a:solidFill>
                <a:srgbClr val="0070C0"/>
              </a:solidFill>
            </a:endParaRPr>
          </a:p>
        </p:txBody>
      </p:sp>
      <p:grpSp>
        <p:nvGrpSpPr>
          <p:cNvPr id="424" name="Group 120"/>
          <p:cNvGrpSpPr/>
          <p:nvPr/>
        </p:nvGrpSpPr>
        <p:grpSpPr>
          <a:xfrm>
            <a:off x="5547557" y="2269662"/>
            <a:ext cx="797260" cy="464207"/>
            <a:chOff x="5284177" y="2901462"/>
            <a:chExt cx="483577" cy="483577"/>
          </a:xfrm>
        </p:grpSpPr>
        <p:sp>
          <p:nvSpPr>
            <p:cNvPr id="425" name="Flowchart: Connector 424"/>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dirty="0" err="1" smtClean="0"/>
            </a:p>
          </p:txBody>
        </p:sp>
        <p:sp>
          <p:nvSpPr>
            <p:cNvPr id="42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315199" y="3067889"/>
              <a:ext cx="422472" cy="172293"/>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prioritization</a:t>
              </a:r>
              <a:endParaRPr lang="en-US" sz="900" b="1" dirty="0">
                <a:solidFill>
                  <a:schemeClr val="tx2"/>
                </a:solidFill>
              </a:endParaRPr>
            </a:p>
          </p:txBody>
        </p:sp>
      </p:grpSp>
      <p:sp>
        <p:nvSpPr>
          <p:cNvPr id="435"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914688" y="3021988"/>
            <a:ext cx="495445" cy="150423"/>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name</a:t>
            </a:r>
            <a:endParaRPr lang="en-US" sz="900" dirty="0">
              <a:solidFill>
                <a:srgbClr val="0070C0"/>
              </a:solidFill>
            </a:endParaRPr>
          </a:p>
        </p:txBody>
      </p:sp>
      <p:cxnSp>
        <p:nvCxnSpPr>
          <p:cNvPr id="436" name="Straight Arrow Connector 435"/>
          <p:cNvCxnSpPr>
            <a:stCxn id="425" idx="4"/>
            <a:endCxn id="438" idx="0"/>
          </p:cNvCxnSpPr>
          <p:nvPr/>
        </p:nvCxnSpPr>
        <p:spPr>
          <a:xfrm flipH="1">
            <a:off x="5856383" y="2733869"/>
            <a:ext cx="89804" cy="598170"/>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437" name="Group 436"/>
          <p:cNvGrpSpPr/>
          <p:nvPr/>
        </p:nvGrpSpPr>
        <p:grpSpPr>
          <a:xfrm>
            <a:off x="5580229" y="3332039"/>
            <a:ext cx="568647" cy="213595"/>
            <a:chOff x="3717217" y="2933933"/>
            <a:chExt cx="649511" cy="238475"/>
          </a:xfrm>
        </p:grpSpPr>
        <p:sp>
          <p:nvSpPr>
            <p:cNvPr id="438" name="Rectangle 437"/>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439"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757962" y="2971907"/>
              <a:ext cx="608766" cy="181841"/>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physical</a:t>
              </a:r>
              <a:endParaRPr lang="en-US" sz="900" b="1" dirty="0">
                <a:solidFill>
                  <a:schemeClr val="tx2"/>
                </a:solidFill>
              </a:endParaRPr>
            </a:p>
          </p:txBody>
        </p:sp>
      </p:grpSp>
      <p:sp>
        <p:nvSpPr>
          <p:cNvPr id="441"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261687" y="2990888"/>
            <a:ext cx="436346" cy="156642"/>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code</a:t>
            </a:r>
            <a:endParaRPr lang="en-US" sz="900" dirty="0">
              <a:solidFill>
                <a:srgbClr val="0070C0"/>
              </a:solidFill>
            </a:endParaRPr>
          </a:p>
        </p:txBody>
      </p:sp>
      <p:cxnSp>
        <p:nvCxnSpPr>
          <p:cNvPr id="442" name="Straight Arrow Connector 441"/>
          <p:cNvCxnSpPr>
            <a:stCxn id="158" idx="4"/>
            <a:endCxn id="444" idx="0"/>
          </p:cNvCxnSpPr>
          <p:nvPr/>
        </p:nvCxnSpPr>
        <p:spPr>
          <a:xfrm>
            <a:off x="2580196" y="2779282"/>
            <a:ext cx="963812" cy="521657"/>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443" name="Group 442"/>
          <p:cNvGrpSpPr/>
          <p:nvPr/>
        </p:nvGrpSpPr>
        <p:grpSpPr>
          <a:xfrm>
            <a:off x="3375095" y="3300939"/>
            <a:ext cx="347820" cy="198042"/>
            <a:chOff x="3717217" y="2933933"/>
            <a:chExt cx="649511" cy="238475"/>
          </a:xfrm>
        </p:grpSpPr>
        <p:sp>
          <p:nvSpPr>
            <p:cNvPr id="444" name="Rectangle 443"/>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445"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757962" y="2971907"/>
              <a:ext cx="608766" cy="181841"/>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imp</a:t>
              </a:r>
              <a:endParaRPr lang="en-US" sz="900" b="1" dirty="0">
                <a:solidFill>
                  <a:schemeClr val="tx2"/>
                </a:solidFill>
              </a:endParaRPr>
            </a:p>
          </p:txBody>
        </p:sp>
      </p:grpSp>
      <p:sp>
        <p:nvSpPr>
          <p:cNvPr id="452"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6533617" y="2922461"/>
            <a:ext cx="495445" cy="150423"/>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priority</a:t>
            </a:r>
            <a:endParaRPr lang="en-US" sz="900" dirty="0">
              <a:solidFill>
                <a:srgbClr val="0070C0"/>
              </a:solidFill>
            </a:endParaRPr>
          </a:p>
        </p:txBody>
      </p:sp>
      <p:cxnSp>
        <p:nvCxnSpPr>
          <p:cNvPr id="453" name="Straight Arrow Connector 452"/>
          <p:cNvCxnSpPr>
            <a:stCxn id="425" idx="4"/>
            <a:endCxn id="455" idx="0"/>
          </p:cNvCxnSpPr>
          <p:nvPr/>
        </p:nvCxnSpPr>
        <p:spPr>
          <a:xfrm>
            <a:off x="5946187" y="2733869"/>
            <a:ext cx="908964" cy="545295"/>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454" name="Group 453"/>
          <p:cNvGrpSpPr/>
          <p:nvPr/>
        </p:nvGrpSpPr>
        <p:grpSpPr>
          <a:xfrm>
            <a:off x="6712344" y="3279164"/>
            <a:ext cx="285613" cy="238477"/>
            <a:chOff x="3717217" y="2933933"/>
            <a:chExt cx="630847" cy="238475"/>
          </a:xfrm>
        </p:grpSpPr>
        <p:sp>
          <p:nvSpPr>
            <p:cNvPr id="455" name="Rectangle 454"/>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45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943450" y="2990569"/>
              <a:ext cx="232199" cy="124105"/>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1</a:t>
              </a:r>
              <a:endParaRPr lang="en-US" sz="900" b="1" dirty="0">
                <a:solidFill>
                  <a:schemeClr val="tx2"/>
                </a:solidFill>
              </a:endParaRPr>
            </a:p>
          </p:txBody>
        </p:sp>
      </p:grpSp>
      <p:cxnSp>
        <p:nvCxnSpPr>
          <p:cNvPr id="461" name="Straight Arrow Connector 460"/>
          <p:cNvCxnSpPr>
            <a:stCxn id="158" idx="3"/>
            <a:endCxn id="469" idx="0"/>
          </p:cNvCxnSpPr>
          <p:nvPr/>
        </p:nvCxnSpPr>
        <p:spPr>
          <a:xfrm flipH="1">
            <a:off x="1106710" y="2703739"/>
            <a:ext cx="1291108" cy="2088298"/>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468" name="Group 120"/>
          <p:cNvGrpSpPr/>
          <p:nvPr/>
        </p:nvGrpSpPr>
        <p:grpSpPr>
          <a:xfrm>
            <a:off x="708080" y="4792037"/>
            <a:ext cx="797260" cy="464207"/>
            <a:chOff x="5284177" y="2901462"/>
            <a:chExt cx="483577" cy="483577"/>
          </a:xfrm>
        </p:grpSpPr>
        <p:sp>
          <p:nvSpPr>
            <p:cNvPr id="469" name="Flowchart: Connector 468"/>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dirty="0" err="1" smtClean="0"/>
            </a:p>
          </p:txBody>
        </p:sp>
        <p:sp>
          <p:nvSpPr>
            <p:cNvPr id="470"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343497" y="3067889"/>
              <a:ext cx="422472" cy="172293"/>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intervention</a:t>
              </a:r>
              <a:endParaRPr lang="en-US" sz="900" b="1" dirty="0">
                <a:solidFill>
                  <a:schemeClr val="tx2"/>
                </a:solidFill>
              </a:endParaRPr>
            </a:p>
          </p:txBody>
        </p:sp>
      </p:grpSp>
      <p:sp>
        <p:nvSpPr>
          <p:cNvPr id="481"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1611101" y="4015588"/>
            <a:ext cx="1097890" cy="148973"/>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imp_intervention-</a:t>
            </a:r>
            <a:r>
              <a:rPr lang="en-US" sz="1200" b="1" dirty="0" smtClean="0">
                <a:solidFill>
                  <a:srgbClr val="FF0000"/>
                </a:solidFill>
              </a:rPr>
              <a:t>1</a:t>
            </a:r>
            <a:endParaRPr lang="en-US" sz="1200" b="1" dirty="0">
              <a:solidFill>
                <a:srgbClr val="FF0000"/>
              </a:solidFill>
            </a:endParaRPr>
          </a:p>
        </p:txBody>
      </p:sp>
      <p:grpSp>
        <p:nvGrpSpPr>
          <p:cNvPr id="482" name="Group 120"/>
          <p:cNvGrpSpPr/>
          <p:nvPr/>
        </p:nvGrpSpPr>
        <p:grpSpPr>
          <a:xfrm>
            <a:off x="2903869" y="4170006"/>
            <a:ext cx="797260" cy="464207"/>
            <a:chOff x="5284177" y="2901462"/>
            <a:chExt cx="483577" cy="483577"/>
          </a:xfrm>
        </p:grpSpPr>
        <p:sp>
          <p:nvSpPr>
            <p:cNvPr id="483" name="Flowchart: Connector 482"/>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dirty="0" err="1" smtClean="0"/>
            </a:p>
          </p:txBody>
        </p:sp>
        <p:sp>
          <p:nvSpPr>
            <p:cNvPr id="484"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366135" y="3067889"/>
              <a:ext cx="307295" cy="125992"/>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category</a:t>
              </a:r>
              <a:endParaRPr lang="en-US" sz="900" b="1" dirty="0">
                <a:solidFill>
                  <a:schemeClr val="tx2"/>
                </a:solidFill>
              </a:endParaRPr>
            </a:p>
          </p:txBody>
        </p:sp>
      </p:grpSp>
      <p:grpSp>
        <p:nvGrpSpPr>
          <p:cNvPr id="488" name="Group 120"/>
          <p:cNvGrpSpPr/>
          <p:nvPr/>
        </p:nvGrpSpPr>
        <p:grpSpPr>
          <a:xfrm>
            <a:off x="2934970" y="5078184"/>
            <a:ext cx="797260" cy="464207"/>
            <a:chOff x="5284177" y="2901462"/>
            <a:chExt cx="483577" cy="483577"/>
          </a:xfrm>
        </p:grpSpPr>
        <p:sp>
          <p:nvSpPr>
            <p:cNvPr id="489" name="Flowchart: Connector 488"/>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dirty="0" err="1" smtClean="0"/>
            </a:p>
          </p:txBody>
        </p:sp>
        <p:sp>
          <p:nvSpPr>
            <p:cNvPr id="490"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28390" y="3067889"/>
              <a:ext cx="237494" cy="142192"/>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target</a:t>
              </a:r>
              <a:endParaRPr lang="en-US" sz="900" b="1" dirty="0">
                <a:solidFill>
                  <a:schemeClr val="tx2"/>
                </a:solidFill>
              </a:endParaRPr>
            </a:p>
          </p:txBody>
        </p:sp>
      </p:grpSp>
      <p:grpSp>
        <p:nvGrpSpPr>
          <p:cNvPr id="491" name="Group 120"/>
          <p:cNvGrpSpPr/>
          <p:nvPr/>
        </p:nvGrpSpPr>
        <p:grpSpPr>
          <a:xfrm>
            <a:off x="2807452" y="5958375"/>
            <a:ext cx="971431" cy="464207"/>
            <a:chOff x="5284177" y="2901462"/>
            <a:chExt cx="483577" cy="483577"/>
          </a:xfrm>
        </p:grpSpPr>
        <p:sp>
          <p:nvSpPr>
            <p:cNvPr id="492" name="Flowchart: Connector 491"/>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dirty="0" err="1" smtClean="0"/>
            </a:p>
          </p:txBody>
        </p:sp>
        <p:sp>
          <p:nvSpPr>
            <p:cNvPr id="493"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326520" y="3077608"/>
              <a:ext cx="399731" cy="119512"/>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err="1" smtClean="0">
                  <a:solidFill>
                    <a:schemeClr val="tx2"/>
                  </a:solidFill>
                </a:rPr>
                <a:t>caredescriptor</a:t>
              </a:r>
              <a:endParaRPr lang="en-US" sz="900" b="1" dirty="0">
                <a:solidFill>
                  <a:schemeClr val="tx2"/>
                </a:solidFill>
              </a:endParaRPr>
            </a:p>
          </p:txBody>
        </p:sp>
      </p:grpSp>
      <p:cxnSp>
        <p:nvCxnSpPr>
          <p:cNvPr id="494" name="Straight Arrow Connector 493"/>
          <p:cNvCxnSpPr>
            <a:stCxn id="470" idx="3"/>
            <a:endCxn id="483" idx="2"/>
          </p:cNvCxnSpPr>
          <p:nvPr/>
        </p:nvCxnSpPr>
        <p:spPr>
          <a:xfrm flipV="1">
            <a:off x="1502397" y="4402110"/>
            <a:ext cx="1401472" cy="632384"/>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97" name="Straight Arrow Connector 496"/>
          <p:cNvCxnSpPr>
            <a:stCxn id="469" idx="6"/>
            <a:endCxn id="489" idx="2"/>
          </p:cNvCxnSpPr>
          <p:nvPr/>
        </p:nvCxnSpPr>
        <p:spPr>
          <a:xfrm>
            <a:off x="1505340" y="5024141"/>
            <a:ext cx="1429630" cy="286147"/>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500" name="Straight Arrow Connector 499"/>
          <p:cNvCxnSpPr>
            <a:stCxn id="469" idx="5"/>
            <a:endCxn id="492" idx="2"/>
          </p:cNvCxnSpPr>
          <p:nvPr/>
        </p:nvCxnSpPr>
        <p:spPr>
          <a:xfrm>
            <a:off x="1388584" y="5188263"/>
            <a:ext cx="1418868" cy="1002216"/>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05"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2403251" y="4642416"/>
            <a:ext cx="619853" cy="144200"/>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category</a:t>
            </a:r>
            <a:endParaRPr lang="en-US" sz="900" dirty="0">
              <a:solidFill>
                <a:srgbClr val="0070C0"/>
              </a:solidFill>
            </a:endParaRPr>
          </a:p>
        </p:txBody>
      </p:sp>
      <p:sp>
        <p:nvSpPr>
          <p:cNvPr id="50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2490336" y="5037410"/>
            <a:ext cx="430131" cy="159750"/>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target</a:t>
            </a:r>
            <a:endParaRPr lang="en-US" sz="900" dirty="0">
              <a:solidFill>
                <a:srgbClr val="0070C0"/>
              </a:solidFill>
            </a:endParaRPr>
          </a:p>
        </p:txBody>
      </p:sp>
      <p:sp>
        <p:nvSpPr>
          <p:cNvPr id="507"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2313054" y="5718542"/>
            <a:ext cx="877999" cy="141089"/>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err="1" smtClean="0">
                <a:solidFill>
                  <a:srgbClr val="0070C0"/>
                </a:solidFill>
              </a:rPr>
              <a:t>caredescriptor</a:t>
            </a:r>
            <a:endParaRPr lang="en-US" sz="900" dirty="0">
              <a:solidFill>
                <a:srgbClr val="0070C0"/>
              </a:solidFill>
            </a:endParaRPr>
          </a:p>
        </p:txBody>
      </p:sp>
      <p:cxnSp>
        <p:nvCxnSpPr>
          <p:cNvPr id="517" name="Straight Arrow Connector 516"/>
          <p:cNvCxnSpPr>
            <a:stCxn id="483" idx="6"/>
            <a:endCxn id="535" idx="1"/>
          </p:cNvCxnSpPr>
          <p:nvPr/>
        </p:nvCxnSpPr>
        <p:spPr>
          <a:xfrm flipV="1">
            <a:off x="3701129" y="4011114"/>
            <a:ext cx="1067338" cy="390996"/>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20"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4104552" y="3964379"/>
            <a:ext cx="442567" cy="162863"/>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name</a:t>
            </a:r>
            <a:endParaRPr lang="en-US" sz="900" dirty="0">
              <a:solidFill>
                <a:srgbClr val="0070C0"/>
              </a:solidFill>
            </a:endParaRPr>
          </a:p>
        </p:txBody>
      </p:sp>
      <p:cxnSp>
        <p:nvCxnSpPr>
          <p:cNvPr id="522" name="Straight Arrow Connector 521"/>
          <p:cNvCxnSpPr>
            <a:stCxn id="483" idx="6"/>
            <a:endCxn id="538" idx="1"/>
          </p:cNvCxnSpPr>
          <p:nvPr/>
        </p:nvCxnSpPr>
        <p:spPr>
          <a:xfrm>
            <a:off x="3701129" y="4402110"/>
            <a:ext cx="1079778" cy="97307"/>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25"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4256952" y="4284730"/>
            <a:ext cx="442567" cy="162863"/>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value</a:t>
            </a:r>
            <a:endParaRPr lang="en-US" sz="900" dirty="0">
              <a:solidFill>
                <a:srgbClr val="0070C0"/>
              </a:solidFill>
            </a:endParaRPr>
          </a:p>
        </p:txBody>
      </p:sp>
      <p:cxnSp>
        <p:nvCxnSpPr>
          <p:cNvPr id="526" name="Straight Arrow Connector 525"/>
          <p:cNvCxnSpPr>
            <a:endCxn id="543" idx="1"/>
          </p:cNvCxnSpPr>
          <p:nvPr/>
        </p:nvCxnSpPr>
        <p:spPr>
          <a:xfrm flipV="1">
            <a:off x="3741557" y="4928625"/>
            <a:ext cx="1039364" cy="363034"/>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27"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4144980" y="4853928"/>
            <a:ext cx="442567" cy="162863"/>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name</a:t>
            </a:r>
            <a:endParaRPr lang="en-US" sz="900" dirty="0">
              <a:solidFill>
                <a:srgbClr val="0070C0"/>
              </a:solidFill>
            </a:endParaRPr>
          </a:p>
        </p:txBody>
      </p:sp>
      <p:cxnSp>
        <p:nvCxnSpPr>
          <p:cNvPr id="528" name="Straight Arrow Connector 527"/>
          <p:cNvCxnSpPr>
            <a:endCxn id="546" idx="1"/>
          </p:cNvCxnSpPr>
          <p:nvPr/>
        </p:nvCxnSpPr>
        <p:spPr>
          <a:xfrm>
            <a:off x="3741557" y="5291659"/>
            <a:ext cx="1051788" cy="78615"/>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29"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4297380" y="5174279"/>
            <a:ext cx="442567" cy="162863"/>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value</a:t>
            </a:r>
            <a:endParaRPr lang="en-US" sz="900" dirty="0">
              <a:solidFill>
                <a:srgbClr val="0070C0"/>
              </a:solidFill>
            </a:endParaRPr>
          </a:p>
        </p:txBody>
      </p:sp>
      <p:cxnSp>
        <p:nvCxnSpPr>
          <p:cNvPr id="530" name="Straight Arrow Connector 529"/>
          <p:cNvCxnSpPr>
            <a:endCxn id="555" idx="1"/>
          </p:cNvCxnSpPr>
          <p:nvPr/>
        </p:nvCxnSpPr>
        <p:spPr>
          <a:xfrm flipV="1">
            <a:off x="3791316" y="5836804"/>
            <a:ext cx="1039358" cy="363066"/>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31"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4194739" y="5762139"/>
            <a:ext cx="442567" cy="162863"/>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name</a:t>
            </a:r>
            <a:endParaRPr lang="en-US" sz="900" dirty="0">
              <a:solidFill>
                <a:srgbClr val="0070C0"/>
              </a:solidFill>
            </a:endParaRPr>
          </a:p>
        </p:txBody>
      </p:sp>
      <p:cxnSp>
        <p:nvCxnSpPr>
          <p:cNvPr id="532" name="Straight Arrow Connector 531"/>
          <p:cNvCxnSpPr>
            <a:endCxn id="558" idx="1"/>
          </p:cNvCxnSpPr>
          <p:nvPr/>
        </p:nvCxnSpPr>
        <p:spPr>
          <a:xfrm>
            <a:off x="3791316" y="6199870"/>
            <a:ext cx="1042468" cy="115907"/>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33"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4347139" y="6082490"/>
            <a:ext cx="442567" cy="162863"/>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a:t>
            </a:r>
            <a:r>
              <a:rPr lang="en-US" sz="900" dirty="0" smtClean="0">
                <a:solidFill>
                  <a:srgbClr val="0070C0"/>
                </a:solidFill>
              </a:rPr>
              <a:t>value</a:t>
            </a:r>
            <a:endParaRPr lang="en-US" sz="900" dirty="0">
              <a:solidFill>
                <a:srgbClr val="0070C0"/>
              </a:solidFill>
            </a:endParaRPr>
          </a:p>
        </p:txBody>
      </p:sp>
      <p:grpSp>
        <p:nvGrpSpPr>
          <p:cNvPr id="534" name="Group 533"/>
          <p:cNvGrpSpPr/>
          <p:nvPr/>
        </p:nvGrpSpPr>
        <p:grpSpPr>
          <a:xfrm>
            <a:off x="4768467" y="3891876"/>
            <a:ext cx="1280324" cy="238475"/>
            <a:chOff x="3717217" y="2933933"/>
            <a:chExt cx="630847" cy="238475"/>
          </a:xfrm>
        </p:grpSpPr>
        <p:sp>
          <p:nvSpPr>
            <p:cNvPr id="535" name="Rectangle 534"/>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53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863702" y="2990570"/>
              <a:ext cx="381960" cy="166288"/>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t>surveillance</a:t>
              </a:r>
              <a:r>
                <a:rPr lang="en-US" sz="900" dirty="0" smtClean="0"/>
                <a:t> </a:t>
              </a:r>
              <a:endParaRPr lang="en-US" sz="900" b="1" dirty="0">
                <a:solidFill>
                  <a:schemeClr val="tx2"/>
                </a:solidFill>
              </a:endParaRPr>
            </a:p>
          </p:txBody>
        </p:sp>
      </p:grpSp>
      <p:grpSp>
        <p:nvGrpSpPr>
          <p:cNvPr id="537" name="Group 536"/>
          <p:cNvGrpSpPr/>
          <p:nvPr/>
        </p:nvGrpSpPr>
        <p:grpSpPr>
          <a:xfrm>
            <a:off x="4780907" y="4380179"/>
            <a:ext cx="1280324" cy="238475"/>
            <a:chOff x="3717217" y="2933933"/>
            <a:chExt cx="630847" cy="238475"/>
          </a:xfrm>
        </p:grpSpPr>
        <p:sp>
          <p:nvSpPr>
            <p:cNvPr id="538" name="Rectangle 537"/>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539"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863702" y="2990570"/>
              <a:ext cx="381960" cy="166288"/>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t>Surveillance</a:t>
              </a:r>
              <a:r>
                <a:rPr lang="en-US" sz="900" dirty="0" smtClean="0"/>
                <a:t> </a:t>
              </a:r>
              <a:endParaRPr lang="en-US" sz="900" b="1" dirty="0">
                <a:solidFill>
                  <a:schemeClr val="tx2"/>
                </a:solidFill>
              </a:endParaRPr>
            </a:p>
          </p:txBody>
        </p:sp>
      </p:grpSp>
      <p:grpSp>
        <p:nvGrpSpPr>
          <p:cNvPr id="542" name="Group 541"/>
          <p:cNvGrpSpPr/>
          <p:nvPr/>
        </p:nvGrpSpPr>
        <p:grpSpPr>
          <a:xfrm>
            <a:off x="4780921" y="4809387"/>
            <a:ext cx="1593188" cy="238475"/>
            <a:chOff x="3717217" y="2933933"/>
            <a:chExt cx="646514" cy="238475"/>
          </a:xfrm>
        </p:grpSpPr>
        <p:sp>
          <p:nvSpPr>
            <p:cNvPr id="543" name="Rectangle 542"/>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544"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760274" y="2981241"/>
              <a:ext cx="603457" cy="172506"/>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err="1" smtClean="0"/>
                <a:t>signssymptomsphysical</a:t>
              </a:r>
              <a:r>
                <a:rPr lang="en-US" sz="900" dirty="0" smtClean="0"/>
                <a:t> </a:t>
              </a:r>
              <a:endParaRPr lang="en-US" sz="900" b="1" dirty="0">
                <a:solidFill>
                  <a:schemeClr val="tx2"/>
                </a:solidFill>
              </a:endParaRPr>
            </a:p>
          </p:txBody>
        </p:sp>
      </p:grpSp>
      <p:grpSp>
        <p:nvGrpSpPr>
          <p:cNvPr id="545" name="Group 544"/>
          <p:cNvGrpSpPr/>
          <p:nvPr/>
        </p:nvGrpSpPr>
        <p:grpSpPr>
          <a:xfrm>
            <a:off x="4793345" y="5251036"/>
            <a:ext cx="1592272" cy="238475"/>
            <a:chOff x="3717217" y="2933933"/>
            <a:chExt cx="635964" cy="238475"/>
          </a:xfrm>
        </p:grpSpPr>
        <p:sp>
          <p:nvSpPr>
            <p:cNvPr id="546" name="Rectangle 545"/>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547"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744414" y="2990570"/>
              <a:ext cx="608767" cy="141404"/>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t>Signs/Symptoms-Physical</a:t>
              </a:r>
              <a:r>
                <a:rPr lang="en-US" sz="900" dirty="0" smtClean="0"/>
                <a:t> </a:t>
              </a:r>
              <a:endParaRPr lang="en-US" sz="900" b="1" dirty="0">
                <a:solidFill>
                  <a:schemeClr val="tx2"/>
                </a:solidFill>
              </a:endParaRPr>
            </a:p>
          </p:txBody>
        </p:sp>
      </p:grpSp>
      <p:grpSp>
        <p:nvGrpSpPr>
          <p:cNvPr id="554" name="Group 553"/>
          <p:cNvGrpSpPr/>
          <p:nvPr/>
        </p:nvGrpSpPr>
        <p:grpSpPr>
          <a:xfrm>
            <a:off x="4830674" y="5717566"/>
            <a:ext cx="1318204" cy="244695"/>
            <a:chOff x="3717217" y="2933933"/>
            <a:chExt cx="649511" cy="244695"/>
          </a:xfrm>
        </p:grpSpPr>
        <p:sp>
          <p:nvSpPr>
            <p:cNvPr id="555" name="Rectangle 554"/>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55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767157" y="2999901"/>
              <a:ext cx="599571" cy="178727"/>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err="1" smtClean="0"/>
                <a:t>erectiledysfunction</a:t>
              </a:r>
              <a:r>
                <a:rPr lang="en-US" sz="900" dirty="0" smtClean="0"/>
                <a:t> </a:t>
              </a:r>
              <a:endParaRPr lang="en-US" sz="900" b="1" dirty="0">
                <a:solidFill>
                  <a:schemeClr val="tx2"/>
                </a:solidFill>
              </a:endParaRPr>
            </a:p>
          </p:txBody>
        </p:sp>
      </p:grpSp>
      <p:grpSp>
        <p:nvGrpSpPr>
          <p:cNvPr id="557" name="Group 556"/>
          <p:cNvGrpSpPr/>
          <p:nvPr/>
        </p:nvGrpSpPr>
        <p:grpSpPr>
          <a:xfrm>
            <a:off x="4833784" y="6196539"/>
            <a:ext cx="1343078" cy="250916"/>
            <a:chOff x="3717217" y="2933933"/>
            <a:chExt cx="661767" cy="250916"/>
          </a:xfrm>
        </p:grpSpPr>
        <p:sp>
          <p:nvSpPr>
            <p:cNvPr id="558" name="Rectangle 557"/>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b="1" dirty="0" err="1" smtClean="0"/>
            </a:p>
          </p:txBody>
        </p:sp>
        <p:sp>
          <p:nvSpPr>
            <p:cNvPr id="559"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757958" y="3009233"/>
              <a:ext cx="621026" cy="175616"/>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t>Erectile Dysfunction </a:t>
              </a:r>
              <a:endParaRPr lang="en-US" sz="900" b="1" dirty="0">
                <a:solidFill>
                  <a:schemeClr val="tx2"/>
                </a:solidFill>
              </a:endParaRPr>
            </a:p>
          </p:txBody>
        </p:sp>
      </p:grpSp>
      <p:sp>
        <p:nvSpPr>
          <p:cNvPr id="566" name="Left Brace 565"/>
          <p:cNvSpPr/>
          <p:nvPr/>
        </p:nvSpPr>
        <p:spPr>
          <a:xfrm rot="10800000">
            <a:off x="7193903" y="1912776"/>
            <a:ext cx="538336" cy="1766120"/>
          </a:xfrm>
          <a:prstGeom prst="leftBrace">
            <a:avLst/>
          </a:prstGeom>
          <a:ln w="19050" cap="rnd">
            <a:solidFill>
              <a:srgbClr val="E8772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7" name="Left Brace 566"/>
          <p:cNvSpPr/>
          <p:nvPr/>
        </p:nvSpPr>
        <p:spPr>
          <a:xfrm rot="10800000">
            <a:off x="3732243" y="718457"/>
            <a:ext cx="401487" cy="1377343"/>
          </a:xfrm>
          <a:prstGeom prst="leftBrace">
            <a:avLst/>
          </a:prstGeom>
          <a:ln w="19050" cap="rnd">
            <a:solidFill>
              <a:srgbClr val="E8772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8" name="Left Brace 567"/>
          <p:cNvSpPr/>
          <p:nvPr/>
        </p:nvSpPr>
        <p:spPr>
          <a:xfrm rot="10800000">
            <a:off x="7252996" y="3806890"/>
            <a:ext cx="538336" cy="2758274"/>
          </a:xfrm>
          <a:prstGeom prst="leftBrace">
            <a:avLst/>
          </a:prstGeom>
          <a:ln w="19050" cap="rnd">
            <a:solidFill>
              <a:srgbClr val="E8772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9" name="Rectangle 568"/>
          <p:cNvSpPr/>
          <p:nvPr/>
        </p:nvSpPr>
        <p:spPr>
          <a:xfrm>
            <a:off x="4308694" y="1221470"/>
            <a:ext cx="1896164" cy="297004"/>
          </a:xfrm>
          <a:prstGeom prst="rect">
            <a:avLst/>
          </a:prstGeom>
        </p:spPr>
        <p:txBody>
          <a:bodyPr wrap="square">
            <a:spAutoFit/>
          </a:bodyPr>
          <a:lstStyle/>
          <a:p>
            <a:pPr lvl="0" algn="ctr">
              <a:lnSpc>
                <a:spcPct val="95000"/>
              </a:lnSpc>
              <a:defRPr/>
            </a:pPr>
            <a:r>
              <a:rPr lang="en-US" sz="1400" dirty="0" smtClean="0">
                <a:solidFill>
                  <a:schemeClr val="accent6">
                    <a:lumMod val="10000"/>
                  </a:schemeClr>
                </a:solidFill>
              </a:rPr>
              <a:t>Stock SOAR WME’s</a:t>
            </a:r>
          </a:p>
        </p:txBody>
      </p:sp>
      <p:sp>
        <p:nvSpPr>
          <p:cNvPr id="570" name="Rectangle 569"/>
          <p:cNvSpPr/>
          <p:nvPr/>
        </p:nvSpPr>
        <p:spPr>
          <a:xfrm>
            <a:off x="4386449" y="1812410"/>
            <a:ext cx="2686156" cy="501676"/>
          </a:xfrm>
          <a:prstGeom prst="rect">
            <a:avLst/>
          </a:prstGeom>
        </p:spPr>
        <p:txBody>
          <a:bodyPr wrap="square">
            <a:spAutoFit/>
          </a:bodyPr>
          <a:lstStyle/>
          <a:p>
            <a:pPr lvl="0" algn="ctr">
              <a:lnSpc>
                <a:spcPct val="95000"/>
              </a:lnSpc>
              <a:defRPr/>
            </a:pPr>
            <a:r>
              <a:rPr lang="en-US" sz="1400" dirty="0" smtClean="0">
                <a:solidFill>
                  <a:schemeClr val="accent1"/>
                </a:solidFill>
              </a:rPr>
              <a:t>Omaha Taxonomy </a:t>
            </a:r>
            <a:r>
              <a:rPr lang="en-US" sz="1400" dirty="0" smtClean="0">
                <a:solidFill>
                  <a:schemeClr val="accent6">
                    <a:lumMod val="10000"/>
                  </a:schemeClr>
                </a:solidFill>
              </a:rPr>
              <a:t>WME’s + Priority</a:t>
            </a:r>
          </a:p>
        </p:txBody>
      </p:sp>
      <p:sp>
        <p:nvSpPr>
          <p:cNvPr id="572" name="Rectangle 571"/>
          <p:cNvSpPr/>
          <p:nvPr/>
        </p:nvSpPr>
        <p:spPr>
          <a:xfrm>
            <a:off x="7935192" y="4987927"/>
            <a:ext cx="2686156" cy="501676"/>
          </a:xfrm>
          <a:prstGeom prst="rect">
            <a:avLst/>
          </a:prstGeom>
        </p:spPr>
        <p:txBody>
          <a:bodyPr wrap="square">
            <a:spAutoFit/>
          </a:bodyPr>
          <a:lstStyle/>
          <a:p>
            <a:pPr lvl="0" algn="ctr">
              <a:lnSpc>
                <a:spcPct val="95000"/>
              </a:lnSpc>
              <a:defRPr/>
            </a:pPr>
            <a:r>
              <a:rPr lang="en-US" sz="1400" dirty="0" smtClean="0">
                <a:solidFill>
                  <a:schemeClr val="accent6">
                    <a:lumMod val="10000"/>
                  </a:schemeClr>
                </a:solidFill>
              </a:rPr>
              <a:t>Additional WME’s to implement</a:t>
            </a:r>
          </a:p>
          <a:p>
            <a:pPr lvl="0" algn="ctr">
              <a:lnSpc>
                <a:spcPct val="95000"/>
              </a:lnSpc>
              <a:defRPr/>
            </a:pPr>
            <a:r>
              <a:rPr lang="en-US" sz="1400" dirty="0" smtClean="0">
                <a:solidFill>
                  <a:schemeClr val="accent6">
                    <a:lumMod val="10000"/>
                  </a:schemeClr>
                </a:solidFill>
              </a:rPr>
              <a:t> </a:t>
            </a:r>
            <a:r>
              <a:rPr lang="en-US" sz="1400" dirty="0" smtClean="0">
                <a:solidFill>
                  <a:schemeClr val="accent1"/>
                </a:solidFill>
              </a:rPr>
              <a:t>Care Plan “Interventions”</a:t>
            </a:r>
            <a:r>
              <a:rPr lang="en-US" sz="1400" dirty="0" smtClean="0">
                <a:solidFill>
                  <a:schemeClr val="accent6">
                    <a:lumMod val="10000"/>
                  </a:schemeClr>
                </a:solidFill>
              </a:rPr>
              <a:t>.</a:t>
            </a:r>
          </a:p>
        </p:txBody>
      </p:sp>
      <p:cxnSp>
        <p:nvCxnSpPr>
          <p:cNvPr id="573" name="Straight Arrow Connector 572"/>
          <p:cNvCxnSpPr>
            <a:stCxn id="158" idx="3"/>
          </p:cNvCxnSpPr>
          <p:nvPr/>
        </p:nvCxnSpPr>
        <p:spPr>
          <a:xfrm flipH="1">
            <a:off x="867747" y="2703739"/>
            <a:ext cx="1530071" cy="1149804"/>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7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709449" y="3735718"/>
            <a:ext cx="391564" cy="285776"/>
          </a:xfrm>
          <a:prstGeom prst="rect">
            <a:avLst/>
          </a:prstGeom>
        </p:spPr>
        <p:txBody>
          <a:bodyPr vert="horz" lIns="0" tIns="0" rIns="0" bIns="0" rtlCol="0">
            <a:noAutofit/>
          </a:bodyPr>
          <a:lstStyle/>
          <a:p>
            <a:pPr lvl="0">
              <a:lnSpc>
                <a:spcPct val="95000"/>
              </a:lnSpc>
              <a:spcBef>
                <a:spcPts val="800"/>
              </a:spcBef>
              <a:spcAft>
                <a:spcPts val="600"/>
              </a:spcAft>
              <a:defRPr/>
            </a:pPr>
            <a:r>
              <a:rPr lang="en-US" sz="2000" b="1" dirty="0" smtClean="0">
                <a:solidFill>
                  <a:schemeClr val="tx2"/>
                </a:solidFill>
              </a:rPr>
              <a:t>….</a:t>
            </a:r>
            <a:endParaRPr lang="en-US" sz="2000" b="1" dirty="0">
              <a:solidFill>
                <a:schemeClr val="tx2"/>
              </a:solidFill>
            </a:endParaRPr>
          </a:p>
        </p:txBody>
      </p:sp>
      <p:sp>
        <p:nvSpPr>
          <p:cNvPr id="125" name="Rectangle 124"/>
          <p:cNvSpPr/>
          <p:nvPr/>
        </p:nvSpPr>
        <p:spPr>
          <a:xfrm>
            <a:off x="7781730" y="1390261"/>
            <a:ext cx="4226767" cy="3277820"/>
          </a:xfrm>
          <a:prstGeom prst="rect">
            <a:avLst/>
          </a:prstGeom>
        </p:spPr>
        <p:txBody>
          <a:bodyPr wrap="square">
            <a:spAutoFit/>
          </a:bodyPr>
          <a:lstStyle/>
          <a:p>
            <a:r>
              <a:rPr lang="en-US" sz="900" dirty="0" smtClean="0">
                <a:latin typeface="Tahoma" pitchFamily="34" charset="0"/>
                <a:ea typeface="Tahoma" pitchFamily="34" charset="0"/>
                <a:cs typeface="Tahoma" pitchFamily="34" charset="0"/>
              </a:rPr>
              <a:t> (</a:t>
            </a:r>
            <a:r>
              <a:rPr lang="en-US" sz="900" b="1" dirty="0" smtClean="0">
                <a:latin typeface="Tahoma" pitchFamily="34" charset="0"/>
                <a:ea typeface="Tahoma" pitchFamily="34" charset="0"/>
                <a:cs typeface="Tahoma" pitchFamily="34" charset="0"/>
              </a:rPr>
              <a:t>state</a:t>
            </a:r>
            <a:r>
              <a:rPr lang="en-US" sz="900" dirty="0" smtClean="0">
                <a:latin typeface="Tahoma" pitchFamily="34" charset="0"/>
                <a:ea typeface="Tahoma" pitchFamily="34" charset="0"/>
                <a:cs typeface="Tahoma" pitchFamily="34" charset="0"/>
              </a:rPr>
              <a:t> &lt;s&gt; ^name </a:t>
            </a:r>
            <a:r>
              <a:rPr lang="en-US" sz="900" dirty="0" err="1" smtClean="0">
                <a:latin typeface="Tahoma" pitchFamily="34" charset="0"/>
                <a:ea typeface="Tahoma" pitchFamily="34" charset="0"/>
                <a:cs typeface="Tahoma" pitchFamily="34" charset="0"/>
              </a:rPr>
              <a:t>omaha_taxonomy_smem</a:t>
            </a:r>
            <a:r>
              <a:rPr lang="en-US" sz="900" dirty="0" smtClean="0">
                <a:latin typeface="Tahoma" pitchFamily="34" charset="0"/>
                <a:ea typeface="Tahoma" pitchFamily="34" charset="0"/>
                <a:cs typeface="Tahoma" pitchFamily="34" charset="0"/>
              </a:rPr>
              <a:t> ^current-item &lt;root&gt;)</a:t>
            </a:r>
          </a:p>
          <a:p>
            <a:r>
              <a:rPr lang="en-US" sz="900" dirty="0" smtClean="0">
                <a:latin typeface="Tahoma" pitchFamily="34" charset="0"/>
                <a:ea typeface="Tahoma" pitchFamily="34" charset="0"/>
                <a:cs typeface="Tahoma" pitchFamily="34" charset="0"/>
              </a:rPr>
              <a:t>   (&lt;root&gt; ^</a:t>
            </a:r>
            <a:r>
              <a:rPr lang="en-US" sz="900" dirty="0" err="1" smtClean="0">
                <a:latin typeface="Tahoma" pitchFamily="34" charset="0"/>
                <a:ea typeface="Tahoma" pitchFamily="34" charset="0"/>
                <a:cs typeface="Tahoma" pitchFamily="34" charset="0"/>
              </a:rPr>
              <a:t>omahasignsymptom</a:t>
            </a:r>
            <a:r>
              <a:rPr lang="en-US" sz="900" dirty="0" smtClean="0">
                <a:latin typeface="Tahoma" pitchFamily="34" charset="0"/>
                <a:ea typeface="Tahoma" pitchFamily="34" charset="0"/>
                <a:cs typeface="Tahoma" pitchFamily="34" charset="0"/>
              </a:rPr>
              <a:t> &lt;</a:t>
            </a:r>
            <a:r>
              <a:rPr lang="en-US" sz="900" dirty="0" err="1" smtClean="0">
                <a:latin typeface="Tahoma" pitchFamily="34" charset="0"/>
                <a:ea typeface="Tahoma" pitchFamily="34" charset="0"/>
                <a:cs typeface="Tahoma" pitchFamily="34" charset="0"/>
              </a:rPr>
              <a:t>oss</a:t>
            </a:r>
            <a:r>
              <a:rPr lang="en-US" sz="900" dirty="0" smtClean="0">
                <a:latin typeface="Tahoma" pitchFamily="34" charset="0"/>
                <a:ea typeface="Tahoma" pitchFamily="34" charset="0"/>
                <a:cs typeface="Tahoma" pitchFamily="34" charset="0"/>
              </a:rPr>
              <a:t>&gt;)                       </a:t>
            </a:r>
          </a:p>
          <a:p>
            <a:r>
              <a:rPr lang="en-US" sz="900" dirty="0" smtClean="0">
                <a:latin typeface="Tahoma" pitchFamily="34" charset="0"/>
                <a:ea typeface="Tahoma" pitchFamily="34" charset="0"/>
                <a:cs typeface="Tahoma" pitchFamily="34" charset="0"/>
              </a:rPr>
              <a:t>   (&lt;</a:t>
            </a:r>
            <a:r>
              <a:rPr lang="en-US" sz="900" dirty="0" err="1" smtClean="0">
                <a:latin typeface="Tahoma" pitchFamily="34" charset="0"/>
                <a:ea typeface="Tahoma" pitchFamily="34" charset="0"/>
                <a:cs typeface="Tahoma" pitchFamily="34" charset="0"/>
              </a:rPr>
              <a:t>oss</a:t>
            </a:r>
            <a:r>
              <a:rPr lang="en-US" sz="900" dirty="0" smtClean="0">
                <a:latin typeface="Tahoma" pitchFamily="34" charset="0"/>
                <a:ea typeface="Tahoma" pitchFamily="34" charset="0"/>
                <a:cs typeface="Tahoma" pitchFamily="34" charset="0"/>
              </a:rPr>
              <a:t>&gt; ^name &lt;</a:t>
            </a:r>
            <a:r>
              <a:rPr lang="en-US" sz="900" dirty="0" err="1" smtClean="0">
                <a:latin typeface="Tahoma" pitchFamily="34" charset="0"/>
                <a:ea typeface="Tahoma" pitchFamily="34" charset="0"/>
                <a:cs typeface="Tahoma" pitchFamily="34" charset="0"/>
              </a:rPr>
              <a:t>oss_name</a:t>
            </a:r>
            <a:r>
              <a:rPr lang="en-US" sz="900" dirty="0" smtClean="0">
                <a:latin typeface="Tahoma" pitchFamily="34" charset="0"/>
                <a:ea typeface="Tahoma" pitchFamily="34" charset="0"/>
                <a:cs typeface="Tahoma" pitchFamily="34" charset="0"/>
              </a:rPr>
              <a:t>&gt;)</a:t>
            </a:r>
          </a:p>
          <a:p>
            <a:r>
              <a:rPr lang="en-US" sz="900" b="1" dirty="0" smtClean="0">
                <a:solidFill>
                  <a:srgbClr val="0070C0"/>
                </a:solidFill>
                <a:latin typeface="Tahoma" pitchFamily="34" charset="0"/>
                <a:ea typeface="Tahoma" pitchFamily="34" charset="0"/>
                <a:cs typeface="Tahoma" pitchFamily="34" charset="0"/>
              </a:rPr>
              <a:t>   (&lt;</a:t>
            </a:r>
            <a:r>
              <a:rPr lang="en-US" sz="900" b="1" dirty="0" err="1" smtClean="0">
                <a:solidFill>
                  <a:srgbClr val="0070C0"/>
                </a:solidFill>
                <a:latin typeface="Tahoma" pitchFamily="34" charset="0"/>
                <a:ea typeface="Tahoma" pitchFamily="34" charset="0"/>
                <a:cs typeface="Tahoma" pitchFamily="34" charset="0"/>
              </a:rPr>
              <a:t>oss</a:t>
            </a:r>
            <a:r>
              <a:rPr lang="en-US" sz="900" b="1" dirty="0" smtClean="0">
                <a:solidFill>
                  <a:srgbClr val="0070C0"/>
                </a:solidFill>
                <a:latin typeface="Tahoma" pitchFamily="34" charset="0"/>
                <a:ea typeface="Tahoma" pitchFamily="34" charset="0"/>
                <a:cs typeface="Tahoma" pitchFamily="34" charset="0"/>
              </a:rPr>
              <a:t>&gt; ^name |Impotency|)                            # Example</a:t>
            </a:r>
          </a:p>
          <a:p>
            <a:r>
              <a:rPr lang="en-US" sz="900" dirty="0" smtClean="0">
                <a:latin typeface="Tahoma" pitchFamily="34" charset="0"/>
                <a:ea typeface="Tahoma" pitchFamily="34" charset="0"/>
                <a:cs typeface="Tahoma" pitchFamily="34" charset="0"/>
              </a:rPr>
              <a:t>   (&lt;</a:t>
            </a:r>
            <a:r>
              <a:rPr lang="en-US" sz="900" dirty="0" err="1" smtClean="0">
                <a:latin typeface="Tahoma" pitchFamily="34" charset="0"/>
                <a:ea typeface="Tahoma" pitchFamily="34" charset="0"/>
                <a:cs typeface="Tahoma" pitchFamily="34" charset="0"/>
              </a:rPr>
              <a:t>oss</a:t>
            </a:r>
            <a:r>
              <a:rPr lang="en-US" sz="900" dirty="0" smtClean="0">
                <a:latin typeface="Tahoma" pitchFamily="34" charset="0"/>
                <a:ea typeface="Tahoma" pitchFamily="34" charset="0"/>
                <a:cs typeface="Tahoma" pitchFamily="34" charset="0"/>
              </a:rPr>
              <a:t>&gt; ^code &lt;</a:t>
            </a:r>
            <a:r>
              <a:rPr lang="en-US" sz="900" dirty="0" err="1" smtClean="0">
                <a:latin typeface="Tahoma" pitchFamily="34" charset="0"/>
                <a:ea typeface="Tahoma" pitchFamily="34" charset="0"/>
                <a:cs typeface="Tahoma" pitchFamily="34" charset="0"/>
              </a:rPr>
              <a:t>oss_code</a:t>
            </a:r>
            <a:r>
              <a:rPr lang="en-US" sz="900" dirty="0" smtClean="0">
                <a:latin typeface="Tahoma" pitchFamily="34" charset="0"/>
                <a:ea typeface="Tahoma" pitchFamily="34" charset="0"/>
                <a:cs typeface="Tahoma" pitchFamily="34" charset="0"/>
              </a:rPr>
              <a:t>&gt;)</a:t>
            </a:r>
          </a:p>
          <a:p>
            <a:r>
              <a:rPr lang="en-US" sz="900" dirty="0" smtClean="0">
                <a:latin typeface="Tahoma" pitchFamily="34" charset="0"/>
                <a:ea typeface="Tahoma" pitchFamily="34" charset="0"/>
                <a:cs typeface="Tahoma" pitchFamily="34" charset="0"/>
              </a:rPr>
              <a:t>   (&lt;</a:t>
            </a:r>
            <a:r>
              <a:rPr lang="en-US" sz="900" dirty="0" err="1" smtClean="0">
                <a:latin typeface="Tahoma" pitchFamily="34" charset="0"/>
                <a:ea typeface="Tahoma" pitchFamily="34" charset="0"/>
                <a:cs typeface="Tahoma" pitchFamily="34" charset="0"/>
              </a:rPr>
              <a:t>oss</a:t>
            </a:r>
            <a:r>
              <a:rPr lang="en-US" sz="900" dirty="0" smtClean="0">
                <a:latin typeface="Tahoma" pitchFamily="34" charset="0"/>
                <a:ea typeface="Tahoma" pitchFamily="34" charset="0"/>
                <a:cs typeface="Tahoma" pitchFamily="34" charset="0"/>
              </a:rPr>
              <a:t>&gt; ^</a:t>
            </a:r>
            <a:r>
              <a:rPr lang="en-US" sz="900" dirty="0" err="1" smtClean="0">
                <a:latin typeface="Tahoma" pitchFamily="34" charset="0"/>
                <a:ea typeface="Tahoma" pitchFamily="34" charset="0"/>
                <a:cs typeface="Tahoma" pitchFamily="34" charset="0"/>
              </a:rPr>
              <a:t>omahaproblem</a:t>
            </a:r>
            <a:r>
              <a:rPr lang="en-US" sz="900" dirty="0" smtClean="0">
                <a:latin typeface="Tahoma" pitchFamily="34" charset="0"/>
                <a:ea typeface="Tahoma" pitchFamily="34" charset="0"/>
                <a:cs typeface="Tahoma" pitchFamily="34" charset="0"/>
              </a:rPr>
              <a:t> &lt;</a:t>
            </a:r>
            <a:r>
              <a:rPr lang="en-US" sz="900" dirty="0" err="1" smtClean="0">
                <a:latin typeface="Tahoma" pitchFamily="34" charset="0"/>
                <a:ea typeface="Tahoma" pitchFamily="34" charset="0"/>
                <a:cs typeface="Tahoma" pitchFamily="34" charset="0"/>
              </a:rPr>
              <a:t>opbm</a:t>
            </a:r>
            <a:r>
              <a:rPr lang="en-US" sz="900" dirty="0" smtClean="0">
                <a:latin typeface="Tahoma" pitchFamily="34" charset="0"/>
                <a:ea typeface="Tahoma" pitchFamily="34" charset="0"/>
                <a:cs typeface="Tahoma" pitchFamily="34" charset="0"/>
              </a:rPr>
              <a:t>&gt;)        </a:t>
            </a:r>
          </a:p>
          <a:p>
            <a:r>
              <a:rPr lang="en-US" sz="900" b="1" dirty="0" smtClean="0">
                <a:solidFill>
                  <a:srgbClr val="0070C0"/>
                </a:solidFill>
                <a:latin typeface="Tahoma" pitchFamily="34" charset="0"/>
                <a:ea typeface="Tahoma" pitchFamily="34" charset="0"/>
                <a:cs typeface="Tahoma" pitchFamily="34" charset="0"/>
              </a:rPr>
              <a:t>   (&lt;</a:t>
            </a:r>
            <a:r>
              <a:rPr lang="en-US" sz="900" b="1" dirty="0" err="1" smtClean="0">
                <a:solidFill>
                  <a:srgbClr val="0070C0"/>
                </a:solidFill>
                <a:latin typeface="Tahoma" pitchFamily="34" charset="0"/>
                <a:ea typeface="Tahoma" pitchFamily="34" charset="0"/>
                <a:cs typeface="Tahoma" pitchFamily="34" charset="0"/>
              </a:rPr>
              <a:t>opbm</a:t>
            </a:r>
            <a:r>
              <a:rPr lang="en-US" sz="900" b="1" dirty="0" smtClean="0">
                <a:solidFill>
                  <a:srgbClr val="0070C0"/>
                </a:solidFill>
                <a:latin typeface="Tahoma" pitchFamily="34" charset="0"/>
                <a:ea typeface="Tahoma" pitchFamily="34" charset="0"/>
                <a:cs typeface="Tahoma" pitchFamily="34" charset="0"/>
              </a:rPr>
              <a:t>&gt; ^name |</a:t>
            </a:r>
            <a:r>
              <a:rPr lang="en-US" sz="900" b="1" dirty="0" err="1" smtClean="0">
                <a:solidFill>
                  <a:srgbClr val="0070C0"/>
                </a:solidFill>
                <a:latin typeface="Tahoma" pitchFamily="34" charset="0"/>
                <a:ea typeface="Tahoma" pitchFamily="34" charset="0"/>
                <a:cs typeface="Tahoma" pitchFamily="34" charset="0"/>
              </a:rPr>
              <a:t>reproductivefunction</a:t>
            </a:r>
            <a:r>
              <a:rPr lang="en-US" sz="900" b="1" dirty="0" smtClean="0">
                <a:solidFill>
                  <a:srgbClr val="0070C0"/>
                </a:solidFill>
                <a:latin typeface="Tahoma" pitchFamily="34" charset="0"/>
                <a:ea typeface="Tahoma" pitchFamily="34" charset="0"/>
                <a:cs typeface="Tahoma" pitchFamily="34" charset="0"/>
              </a:rPr>
              <a:t>|)       # Example </a:t>
            </a:r>
          </a:p>
          <a:p>
            <a:r>
              <a:rPr lang="en-US" sz="900" dirty="0" smtClean="0">
                <a:latin typeface="Tahoma" pitchFamily="34" charset="0"/>
                <a:ea typeface="Tahoma" pitchFamily="34" charset="0"/>
                <a:cs typeface="Tahoma" pitchFamily="34" charset="0"/>
              </a:rPr>
              <a:t>   (&lt;</a:t>
            </a:r>
            <a:r>
              <a:rPr lang="en-US" sz="900" dirty="0" err="1" smtClean="0">
                <a:latin typeface="Tahoma" pitchFamily="34" charset="0"/>
                <a:ea typeface="Tahoma" pitchFamily="34" charset="0"/>
                <a:cs typeface="Tahoma" pitchFamily="34" charset="0"/>
              </a:rPr>
              <a:t>opbm</a:t>
            </a:r>
            <a:r>
              <a:rPr lang="en-US" sz="900" dirty="0" smtClean="0">
                <a:latin typeface="Tahoma" pitchFamily="34" charset="0"/>
                <a:ea typeface="Tahoma" pitchFamily="34" charset="0"/>
                <a:cs typeface="Tahoma" pitchFamily="34" charset="0"/>
              </a:rPr>
              <a:t>&gt; ^name &lt;</a:t>
            </a:r>
            <a:r>
              <a:rPr lang="en-US" sz="900" dirty="0" err="1" smtClean="0">
                <a:latin typeface="Tahoma" pitchFamily="34" charset="0"/>
                <a:ea typeface="Tahoma" pitchFamily="34" charset="0"/>
                <a:cs typeface="Tahoma" pitchFamily="34" charset="0"/>
              </a:rPr>
              <a:t>opbm_name</a:t>
            </a:r>
            <a:r>
              <a:rPr lang="en-US" sz="900" dirty="0" smtClean="0">
                <a:latin typeface="Tahoma" pitchFamily="34" charset="0"/>
                <a:ea typeface="Tahoma" pitchFamily="34" charset="0"/>
                <a:cs typeface="Tahoma" pitchFamily="34" charset="0"/>
              </a:rPr>
              <a:t>&gt;)</a:t>
            </a:r>
          </a:p>
          <a:p>
            <a:r>
              <a:rPr lang="en-US" sz="900" dirty="0" smtClean="0">
                <a:latin typeface="Tahoma" pitchFamily="34" charset="0"/>
                <a:ea typeface="Tahoma" pitchFamily="34" charset="0"/>
                <a:cs typeface="Tahoma" pitchFamily="34" charset="0"/>
              </a:rPr>
              <a:t>   (&lt;</a:t>
            </a:r>
            <a:r>
              <a:rPr lang="en-US" sz="900" dirty="0" err="1" smtClean="0">
                <a:latin typeface="Tahoma" pitchFamily="34" charset="0"/>
                <a:ea typeface="Tahoma" pitchFamily="34" charset="0"/>
                <a:cs typeface="Tahoma" pitchFamily="34" charset="0"/>
              </a:rPr>
              <a:t>opbm</a:t>
            </a:r>
            <a:r>
              <a:rPr lang="en-US" sz="900" dirty="0" smtClean="0">
                <a:latin typeface="Tahoma" pitchFamily="34" charset="0"/>
                <a:ea typeface="Tahoma" pitchFamily="34" charset="0"/>
                <a:cs typeface="Tahoma" pitchFamily="34" charset="0"/>
              </a:rPr>
              <a:t>&gt; ^prioritization &lt;prioritization&gt;)                                    </a:t>
            </a:r>
          </a:p>
          <a:p>
            <a:r>
              <a:rPr lang="en-US" sz="900" dirty="0" smtClean="0">
                <a:latin typeface="Tahoma" pitchFamily="34" charset="0"/>
                <a:ea typeface="Tahoma" pitchFamily="34" charset="0"/>
                <a:cs typeface="Tahoma" pitchFamily="34" charset="0"/>
              </a:rPr>
              <a:t>   (&lt;prioritization&gt; ^name &lt;</a:t>
            </a:r>
            <a:r>
              <a:rPr lang="en-US" sz="900" dirty="0" err="1" smtClean="0">
                <a:latin typeface="Tahoma" pitchFamily="34" charset="0"/>
                <a:ea typeface="Tahoma" pitchFamily="34" charset="0"/>
                <a:cs typeface="Tahoma" pitchFamily="34" charset="0"/>
              </a:rPr>
              <a:t>pri_name</a:t>
            </a:r>
            <a:r>
              <a:rPr lang="en-US" sz="900" dirty="0" smtClean="0">
                <a:latin typeface="Tahoma" pitchFamily="34" charset="0"/>
                <a:ea typeface="Tahoma" pitchFamily="34" charset="0"/>
                <a:cs typeface="Tahoma" pitchFamily="34" charset="0"/>
              </a:rPr>
              <a:t>&gt;)      </a:t>
            </a:r>
          </a:p>
          <a:p>
            <a:r>
              <a:rPr lang="en-US" sz="900" b="1" dirty="0" smtClean="0">
                <a:solidFill>
                  <a:srgbClr val="0070C0"/>
                </a:solidFill>
                <a:latin typeface="Tahoma" pitchFamily="34" charset="0"/>
                <a:ea typeface="Tahoma" pitchFamily="34" charset="0"/>
                <a:cs typeface="Tahoma" pitchFamily="34" charset="0"/>
              </a:rPr>
              <a:t>   (&lt;prioritization&gt; ^name |physical|)                 # Example</a:t>
            </a:r>
          </a:p>
          <a:p>
            <a:r>
              <a:rPr lang="en-US" sz="900" dirty="0" smtClean="0">
                <a:latin typeface="Tahoma" pitchFamily="34" charset="0"/>
                <a:ea typeface="Tahoma" pitchFamily="34" charset="0"/>
                <a:cs typeface="Tahoma" pitchFamily="34" charset="0"/>
              </a:rPr>
              <a:t>   (&lt;prioritization&gt; ^priority &lt;</a:t>
            </a:r>
            <a:r>
              <a:rPr lang="en-US" sz="900" dirty="0" err="1" smtClean="0">
                <a:latin typeface="Tahoma" pitchFamily="34" charset="0"/>
                <a:ea typeface="Tahoma" pitchFamily="34" charset="0"/>
                <a:cs typeface="Tahoma" pitchFamily="34" charset="0"/>
              </a:rPr>
              <a:t>pri_value</a:t>
            </a:r>
            <a:r>
              <a:rPr lang="en-US" sz="900" dirty="0" smtClean="0">
                <a:latin typeface="Tahoma" pitchFamily="34" charset="0"/>
                <a:ea typeface="Tahoma" pitchFamily="34" charset="0"/>
                <a:cs typeface="Tahoma" pitchFamily="34" charset="0"/>
              </a:rPr>
              <a:t>&gt;)</a:t>
            </a:r>
          </a:p>
          <a:p>
            <a:r>
              <a:rPr lang="en-US" sz="900" b="1" dirty="0" smtClean="0">
                <a:solidFill>
                  <a:srgbClr val="0070C0"/>
                </a:solidFill>
                <a:latin typeface="Tahoma" pitchFamily="34" charset="0"/>
                <a:ea typeface="Tahoma" pitchFamily="34" charset="0"/>
                <a:cs typeface="Tahoma" pitchFamily="34" charset="0"/>
              </a:rPr>
              <a:t>   (&lt;prioritization&gt; ^priority 1) 		 # Example </a:t>
            </a:r>
          </a:p>
          <a:p>
            <a:endParaRPr lang="en-US" sz="900" b="1" dirty="0" smtClean="0">
              <a:solidFill>
                <a:srgbClr val="0070C0"/>
              </a:solidFill>
              <a:latin typeface="Tahoma" pitchFamily="34" charset="0"/>
              <a:ea typeface="Tahoma" pitchFamily="34" charset="0"/>
              <a:cs typeface="Tahoma" pitchFamily="34" charset="0"/>
            </a:endParaRPr>
          </a:p>
          <a:p>
            <a:r>
              <a:rPr lang="en-US" sz="900" b="1" dirty="0" smtClean="0">
                <a:solidFill>
                  <a:srgbClr val="0070C0"/>
                </a:solidFill>
                <a:latin typeface="Tahoma" pitchFamily="34" charset="0"/>
                <a:ea typeface="Tahoma" pitchFamily="34" charset="0"/>
                <a:cs typeface="Tahoma" pitchFamily="34" charset="0"/>
              </a:rPr>
              <a:t>   </a:t>
            </a:r>
            <a:r>
              <a:rPr lang="en-US" sz="900" b="1" dirty="0" smtClean="0">
                <a:latin typeface="Tahoma" pitchFamily="34" charset="0"/>
                <a:ea typeface="Tahoma" pitchFamily="34" charset="0"/>
                <a:cs typeface="Tahoma" pitchFamily="34" charset="0"/>
              </a:rPr>
              <a:t># Below: Each OSS has 1 or more "</a:t>
            </a:r>
            <a:r>
              <a:rPr lang="en-US" sz="900" b="1" dirty="0" err="1" smtClean="0">
                <a:latin typeface="Tahoma" pitchFamily="34" charset="0"/>
                <a:ea typeface="Tahoma" pitchFamily="34" charset="0"/>
                <a:cs typeface="Tahoma" pitchFamily="34" charset="0"/>
              </a:rPr>
              <a:t>touples</a:t>
            </a:r>
            <a:r>
              <a:rPr lang="en-US" sz="900" b="1" dirty="0" smtClean="0">
                <a:latin typeface="Tahoma" pitchFamily="34" charset="0"/>
                <a:ea typeface="Tahoma" pitchFamily="34" charset="0"/>
                <a:cs typeface="Tahoma" pitchFamily="34" charset="0"/>
              </a:rPr>
              <a:t>"  =  "Intervention". </a:t>
            </a:r>
          </a:p>
          <a:p>
            <a:r>
              <a:rPr lang="en-US" sz="900" dirty="0" smtClean="0">
                <a:latin typeface="Tahoma" pitchFamily="34" charset="0"/>
                <a:ea typeface="Tahoma" pitchFamily="34" charset="0"/>
                <a:cs typeface="Tahoma" pitchFamily="34" charset="0"/>
              </a:rPr>
              <a:t>   (&lt;</a:t>
            </a:r>
            <a:r>
              <a:rPr lang="en-US" sz="900" dirty="0" err="1" smtClean="0">
                <a:latin typeface="Tahoma" pitchFamily="34" charset="0"/>
                <a:ea typeface="Tahoma" pitchFamily="34" charset="0"/>
                <a:cs typeface="Tahoma" pitchFamily="34" charset="0"/>
              </a:rPr>
              <a:t>oss</a:t>
            </a:r>
            <a:r>
              <a:rPr lang="en-US" sz="900" dirty="0" smtClean="0">
                <a:latin typeface="Tahoma" pitchFamily="34" charset="0"/>
                <a:ea typeface="Tahoma" pitchFamily="34" charset="0"/>
                <a:cs typeface="Tahoma" pitchFamily="34" charset="0"/>
              </a:rPr>
              <a:t>&gt; ^imp_intervention-1 &lt;intervention&gt;)</a:t>
            </a:r>
            <a:endParaRPr lang="en-US" sz="900" b="1" dirty="0" smtClean="0">
              <a:solidFill>
                <a:srgbClr val="0070C0"/>
              </a:solidFill>
              <a:latin typeface="Tahoma" pitchFamily="34" charset="0"/>
              <a:ea typeface="Tahoma" pitchFamily="34" charset="0"/>
              <a:cs typeface="Tahoma" pitchFamily="34" charset="0"/>
            </a:endParaRPr>
          </a:p>
          <a:p>
            <a:r>
              <a:rPr lang="en-US" sz="900" dirty="0" smtClean="0">
                <a:latin typeface="Tahoma" pitchFamily="34" charset="0"/>
                <a:ea typeface="Tahoma" pitchFamily="34" charset="0"/>
                <a:cs typeface="Tahoma" pitchFamily="34" charset="0"/>
              </a:rPr>
              <a:t>   (&lt;</a:t>
            </a:r>
            <a:r>
              <a:rPr lang="en-US" sz="900" b="1" dirty="0" smtClean="0">
                <a:latin typeface="Tahoma" pitchFamily="34" charset="0"/>
                <a:ea typeface="Tahoma" pitchFamily="34" charset="0"/>
                <a:cs typeface="Tahoma" pitchFamily="34" charset="0"/>
              </a:rPr>
              <a:t>intervention</a:t>
            </a:r>
            <a:r>
              <a:rPr lang="en-US" sz="900" dirty="0" smtClean="0">
                <a:latin typeface="Tahoma" pitchFamily="34" charset="0"/>
                <a:ea typeface="Tahoma" pitchFamily="34" charset="0"/>
                <a:cs typeface="Tahoma" pitchFamily="34" charset="0"/>
              </a:rPr>
              <a:t>&gt; </a:t>
            </a:r>
          </a:p>
          <a:p>
            <a:r>
              <a:rPr lang="en-US" sz="900" dirty="0" smtClean="0">
                <a:latin typeface="Tahoma" pitchFamily="34" charset="0"/>
                <a:ea typeface="Tahoma" pitchFamily="34" charset="0"/>
                <a:cs typeface="Tahoma" pitchFamily="34" charset="0"/>
              </a:rPr>
              <a:t>            ^</a:t>
            </a:r>
            <a:r>
              <a:rPr lang="en-US" sz="900" b="1" dirty="0" smtClean="0">
                <a:latin typeface="Tahoma" pitchFamily="34" charset="0"/>
                <a:ea typeface="Tahoma" pitchFamily="34" charset="0"/>
                <a:cs typeface="Tahoma" pitchFamily="34" charset="0"/>
              </a:rPr>
              <a:t>category</a:t>
            </a:r>
            <a:r>
              <a:rPr lang="en-US" sz="900" dirty="0" smtClean="0">
                <a:latin typeface="Tahoma" pitchFamily="34" charset="0"/>
                <a:ea typeface="Tahoma" pitchFamily="34" charset="0"/>
                <a:cs typeface="Tahoma" pitchFamily="34" charset="0"/>
              </a:rPr>
              <a:t>.name </a:t>
            </a:r>
            <a:r>
              <a:rPr lang="en-US" sz="900" dirty="0" smtClean="0">
                <a:solidFill>
                  <a:srgbClr val="0070C0"/>
                </a:solidFill>
                <a:latin typeface="Tahoma" pitchFamily="34" charset="0"/>
                <a:ea typeface="Tahoma" pitchFamily="34" charset="0"/>
                <a:cs typeface="Tahoma" pitchFamily="34" charset="0"/>
              </a:rPr>
              <a:t>surveillance</a:t>
            </a:r>
            <a:r>
              <a:rPr lang="en-US" sz="900" dirty="0" smtClean="0">
                <a:latin typeface="Tahoma" pitchFamily="34" charset="0"/>
                <a:ea typeface="Tahoma" pitchFamily="34" charset="0"/>
                <a:cs typeface="Tahoma" pitchFamily="34" charset="0"/>
              </a:rPr>
              <a:t> &lt;</a:t>
            </a:r>
            <a:r>
              <a:rPr lang="en-US" sz="900" dirty="0" err="1" smtClean="0">
                <a:latin typeface="Tahoma" pitchFamily="34" charset="0"/>
                <a:ea typeface="Tahoma" pitchFamily="34" charset="0"/>
                <a:cs typeface="Tahoma" pitchFamily="34" charset="0"/>
              </a:rPr>
              <a:t>category_name</a:t>
            </a:r>
            <a:r>
              <a:rPr lang="en-US" sz="900" dirty="0" smtClean="0">
                <a:latin typeface="Tahoma" pitchFamily="34" charset="0"/>
                <a:ea typeface="Tahoma" pitchFamily="34" charset="0"/>
                <a:cs typeface="Tahoma" pitchFamily="34" charset="0"/>
              </a:rPr>
              <a:t>&gt;   </a:t>
            </a:r>
          </a:p>
          <a:p>
            <a:r>
              <a:rPr lang="en-US" sz="900" dirty="0" smtClean="0">
                <a:latin typeface="Tahoma" pitchFamily="34" charset="0"/>
                <a:ea typeface="Tahoma" pitchFamily="34" charset="0"/>
                <a:cs typeface="Tahoma" pitchFamily="34" charset="0"/>
              </a:rPr>
              <a:t>	^</a:t>
            </a:r>
            <a:r>
              <a:rPr lang="en-US" sz="900" dirty="0" err="1" smtClean="0">
                <a:latin typeface="Tahoma" pitchFamily="34" charset="0"/>
                <a:ea typeface="Tahoma" pitchFamily="34" charset="0"/>
                <a:cs typeface="Tahoma" pitchFamily="34" charset="0"/>
              </a:rPr>
              <a:t>category.value</a:t>
            </a:r>
            <a:r>
              <a:rPr lang="en-US" sz="900" dirty="0" smtClean="0">
                <a:latin typeface="Tahoma" pitchFamily="34" charset="0"/>
                <a:ea typeface="Tahoma" pitchFamily="34" charset="0"/>
                <a:cs typeface="Tahoma" pitchFamily="34" charset="0"/>
              </a:rPr>
              <a:t> &lt;</a:t>
            </a:r>
            <a:r>
              <a:rPr lang="en-US" sz="900" dirty="0" err="1" smtClean="0">
                <a:latin typeface="Tahoma" pitchFamily="34" charset="0"/>
                <a:ea typeface="Tahoma" pitchFamily="34" charset="0"/>
                <a:cs typeface="Tahoma" pitchFamily="34" charset="0"/>
              </a:rPr>
              <a:t>category_value</a:t>
            </a:r>
            <a:r>
              <a:rPr lang="en-US" sz="900" dirty="0" smtClean="0">
                <a:latin typeface="Tahoma" pitchFamily="34" charset="0"/>
                <a:ea typeface="Tahoma" pitchFamily="34" charset="0"/>
                <a:cs typeface="Tahoma" pitchFamily="34" charset="0"/>
              </a:rPr>
              <a:t>&gt;                                </a:t>
            </a:r>
          </a:p>
          <a:p>
            <a:r>
              <a:rPr lang="en-US" sz="900" dirty="0" smtClean="0">
                <a:latin typeface="Tahoma" pitchFamily="34" charset="0"/>
                <a:ea typeface="Tahoma" pitchFamily="34" charset="0"/>
                <a:cs typeface="Tahoma" pitchFamily="34" charset="0"/>
              </a:rPr>
              <a:t>            ^</a:t>
            </a:r>
            <a:r>
              <a:rPr lang="en-US" sz="900" b="1" dirty="0" smtClean="0">
                <a:latin typeface="Tahoma" pitchFamily="34" charset="0"/>
                <a:ea typeface="Tahoma" pitchFamily="34" charset="0"/>
                <a:cs typeface="Tahoma" pitchFamily="34" charset="0"/>
              </a:rPr>
              <a:t>target</a:t>
            </a:r>
            <a:r>
              <a:rPr lang="en-US" sz="900" dirty="0" smtClean="0">
                <a:latin typeface="Tahoma" pitchFamily="34" charset="0"/>
                <a:ea typeface="Tahoma" pitchFamily="34" charset="0"/>
                <a:cs typeface="Tahoma" pitchFamily="34" charset="0"/>
              </a:rPr>
              <a:t>.name </a:t>
            </a:r>
            <a:r>
              <a:rPr lang="en-US" sz="900" dirty="0" err="1" smtClean="0">
                <a:solidFill>
                  <a:srgbClr val="0070C0"/>
                </a:solidFill>
                <a:latin typeface="Tahoma" pitchFamily="34" charset="0"/>
                <a:ea typeface="Tahoma" pitchFamily="34" charset="0"/>
                <a:cs typeface="Tahoma" pitchFamily="34" charset="0"/>
              </a:rPr>
              <a:t>signssymptomsphysical</a:t>
            </a:r>
            <a:r>
              <a:rPr lang="en-US" sz="900" dirty="0" smtClean="0">
                <a:latin typeface="Tahoma" pitchFamily="34" charset="0"/>
                <a:ea typeface="Tahoma" pitchFamily="34" charset="0"/>
                <a:cs typeface="Tahoma" pitchFamily="34" charset="0"/>
              </a:rPr>
              <a:t> &lt;</a:t>
            </a:r>
            <a:r>
              <a:rPr lang="en-US" sz="900" dirty="0" err="1" smtClean="0">
                <a:latin typeface="Tahoma" pitchFamily="34" charset="0"/>
                <a:ea typeface="Tahoma" pitchFamily="34" charset="0"/>
                <a:cs typeface="Tahoma" pitchFamily="34" charset="0"/>
              </a:rPr>
              <a:t>target_name</a:t>
            </a:r>
            <a:r>
              <a:rPr lang="en-US" sz="900" dirty="0" smtClean="0">
                <a:latin typeface="Tahoma" pitchFamily="34" charset="0"/>
                <a:ea typeface="Tahoma" pitchFamily="34" charset="0"/>
                <a:cs typeface="Tahoma" pitchFamily="34" charset="0"/>
              </a:rPr>
              <a:t>&gt; </a:t>
            </a:r>
          </a:p>
          <a:p>
            <a:r>
              <a:rPr lang="en-US" sz="900" dirty="0" smtClean="0">
                <a:latin typeface="Tahoma" pitchFamily="34" charset="0"/>
                <a:ea typeface="Tahoma" pitchFamily="34" charset="0"/>
                <a:cs typeface="Tahoma" pitchFamily="34" charset="0"/>
              </a:rPr>
              <a:t>	^</a:t>
            </a:r>
            <a:r>
              <a:rPr lang="en-US" sz="900" dirty="0" err="1" smtClean="0">
                <a:latin typeface="Tahoma" pitchFamily="34" charset="0"/>
                <a:ea typeface="Tahoma" pitchFamily="34" charset="0"/>
                <a:cs typeface="Tahoma" pitchFamily="34" charset="0"/>
              </a:rPr>
              <a:t>target.value</a:t>
            </a:r>
            <a:r>
              <a:rPr lang="en-US" sz="900" dirty="0" smtClean="0">
                <a:latin typeface="Tahoma" pitchFamily="34" charset="0"/>
                <a:ea typeface="Tahoma" pitchFamily="34" charset="0"/>
                <a:cs typeface="Tahoma" pitchFamily="34" charset="0"/>
              </a:rPr>
              <a:t> &lt;</a:t>
            </a:r>
            <a:r>
              <a:rPr lang="en-US" sz="900" dirty="0" err="1" smtClean="0">
                <a:latin typeface="Tahoma" pitchFamily="34" charset="0"/>
                <a:ea typeface="Tahoma" pitchFamily="34" charset="0"/>
                <a:cs typeface="Tahoma" pitchFamily="34" charset="0"/>
              </a:rPr>
              <a:t>target_value</a:t>
            </a:r>
            <a:r>
              <a:rPr lang="en-US" sz="900" dirty="0" smtClean="0">
                <a:latin typeface="Tahoma" pitchFamily="34" charset="0"/>
                <a:ea typeface="Tahoma" pitchFamily="34" charset="0"/>
                <a:cs typeface="Tahoma" pitchFamily="34" charset="0"/>
              </a:rPr>
              <a:t>&gt;                                 </a:t>
            </a:r>
          </a:p>
          <a:p>
            <a:r>
              <a:rPr lang="en-US" sz="900" dirty="0" smtClean="0">
                <a:latin typeface="Tahoma" pitchFamily="34" charset="0"/>
                <a:ea typeface="Tahoma" pitchFamily="34" charset="0"/>
                <a:cs typeface="Tahoma" pitchFamily="34" charset="0"/>
              </a:rPr>
              <a:t>            ^</a:t>
            </a:r>
            <a:r>
              <a:rPr lang="en-US" sz="900" b="1" dirty="0" smtClean="0">
                <a:latin typeface="Tahoma" pitchFamily="34" charset="0"/>
                <a:ea typeface="Tahoma" pitchFamily="34" charset="0"/>
                <a:cs typeface="Tahoma" pitchFamily="34" charset="0"/>
              </a:rPr>
              <a:t>caredescriptor</a:t>
            </a:r>
            <a:r>
              <a:rPr lang="en-US" sz="900" dirty="0" smtClean="0">
                <a:latin typeface="Tahoma" pitchFamily="34" charset="0"/>
                <a:ea typeface="Tahoma" pitchFamily="34" charset="0"/>
                <a:cs typeface="Tahoma" pitchFamily="34" charset="0"/>
              </a:rPr>
              <a:t>.name </a:t>
            </a:r>
            <a:r>
              <a:rPr lang="en-US" sz="900" dirty="0" err="1" smtClean="0">
                <a:solidFill>
                  <a:srgbClr val="0070C0"/>
                </a:solidFill>
                <a:latin typeface="Tahoma" pitchFamily="34" charset="0"/>
                <a:ea typeface="Tahoma" pitchFamily="34" charset="0"/>
                <a:cs typeface="Tahoma" pitchFamily="34" charset="0"/>
              </a:rPr>
              <a:t>erectiledysfunction</a:t>
            </a:r>
            <a:r>
              <a:rPr lang="en-US" sz="900" dirty="0" smtClean="0">
                <a:latin typeface="Tahoma" pitchFamily="34" charset="0"/>
                <a:ea typeface="Tahoma" pitchFamily="34" charset="0"/>
                <a:cs typeface="Tahoma" pitchFamily="34" charset="0"/>
              </a:rPr>
              <a:t> &lt;</a:t>
            </a:r>
            <a:r>
              <a:rPr lang="en-US" sz="900" dirty="0" err="1" smtClean="0">
                <a:latin typeface="Tahoma" pitchFamily="34" charset="0"/>
                <a:ea typeface="Tahoma" pitchFamily="34" charset="0"/>
                <a:cs typeface="Tahoma" pitchFamily="34" charset="0"/>
              </a:rPr>
              <a:t>caredescriptor_name</a:t>
            </a:r>
            <a:r>
              <a:rPr lang="en-US" sz="900" dirty="0" smtClean="0">
                <a:latin typeface="Tahoma" pitchFamily="34" charset="0"/>
                <a:ea typeface="Tahoma" pitchFamily="34" charset="0"/>
                <a:cs typeface="Tahoma" pitchFamily="34" charset="0"/>
              </a:rPr>
              <a:t>&gt; </a:t>
            </a:r>
          </a:p>
          <a:p>
            <a:r>
              <a:rPr lang="en-US" sz="900" dirty="0" smtClean="0">
                <a:latin typeface="Tahoma" pitchFamily="34" charset="0"/>
                <a:ea typeface="Tahoma" pitchFamily="34" charset="0"/>
                <a:cs typeface="Tahoma" pitchFamily="34" charset="0"/>
              </a:rPr>
              <a:t>	^</a:t>
            </a:r>
            <a:r>
              <a:rPr lang="en-US" sz="900" dirty="0" err="1" smtClean="0">
                <a:latin typeface="Tahoma" pitchFamily="34" charset="0"/>
                <a:ea typeface="Tahoma" pitchFamily="34" charset="0"/>
                <a:cs typeface="Tahoma" pitchFamily="34" charset="0"/>
              </a:rPr>
              <a:t>caredescriptor.value</a:t>
            </a:r>
            <a:r>
              <a:rPr lang="en-US" sz="900" dirty="0" smtClean="0">
                <a:latin typeface="Tahoma" pitchFamily="34" charset="0"/>
                <a:ea typeface="Tahoma" pitchFamily="34" charset="0"/>
                <a:cs typeface="Tahoma" pitchFamily="34" charset="0"/>
              </a:rPr>
              <a:t> &lt;</a:t>
            </a:r>
            <a:r>
              <a:rPr lang="en-US" sz="900" dirty="0" err="1" smtClean="0">
                <a:latin typeface="Tahoma" pitchFamily="34" charset="0"/>
                <a:ea typeface="Tahoma" pitchFamily="34" charset="0"/>
                <a:cs typeface="Tahoma" pitchFamily="34" charset="0"/>
              </a:rPr>
              <a:t>caredescriptor_value</a:t>
            </a:r>
            <a:r>
              <a:rPr lang="en-US" sz="900" dirty="0" smtClean="0">
                <a:latin typeface="Tahoma" pitchFamily="34" charset="0"/>
                <a:ea typeface="Tahoma" pitchFamily="34" charset="0"/>
                <a:cs typeface="Tahoma" pitchFamily="34" charset="0"/>
              </a:rPr>
              <a:t>&gt;) </a:t>
            </a:r>
            <a:endParaRPr lang="en-US" sz="900" dirty="0">
              <a:latin typeface="Tahoma" pitchFamily="34" charset="0"/>
              <a:ea typeface="Tahoma" pitchFamily="34" charset="0"/>
              <a:cs typeface="Tahoma" pitchFamily="34" charset="0"/>
            </a:endParaRPr>
          </a:p>
        </p:txBody>
      </p:sp>
      <p:sp>
        <p:nvSpPr>
          <p:cNvPr id="126" name="Rectangle 125"/>
          <p:cNvSpPr/>
          <p:nvPr/>
        </p:nvSpPr>
        <p:spPr>
          <a:xfrm>
            <a:off x="7884368" y="1028638"/>
            <a:ext cx="3564294" cy="297004"/>
          </a:xfrm>
          <a:prstGeom prst="rect">
            <a:avLst/>
          </a:prstGeom>
        </p:spPr>
        <p:txBody>
          <a:bodyPr wrap="square">
            <a:spAutoFit/>
          </a:bodyPr>
          <a:lstStyle/>
          <a:p>
            <a:pPr lvl="0" algn="ctr">
              <a:lnSpc>
                <a:spcPct val="95000"/>
              </a:lnSpc>
              <a:defRPr/>
            </a:pPr>
            <a:r>
              <a:rPr lang="en-US" sz="1400" dirty="0" smtClean="0">
                <a:solidFill>
                  <a:schemeClr val="accent6">
                    <a:lumMod val="10000"/>
                  </a:schemeClr>
                </a:solidFill>
              </a:rPr>
              <a:t>Omaha Taxonomy </a:t>
            </a:r>
            <a:r>
              <a:rPr lang="en-US" sz="1400" dirty="0" err="1" smtClean="0">
                <a:solidFill>
                  <a:schemeClr val="accent6">
                    <a:lumMod val="10000"/>
                  </a:schemeClr>
                </a:solidFill>
              </a:rPr>
              <a:t>SMem</a:t>
            </a:r>
            <a:r>
              <a:rPr lang="en-US" sz="1400" dirty="0" smtClean="0">
                <a:solidFill>
                  <a:schemeClr val="accent6">
                    <a:lumMod val="10000"/>
                  </a:schemeClr>
                </a:solidFill>
              </a:rPr>
              <a:t> KB Structure</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380BF908-D337-4124-B475-D825EF7C7711}"/>
              </a:ext>
            </a:extLst>
          </p:cNvPr>
          <p:cNvSpPr txBox="1">
            <a:spLocks/>
          </p:cNvSpPr>
          <p:nvPr/>
        </p:nvSpPr>
        <p:spPr>
          <a:xfrm>
            <a:off x="310103" y="225351"/>
            <a:ext cx="9515031" cy="663511"/>
          </a:xfrm>
          <a:prstGeom prst="rect">
            <a:avLst/>
          </a:prstGeom>
        </p:spPr>
        <p:txBody>
          <a:bodyPr/>
          <a:lstStyle/>
          <a:p>
            <a:pPr lvl="0">
              <a:lnSpc>
                <a:spcPct val="90000"/>
              </a:lnSpc>
              <a:spcBef>
                <a:spcPct val="0"/>
              </a:spcBef>
            </a:pPr>
            <a:r>
              <a:rPr kumimoji="0" lang="en-US" sz="3000" b="1" i="0" u="none" strike="noStrike" kern="1200" cap="none" spc="0" normalizeH="0" baseline="0" noProof="0" dirty="0" smtClean="0">
                <a:ln>
                  <a:noFill/>
                </a:ln>
                <a:solidFill>
                  <a:srgbClr val="0070C0"/>
                </a:solidFill>
                <a:effectLst/>
                <a:uLnTx/>
                <a:uFillTx/>
                <a:latin typeface="+mj-lt"/>
                <a:ea typeface="+mj-ea"/>
                <a:cs typeface="+mj-cs"/>
              </a:rPr>
              <a:t>POC</a:t>
            </a:r>
            <a:r>
              <a:rPr kumimoji="0" lang="en-US" sz="3000" b="1" i="0" u="none" strike="noStrike" kern="1200" cap="none" spc="0" normalizeH="0" baseline="0" noProof="0" dirty="0" smtClean="0">
                <a:ln>
                  <a:noFill/>
                </a:ln>
                <a:solidFill>
                  <a:srgbClr val="55565A"/>
                </a:solidFill>
                <a:effectLst/>
                <a:uLnTx/>
                <a:uFillTx/>
                <a:latin typeface="+mj-lt"/>
                <a:ea typeface="+mj-ea"/>
                <a:cs typeface="+mj-cs"/>
              </a:rPr>
              <a:t> WME Structures with Patient WME Structure</a:t>
            </a:r>
            <a:r>
              <a:rPr kumimoji="0" lang="en-US" sz="3000" b="1" i="0" u="none" strike="noStrike" kern="1200" cap="none" spc="0" normalizeH="0" noProof="0" dirty="0" smtClean="0">
                <a:ln>
                  <a:noFill/>
                </a:ln>
                <a:solidFill>
                  <a:srgbClr val="55565A"/>
                </a:solidFill>
                <a:effectLst/>
                <a:uLnTx/>
                <a:uFillTx/>
                <a:latin typeface="+mj-lt"/>
                <a:ea typeface="+mj-ea"/>
                <a:cs typeface="+mj-cs"/>
              </a:rPr>
              <a:t>.</a:t>
            </a:r>
            <a:endParaRPr kumimoji="0" lang="en-US" sz="1600" b="0" i="0" u="none" strike="noStrike" kern="1200" cap="none" spc="0" normalizeH="0" baseline="0" noProof="0" dirty="0">
              <a:ln>
                <a:noFill/>
              </a:ln>
              <a:solidFill>
                <a:srgbClr val="0070C0"/>
              </a:solidFill>
              <a:effectLst/>
              <a:uLnTx/>
              <a:uFillTx/>
              <a:latin typeface="+mj-lt"/>
              <a:ea typeface="+mj-ea"/>
              <a:cs typeface="+mj-cs"/>
            </a:endParaRPr>
          </a:p>
        </p:txBody>
      </p:sp>
      <p:sp>
        <p:nvSpPr>
          <p:cNvPr id="3" name="Rectangle 2"/>
          <p:cNvSpPr/>
          <p:nvPr/>
        </p:nvSpPr>
        <p:spPr>
          <a:xfrm>
            <a:off x="289249" y="1754156"/>
            <a:ext cx="4898572" cy="2862322"/>
          </a:xfrm>
          <a:prstGeom prst="rect">
            <a:avLst/>
          </a:prstGeom>
        </p:spPr>
        <p:txBody>
          <a:bodyPr wrap="square">
            <a:spAutoFit/>
          </a:bodyPr>
          <a:lstStyle/>
          <a:p>
            <a:r>
              <a:rPr lang="en-US" sz="1000" dirty="0" smtClean="0">
                <a:latin typeface="Tahoma" pitchFamily="34" charset="0"/>
                <a:ea typeface="Tahoma" pitchFamily="34" charset="0"/>
                <a:cs typeface="Tahoma" pitchFamily="34" charset="0"/>
              </a:rPr>
              <a:t>(&lt;</a:t>
            </a:r>
            <a:r>
              <a:rPr lang="en-US" sz="1000" b="1" dirty="0" smtClean="0">
                <a:latin typeface="Tahoma" pitchFamily="34" charset="0"/>
                <a:ea typeface="Tahoma" pitchFamily="34" charset="0"/>
                <a:cs typeface="Tahoma" pitchFamily="34" charset="0"/>
              </a:rPr>
              <a:t>s</a:t>
            </a:r>
            <a:r>
              <a:rPr lang="en-US" sz="1000" dirty="0" smtClean="0">
                <a:latin typeface="Tahoma" pitchFamily="34" charset="0"/>
                <a:ea typeface="Tahoma" pitchFamily="34" charset="0"/>
                <a:cs typeface="Tahoma" pitchFamily="34" charset="0"/>
              </a:rPr>
              <a:t>&gt; ^</a:t>
            </a:r>
            <a:r>
              <a:rPr lang="en-US" sz="1000" dirty="0" err="1" smtClean="0">
                <a:latin typeface="Tahoma" pitchFamily="34" charset="0"/>
                <a:ea typeface="Tahoma" pitchFamily="34" charset="0"/>
                <a:cs typeface="Tahoma" pitchFamily="34" charset="0"/>
              </a:rPr>
              <a:t>patient_case</a:t>
            </a:r>
            <a:r>
              <a:rPr lang="en-US" sz="1000" dirty="0" smtClean="0">
                <a:latin typeface="Tahoma" pitchFamily="34" charset="0"/>
                <a:ea typeface="Tahoma" pitchFamily="34" charset="0"/>
                <a:cs typeface="Tahoma" pitchFamily="34" charset="0"/>
              </a:rPr>
              <a:t> &lt;</a:t>
            </a:r>
            <a:r>
              <a:rPr lang="en-US" sz="1000" dirty="0" err="1" smtClean="0">
                <a:latin typeface="Tahoma" pitchFamily="34" charset="0"/>
                <a:ea typeface="Tahoma" pitchFamily="34" charset="0"/>
                <a:cs typeface="Tahoma" pitchFamily="34" charset="0"/>
              </a:rPr>
              <a:t>patientcase</a:t>
            </a:r>
            <a:r>
              <a:rPr lang="en-US" sz="1000" dirty="0" smtClean="0">
                <a:latin typeface="Tahoma" pitchFamily="34" charset="0"/>
                <a:ea typeface="Tahoma" pitchFamily="34" charset="0"/>
                <a:cs typeface="Tahoma" pitchFamily="34" charset="0"/>
              </a:rPr>
              <a:t>&gt;)</a:t>
            </a:r>
          </a:p>
          <a:p>
            <a:r>
              <a:rPr lang="en-US" sz="1000" dirty="0" smtClean="0">
                <a:latin typeface="Tahoma" pitchFamily="34" charset="0"/>
                <a:ea typeface="Tahoma" pitchFamily="34" charset="0"/>
                <a:cs typeface="Tahoma" pitchFamily="34" charset="0"/>
              </a:rPr>
              <a:t>    (&lt;</a:t>
            </a:r>
            <a:r>
              <a:rPr lang="en-US" sz="1000" dirty="0" err="1" smtClean="0">
                <a:latin typeface="Tahoma" pitchFamily="34" charset="0"/>
                <a:ea typeface="Tahoma" pitchFamily="34" charset="0"/>
                <a:cs typeface="Tahoma" pitchFamily="34" charset="0"/>
              </a:rPr>
              <a:t>patientcase</a:t>
            </a:r>
            <a:r>
              <a:rPr lang="en-US" sz="1000" dirty="0" smtClean="0">
                <a:latin typeface="Tahoma" pitchFamily="34" charset="0"/>
                <a:ea typeface="Tahoma" pitchFamily="34" charset="0"/>
                <a:cs typeface="Tahoma" pitchFamily="34" charset="0"/>
              </a:rPr>
              <a:t>&gt; ^</a:t>
            </a:r>
            <a:r>
              <a:rPr lang="en-US" sz="1000" dirty="0" err="1" smtClean="0">
                <a:latin typeface="Tahoma" pitchFamily="34" charset="0"/>
                <a:ea typeface="Tahoma" pitchFamily="34" charset="0"/>
                <a:cs typeface="Tahoma" pitchFamily="34" charset="0"/>
              </a:rPr>
              <a:t>patient_number</a:t>
            </a:r>
            <a:r>
              <a:rPr lang="en-US" sz="1000" dirty="0" smtClean="0">
                <a:latin typeface="Tahoma" pitchFamily="34" charset="0"/>
                <a:ea typeface="Tahoma" pitchFamily="34" charset="0"/>
                <a:cs typeface="Tahoma" pitchFamily="34" charset="0"/>
              </a:rPr>
              <a:t> &lt;</a:t>
            </a:r>
            <a:r>
              <a:rPr lang="en-US" sz="1000" dirty="0" err="1" smtClean="0">
                <a:latin typeface="Tahoma" pitchFamily="34" charset="0"/>
                <a:ea typeface="Tahoma" pitchFamily="34" charset="0"/>
                <a:cs typeface="Tahoma" pitchFamily="34" charset="0"/>
              </a:rPr>
              <a:t>patient_number</a:t>
            </a:r>
            <a:r>
              <a:rPr lang="en-US" sz="1000" dirty="0" smtClean="0">
                <a:latin typeface="Tahoma" pitchFamily="34" charset="0"/>
                <a:ea typeface="Tahoma" pitchFamily="34" charset="0"/>
                <a:cs typeface="Tahoma" pitchFamily="34" charset="0"/>
              </a:rPr>
              <a:t>&gt; </a:t>
            </a:r>
          </a:p>
          <a:p>
            <a:r>
              <a:rPr lang="en-US" sz="1000" dirty="0" smtClean="0">
                <a:latin typeface="Tahoma" pitchFamily="34" charset="0"/>
                <a:ea typeface="Tahoma" pitchFamily="34" charset="0"/>
                <a:cs typeface="Tahoma" pitchFamily="34" charset="0"/>
              </a:rPr>
              <a:t>	    ^</a:t>
            </a:r>
            <a:r>
              <a:rPr lang="en-US" sz="1000" dirty="0" err="1" smtClean="0">
                <a:latin typeface="Tahoma" pitchFamily="34" charset="0"/>
                <a:ea typeface="Tahoma" pitchFamily="34" charset="0"/>
                <a:cs typeface="Tahoma" pitchFamily="34" charset="0"/>
              </a:rPr>
              <a:t>patient_age</a:t>
            </a:r>
            <a:r>
              <a:rPr lang="en-US" sz="1000" dirty="0" smtClean="0">
                <a:latin typeface="Tahoma" pitchFamily="34" charset="0"/>
                <a:ea typeface="Tahoma" pitchFamily="34" charset="0"/>
                <a:cs typeface="Tahoma" pitchFamily="34" charset="0"/>
              </a:rPr>
              <a:t> &lt;</a:t>
            </a:r>
            <a:r>
              <a:rPr lang="en-US" sz="1000" dirty="0" err="1" smtClean="0">
                <a:latin typeface="Tahoma" pitchFamily="34" charset="0"/>
                <a:ea typeface="Tahoma" pitchFamily="34" charset="0"/>
                <a:cs typeface="Tahoma" pitchFamily="34" charset="0"/>
              </a:rPr>
              <a:t>patient_age</a:t>
            </a:r>
            <a:r>
              <a:rPr lang="en-US" sz="1000" dirty="0" smtClean="0">
                <a:latin typeface="Tahoma" pitchFamily="34" charset="0"/>
                <a:ea typeface="Tahoma" pitchFamily="34" charset="0"/>
                <a:cs typeface="Tahoma" pitchFamily="34" charset="0"/>
              </a:rPr>
              <a:t>&gt; </a:t>
            </a:r>
          </a:p>
          <a:p>
            <a:r>
              <a:rPr lang="en-US" sz="1000" dirty="0" smtClean="0">
                <a:latin typeface="Tahoma" pitchFamily="34" charset="0"/>
                <a:ea typeface="Tahoma" pitchFamily="34" charset="0"/>
                <a:cs typeface="Tahoma" pitchFamily="34" charset="0"/>
              </a:rPr>
              <a:t>	   ^</a:t>
            </a:r>
            <a:r>
              <a:rPr lang="en-US" sz="1000" dirty="0" err="1" smtClean="0">
                <a:latin typeface="Tahoma" pitchFamily="34" charset="0"/>
                <a:ea typeface="Tahoma" pitchFamily="34" charset="0"/>
                <a:cs typeface="Tahoma" pitchFamily="34" charset="0"/>
              </a:rPr>
              <a:t>patient_gender</a:t>
            </a:r>
            <a:r>
              <a:rPr lang="en-US" sz="1000" dirty="0" smtClean="0">
                <a:latin typeface="Tahoma" pitchFamily="34" charset="0"/>
                <a:ea typeface="Tahoma" pitchFamily="34" charset="0"/>
                <a:cs typeface="Tahoma" pitchFamily="34" charset="0"/>
              </a:rPr>
              <a:t> &lt;</a:t>
            </a:r>
            <a:r>
              <a:rPr lang="en-US" sz="1000" dirty="0" err="1" smtClean="0">
                <a:latin typeface="Tahoma" pitchFamily="34" charset="0"/>
                <a:ea typeface="Tahoma" pitchFamily="34" charset="0"/>
                <a:cs typeface="Tahoma" pitchFamily="34" charset="0"/>
              </a:rPr>
              <a:t>patient_gender</a:t>
            </a:r>
            <a:r>
              <a:rPr lang="en-US" sz="1000" dirty="0" smtClean="0">
                <a:latin typeface="Tahoma" pitchFamily="34" charset="0"/>
                <a:ea typeface="Tahoma" pitchFamily="34" charset="0"/>
                <a:cs typeface="Tahoma" pitchFamily="34" charset="0"/>
              </a:rPr>
              <a:t>&gt; </a:t>
            </a:r>
          </a:p>
          <a:p>
            <a:r>
              <a:rPr lang="en-US" sz="1000" dirty="0" smtClean="0">
                <a:latin typeface="Tahoma" pitchFamily="34" charset="0"/>
                <a:ea typeface="Tahoma" pitchFamily="34" charset="0"/>
                <a:cs typeface="Tahoma" pitchFamily="34" charset="0"/>
              </a:rPr>
              <a:t>	   ^</a:t>
            </a:r>
            <a:r>
              <a:rPr lang="en-US" sz="1000" dirty="0" err="1" smtClean="0">
                <a:latin typeface="Tahoma" pitchFamily="34" charset="0"/>
                <a:ea typeface="Tahoma" pitchFamily="34" charset="0"/>
                <a:cs typeface="Tahoma" pitchFamily="34" charset="0"/>
              </a:rPr>
              <a:t>patient_signssymptoms</a:t>
            </a:r>
            <a:r>
              <a:rPr lang="en-US" sz="1000" dirty="0" smtClean="0">
                <a:latin typeface="Tahoma" pitchFamily="34" charset="0"/>
                <a:ea typeface="Tahoma" pitchFamily="34" charset="0"/>
                <a:cs typeface="Tahoma" pitchFamily="34" charset="0"/>
              </a:rPr>
              <a:t> &lt;</a:t>
            </a:r>
            <a:r>
              <a:rPr lang="en-US" sz="1000" dirty="0" err="1" smtClean="0">
                <a:latin typeface="Tahoma" pitchFamily="34" charset="0"/>
                <a:ea typeface="Tahoma" pitchFamily="34" charset="0"/>
                <a:cs typeface="Tahoma" pitchFamily="34" charset="0"/>
              </a:rPr>
              <a:t>patient_signssymptoms</a:t>
            </a:r>
            <a:r>
              <a:rPr lang="en-US" sz="1000" dirty="0" smtClean="0">
                <a:latin typeface="Tahoma" pitchFamily="34" charset="0"/>
                <a:ea typeface="Tahoma" pitchFamily="34" charset="0"/>
                <a:cs typeface="Tahoma" pitchFamily="34" charset="0"/>
              </a:rPr>
              <a:t>&gt;)</a:t>
            </a:r>
          </a:p>
          <a:p>
            <a:r>
              <a:rPr lang="en-US" sz="1000" dirty="0" smtClean="0">
                <a:latin typeface="Tahoma" pitchFamily="34" charset="0"/>
                <a:ea typeface="Tahoma" pitchFamily="34" charset="0"/>
                <a:cs typeface="Tahoma" pitchFamily="34" charset="0"/>
              </a:rPr>
              <a:t>    (&lt;</a:t>
            </a:r>
            <a:r>
              <a:rPr lang="en-US" sz="1000" dirty="0" err="1" smtClean="0">
                <a:latin typeface="Tahoma" pitchFamily="34" charset="0"/>
                <a:ea typeface="Tahoma" pitchFamily="34" charset="0"/>
                <a:cs typeface="Tahoma" pitchFamily="34" charset="0"/>
              </a:rPr>
              <a:t>patient_number</a:t>
            </a:r>
            <a:r>
              <a:rPr lang="en-US" sz="1000" dirty="0" smtClean="0">
                <a:latin typeface="Tahoma" pitchFamily="34" charset="0"/>
                <a:ea typeface="Tahoma" pitchFamily="34" charset="0"/>
                <a:cs typeface="Tahoma" pitchFamily="34" charset="0"/>
              </a:rPr>
              <a:t>&gt; ^name </a:t>
            </a:r>
            <a:r>
              <a:rPr lang="en-US" sz="1000" dirty="0" err="1" smtClean="0">
                <a:latin typeface="Tahoma" pitchFamily="34" charset="0"/>
                <a:ea typeface="Tahoma" pitchFamily="34" charset="0"/>
                <a:cs typeface="Tahoma" pitchFamily="34" charset="0"/>
              </a:rPr>
              <a:t>patient_number</a:t>
            </a:r>
            <a:r>
              <a:rPr lang="en-US" sz="1000" dirty="0" smtClean="0">
                <a:latin typeface="Tahoma" pitchFamily="34" charset="0"/>
                <a:ea typeface="Tahoma" pitchFamily="34" charset="0"/>
                <a:cs typeface="Tahoma" pitchFamily="34" charset="0"/>
              </a:rPr>
              <a:t> ^value |</a:t>
            </a:r>
            <a:r>
              <a:rPr lang="en-US" sz="1000" dirty="0" smtClean="0">
                <a:solidFill>
                  <a:srgbClr val="0070C0"/>
                </a:solidFill>
                <a:latin typeface="Tahoma" pitchFamily="34" charset="0"/>
                <a:ea typeface="Tahoma" pitchFamily="34" charset="0"/>
                <a:cs typeface="Tahoma" pitchFamily="34" charset="0"/>
              </a:rPr>
              <a:t>12345</a:t>
            </a:r>
            <a:r>
              <a:rPr lang="en-US" sz="1000" dirty="0" smtClean="0">
                <a:latin typeface="Tahoma" pitchFamily="34" charset="0"/>
                <a:ea typeface="Tahoma" pitchFamily="34" charset="0"/>
                <a:cs typeface="Tahoma" pitchFamily="34" charset="0"/>
              </a:rPr>
              <a:t>|)</a:t>
            </a:r>
          </a:p>
          <a:p>
            <a:r>
              <a:rPr lang="en-US" sz="1000" dirty="0" smtClean="0">
                <a:latin typeface="Tahoma" pitchFamily="34" charset="0"/>
                <a:ea typeface="Tahoma" pitchFamily="34" charset="0"/>
                <a:cs typeface="Tahoma" pitchFamily="34" charset="0"/>
              </a:rPr>
              <a:t>    (&lt;</a:t>
            </a:r>
            <a:r>
              <a:rPr lang="en-US" sz="1000" dirty="0" err="1" smtClean="0">
                <a:latin typeface="Tahoma" pitchFamily="34" charset="0"/>
                <a:ea typeface="Tahoma" pitchFamily="34" charset="0"/>
                <a:cs typeface="Tahoma" pitchFamily="34" charset="0"/>
              </a:rPr>
              <a:t>patient_age</a:t>
            </a:r>
            <a:r>
              <a:rPr lang="en-US" sz="1000" dirty="0" smtClean="0">
                <a:latin typeface="Tahoma" pitchFamily="34" charset="0"/>
                <a:ea typeface="Tahoma" pitchFamily="34" charset="0"/>
                <a:cs typeface="Tahoma" pitchFamily="34" charset="0"/>
              </a:rPr>
              <a:t>&gt; ^name </a:t>
            </a:r>
            <a:r>
              <a:rPr lang="en-US" sz="1000" dirty="0" err="1" smtClean="0">
                <a:latin typeface="Tahoma" pitchFamily="34" charset="0"/>
                <a:ea typeface="Tahoma" pitchFamily="34" charset="0"/>
                <a:cs typeface="Tahoma" pitchFamily="34" charset="0"/>
              </a:rPr>
              <a:t>patient_age</a:t>
            </a:r>
            <a:r>
              <a:rPr lang="en-US" sz="1000" dirty="0" smtClean="0">
                <a:latin typeface="Tahoma" pitchFamily="34" charset="0"/>
                <a:ea typeface="Tahoma" pitchFamily="34" charset="0"/>
                <a:cs typeface="Tahoma" pitchFamily="34" charset="0"/>
              </a:rPr>
              <a:t> ^value </a:t>
            </a:r>
            <a:r>
              <a:rPr lang="en-US" sz="1000" dirty="0" smtClean="0">
                <a:solidFill>
                  <a:srgbClr val="0070C0"/>
                </a:solidFill>
                <a:latin typeface="Tahoma" pitchFamily="34" charset="0"/>
                <a:ea typeface="Tahoma" pitchFamily="34" charset="0"/>
                <a:cs typeface="Tahoma" pitchFamily="34" charset="0"/>
              </a:rPr>
              <a:t>54</a:t>
            </a:r>
            <a:r>
              <a:rPr lang="en-US" sz="1000" dirty="0" smtClean="0">
                <a:latin typeface="Tahoma" pitchFamily="34" charset="0"/>
                <a:ea typeface="Tahoma" pitchFamily="34" charset="0"/>
                <a:cs typeface="Tahoma" pitchFamily="34" charset="0"/>
              </a:rPr>
              <a:t>)</a:t>
            </a:r>
          </a:p>
          <a:p>
            <a:r>
              <a:rPr lang="en-US" sz="1000" dirty="0" smtClean="0">
                <a:latin typeface="Tahoma" pitchFamily="34" charset="0"/>
                <a:ea typeface="Tahoma" pitchFamily="34" charset="0"/>
                <a:cs typeface="Tahoma" pitchFamily="34" charset="0"/>
              </a:rPr>
              <a:t>    (&lt;</a:t>
            </a:r>
            <a:r>
              <a:rPr lang="en-US" sz="1000" dirty="0" err="1" smtClean="0">
                <a:latin typeface="Tahoma" pitchFamily="34" charset="0"/>
                <a:ea typeface="Tahoma" pitchFamily="34" charset="0"/>
                <a:cs typeface="Tahoma" pitchFamily="34" charset="0"/>
              </a:rPr>
              <a:t>patient_gender</a:t>
            </a:r>
            <a:r>
              <a:rPr lang="en-US" sz="1000" dirty="0" smtClean="0">
                <a:latin typeface="Tahoma" pitchFamily="34" charset="0"/>
                <a:ea typeface="Tahoma" pitchFamily="34" charset="0"/>
                <a:cs typeface="Tahoma" pitchFamily="34" charset="0"/>
              </a:rPr>
              <a:t>&gt; ^name </a:t>
            </a:r>
            <a:r>
              <a:rPr lang="en-US" sz="1000" dirty="0" err="1" smtClean="0">
                <a:latin typeface="Tahoma" pitchFamily="34" charset="0"/>
                <a:ea typeface="Tahoma" pitchFamily="34" charset="0"/>
                <a:cs typeface="Tahoma" pitchFamily="34" charset="0"/>
              </a:rPr>
              <a:t>patient_gender</a:t>
            </a:r>
            <a:r>
              <a:rPr lang="en-US" sz="1000" dirty="0" smtClean="0">
                <a:latin typeface="Tahoma" pitchFamily="34" charset="0"/>
                <a:ea typeface="Tahoma" pitchFamily="34" charset="0"/>
                <a:cs typeface="Tahoma" pitchFamily="34" charset="0"/>
              </a:rPr>
              <a:t> ^value |</a:t>
            </a:r>
            <a:r>
              <a:rPr lang="en-US" sz="1000" dirty="0" smtClean="0">
                <a:solidFill>
                  <a:srgbClr val="0070C0"/>
                </a:solidFill>
                <a:latin typeface="Tahoma" pitchFamily="34" charset="0"/>
                <a:ea typeface="Tahoma" pitchFamily="34" charset="0"/>
                <a:cs typeface="Tahoma" pitchFamily="34" charset="0"/>
              </a:rPr>
              <a:t>Male</a:t>
            </a:r>
            <a:r>
              <a:rPr lang="en-US" sz="1000" dirty="0" smtClean="0">
                <a:latin typeface="Tahoma" pitchFamily="34" charset="0"/>
                <a:ea typeface="Tahoma" pitchFamily="34" charset="0"/>
                <a:cs typeface="Tahoma" pitchFamily="34" charset="0"/>
              </a:rPr>
              <a:t>|)</a:t>
            </a:r>
          </a:p>
          <a:p>
            <a:r>
              <a:rPr lang="en-US" sz="1000" dirty="0" smtClean="0">
                <a:latin typeface="Tahoma" pitchFamily="34" charset="0"/>
                <a:ea typeface="Tahoma" pitchFamily="34" charset="0"/>
                <a:cs typeface="Tahoma" pitchFamily="34" charset="0"/>
              </a:rPr>
              <a:t>    (&lt;</a:t>
            </a:r>
            <a:r>
              <a:rPr lang="en-US" sz="1000" dirty="0" err="1" smtClean="0">
                <a:latin typeface="Tahoma" pitchFamily="34" charset="0"/>
                <a:ea typeface="Tahoma" pitchFamily="34" charset="0"/>
                <a:cs typeface="Tahoma" pitchFamily="34" charset="0"/>
              </a:rPr>
              <a:t>patient_signssymptoms</a:t>
            </a:r>
            <a:r>
              <a:rPr lang="en-US" sz="1000" dirty="0" smtClean="0">
                <a:latin typeface="Tahoma" pitchFamily="34" charset="0"/>
                <a:ea typeface="Tahoma" pitchFamily="34" charset="0"/>
                <a:cs typeface="Tahoma" pitchFamily="34" charset="0"/>
              </a:rPr>
              <a:t>&gt; ^name </a:t>
            </a:r>
            <a:r>
              <a:rPr lang="en-US" sz="1000" dirty="0" err="1" smtClean="0">
                <a:latin typeface="Tahoma" pitchFamily="34" charset="0"/>
                <a:ea typeface="Tahoma" pitchFamily="34" charset="0"/>
                <a:cs typeface="Tahoma" pitchFamily="34" charset="0"/>
              </a:rPr>
              <a:t>patient_signssymptoms</a:t>
            </a:r>
            <a:r>
              <a:rPr lang="en-US" sz="1000" dirty="0" smtClean="0">
                <a:latin typeface="Tahoma" pitchFamily="34" charset="0"/>
                <a:ea typeface="Tahoma" pitchFamily="34" charset="0"/>
                <a:cs typeface="Tahoma" pitchFamily="34" charset="0"/>
              </a:rPr>
              <a:t>    ^pss-1 &lt;pss-1&gt; </a:t>
            </a:r>
          </a:p>
          <a:p>
            <a:r>
              <a:rPr lang="en-US" sz="1000" dirty="0" smtClean="0">
                <a:latin typeface="Tahoma" pitchFamily="34" charset="0"/>
                <a:ea typeface="Tahoma" pitchFamily="34" charset="0"/>
                <a:cs typeface="Tahoma" pitchFamily="34" charset="0"/>
              </a:rPr>
              <a:t>                                                         		^pss-2 &lt;pss-2&gt;</a:t>
            </a:r>
          </a:p>
          <a:p>
            <a:r>
              <a:rPr lang="en-US" sz="1000" dirty="0" smtClean="0">
                <a:latin typeface="Tahoma" pitchFamily="34" charset="0"/>
                <a:ea typeface="Tahoma" pitchFamily="34" charset="0"/>
                <a:cs typeface="Tahoma" pitchFamily="34" charset="0"/>
              </a:rPr>
              <a:t>                                                         		^pss-3 &lt;pss-3&gt;</a:t>
            </a:r>
          </a:p>
          <a:p>
            <a:r>
              <a:rPr lang="en-US" sz="1000" dirty="0" smtClean="0">
                <a:latin typeface="Tahoma" pitchFamily="34" charset="0"/>
                <a:ea typeface="Tahoma" pitchFamily="34" charset="0"/>
                <a:cs typeface="Tahoma" pitchFamily="34" charset="0"/>
              </a:rPr>
              <a:t>                                                         		^pss-4 &lt;pss-4&gt;</a:t>
            </a:r>
          </a:p>
          <a:p>
            <a:r>
              <a:rPr lang="en-US" sz="1000" dirty="0" smtClean="0">
                <a:latin typeface="Tahoma" pitchFamily="34" charset="0"/>
                <a:ea typeface="Tahoma" pitchFamily="34" charset="0"/>
                <a:cs typeface="Tahoma" pitchFamily="34" charset="0"/>
              </a:rPr>
              <a:t>                                                         		^pss-5 &lt;pss-5&gt;)</a:t>
            </a:r>
          </a:p>
          <a:p>
            <a:r>
              <a:rPr lang="en-US" sz="1000" dirty="0" smtClean="0">
                <a:latin typeface="Tahoma" pitchFamily="34" charset="0"/>
                <a:ea typeface="Tahoma" pitchFamily="34" charset="0"/>
                <a:cs typeface="Tahoma" pitchFamily="34" charset="0"/>
              </a:rPr>
              <a:t>    (&lt;pss-1&gt; ^code-1 |</a:t>
            </a:r>
            <a:r>
              <a:rPr lang="en-US" sz="1000" dirty="0" smtClean="0">
                <a:solidFill>
                  <a:srgbClr val="0070C0"/>
                </a:solidFill>
                <a:latin typeface="Tahoma" pitchFamily="34" charset="0"/>
                <a:ea typeface="Tahoma" pitchFamily="34" charset="0"/>
                <a:cs typeface="Tahoma" pitchFamily="34" charset="0"/>
              </a:rPr>
              <a:t>ABPR</a:t>
            </a:r>
            <a:r>
              <a:rPr lang="en-US" sz="1000" dirty="0" smtClean="0">
                <a:latin typeface="Tahoma" pitchFamily="34" charset="0"/>
                <a:ea typeface="Tahoma" pitchFamily="34" charset="0"/>
                <a:cs typeface="Tahoma" pitchFamily="34" charset="0"/>
              </a:rPr>
              <a:t>| ^KBS-1 |</a:t>
            </a:r>
            <a:r>
              <a:rPr lang="en-US" sz="1000" dirty="0" smtClean="0">
                <a:solidFill>
                  <a:srgbClr val="0070C0"/>
                </a:solidFill>
                <a:latin typeface="Tahoma" pitchFamily="34" charset="0"/>
                <a:ea typeface="Tahoma" pitchFamily="34" charset="0"/>
                <a:cs typeface="Tahoma" pitchFamily="34" charset="0"/>
              </a:rPr>
              <a:t>532</a:t>
            </a:r>
            <a:r>
              <a:rPr lang="en-US" sz="1000" dirty="0" smtClean="0">
                <a:latin typeface="Tahoma" pitchFamily="34" charset="0"/>
                <a:ea typeface="Tahoma" pitchFamily="34" charset="0"/>
                <a:cs typeface="Tahoma" pitchFamily="34" charset="0"/>
              </a:rPr>
              <a:t>|)</a:t>
            </a:r>
          </a:p>
          <a:p>
            <a:r>
              <a:rPr lang="en-US" sz="1000" dirty="0" smtClean="0">
                <a:latin typeface="Tahoma" pitchFamily="34" charset="0"/>
                <a:ea typeface="Tahoma" pitchFamily="34" charset="0"/>
                <a:cs typeface="Tahoma" pitchFamily="34" charset="0"/>
              </a:rPr>
              <a:t>    (&lt;pss-2&gt; ^code-2 |</a:t>
            </a:r>
            <a:r>
              <a:rPr lang="en-US" sz="1000" dirty="0" smtClean="0">
                <a:solidFill>
                  <a:srgbClr val="0070C0"/>
                </a:solidFill>
                <a:latin typeface="Tahoma" pitchFamily="34" charset="0"/>
                <a:ea typeface="Tahoma" pitchFamily="34" charset="0"/>
                <a:cs typeface="Tahoma" pitchFamily="34" charset="0"/>
              </a:rPr>
              <a:t>LSC</a:t>
            </a:r>
            <a:r>
              <a:rPr lang="en-US" sz="1000" dirty="0" smtClean="0">
                <a:latin typeface="Tahoma" pitchFamily="34" charset="0"/>
                <a:ea typeface="Tahoma" pitchFamily="34" charset="0"/>
                <a:cs typeface="Tahoma" pitchFamily="34" charset="0"/>
              </a:rPr>
              <a:t>|  ^KBS-2 ||)</a:t>
            </a:r>
          </a:p>
          <a:p>
            <a:r>
              <a:rPr lang="en-US" sz="1000" dirty="0" smtClean="0">
                <a:latin typeface="Tahoma" pitchFamily="34" charset="0"/>
                <a:ea typeface="Tahoma" pitchFamily="34" charset="0"/>
                <a:cs typeface="Tahoma" pitchFamily="34" charset="0"/>
              </a:rPr>
              <a:t>    (&lt;pss-3&gt; ^code-3 |</a:t>
            </a:r>
            <a:r>
              <a:rPr lang="en-US" sz="1000" dirty="0" smtClean="0">
                <a:solidFill>
                  <a:srgbClr val="0070C0"/>
                </a:solidFill>
                <a:latin typeface="Tahoma" pitchFamily="34" charset="0"/>
                <a:ea typeface="Tahoma" pitchFamily="34" charset="0"/>
                <a:cs typeface="Tahoma" pitchFamily="34" charset="0"/>
              </a:rPr>
              <a:t>AUF</a:t>
            </a:r>
            <a:r>
              <a:rPr lang="en-US" sz="1000" dirty="0" smtClean="0">
                <a:latin typeface="Tahoma" pitchFamily="34" charset="0"/>
                <a:ea typeface="Tahoma" pitchFamily="34" charset="0"/>
                <a:cs typeface="Tahoma" pitchFamily="34" charset="0"/>
              </a:rPr>
              <a:t>|  ^KBS-3 ||)</a:t>
            </a:r>
          </a:p>
          <a:p>
            <a:r>
              <a:rPr lang="en-US" sz="1000" dirty="0" smtClean="0">
                <a:latin typeface="Tahoma" pitchFamily="34" charset="0"/>
                <a:ea typeface="Tahoma" pitchFamily="34" charset="0"/>
                <a:cs typeface="Tahoma" pitchFamily="34" charset="0"/>
              </a:rPr>
              <a:t>    (&lt;pss-4&gt; ^code-4 |</a:t>
            </a:r>
            <a:r>
              <a:rPr lang="en-US" sz="1000" dirty="0" smtClean="0">
                <a:solidFill>
                  <a:srgbClr val="0070C0"/>
                </a:solidFill>
                <a:latin typeface="Tahoma" pitchFamily="34" charset="0"/>
                <a:ea typeface="Tahoma" pitchFamily="34" charset="0"/>
                <a:cs typeface="Tahoma" pitchFamily="34" charset="0"/>
              </a:rPr>
              <a:t>UFU</a:t>
            </a:r>
            <a:r>
              <a:rPr lang="en-US" sz="1000" dirty="0" smtClean="0">
                <a:latin typeface="Tahoma" pitchFamily="34" charset="0"/>
                <a:ea typeface="Tahoma" pitchFamily="34" charset="0"/>
                <a:cs typeface="Tahoma" pitchFamily="34" charset="0"/>
              </a:rPr>
              <a:t>|  ^KBS-4 ||) </a:t>
            </a:r>
          </a:p>
          <a:p>
            <a:r>
              <a:rPr lang="en-US" sz="1000" dirty="0" smtClean="0">
                <a:latin typeface="Tahoma" pitchFamily="34" charset="0"/>
                <a:ea typeface="Tahoma" pitchFamily="34" charset="0"/>
                <a:cs typeface="Tahoma" pitchFamily="34" charset="0"/>
              </a:rPr>
              <a:t>    (&lt;pss-5&gt; ^code-5 |</a:t>
            </a:r>
            <a:r>
              <a:rPr lang="en-US" sz="1000" dirty="0" smtClean="0">
                <a:solidFill>
                  <a:srgbClr val="0070C0"/>
                </a:solidFill>
                <a:latin typeface="Tahoma" pitchFamily="34" charset="0"/>
                <a:ea typeface="Tahoma" pitchFamily="34" charset="0"/>
                <a:cs typeface="Tahoma" pitchFamily="34" charset="0"/>
              </a:rPr>
              <a:t>REIG</a:t>
            </a:r>
            <a:r>
              <a:rPr lang="en-US" sz="1000" dirty="0" smtClean="0">
                <a:latin typeface="Tahoma" pitchFamily="34" charset="0"/>
                <a:ea typeface="Tahoma" pitchFamily="34" charset="0"/>
                <a:cs typeface="Tahoma" pitchFamily="34" charset="0"/>
              </a:rPr>
              <a:t>| ^KBS-5 |</a:t>
            </a:r>
            <a:r>
              <a:rPr lang="en-US" sz="1000" dirty="0" smtClean="0">
                <a:solidFill>
                  <a:srgbClr val="0070C0"/>
                </a:solidFill>
                <a:latin typeface="Tahoma" pitchFamily="34" charset="0"/>
                <a:ea typeface="Tahoma" pitchFamily="34" charset="0"/>
                <a:cs typeface="Tahoma" pitchFamily="34" charset="0"/>
              </a:rPr>
              <a:t>333</a:t>
            </a:r>
            <a:r>
              <a:rPr lang="en-US" sz="1000" dirty="0" smtClean="0">
                <a:latin typeface="Tahoma" pitchFamily="34" charset="0"/>
                <a:ea typeface="Tahoma" pitchFamily="34" charset="0"/>
                <a:cs typeface="Tahoma" pitchFamily="34" charset="0"/>
              </a:rPr>
              <a:t>|)</a:t>
            </a:r>
            <a:endParaRPr lang="en-US" sz="1000" dirty="0">
              <a:latin typeface="Tahoma" pitchFamily="34" charset="0"/>
              <a:ea typeface="Tahoma" pitchFamily="34" charset="0"/>
              <a:cs typeface="Tahoma" pitchFamily="34" charset="0"/>
            </a:endParaRPr>
          </a:p>
        </p:txBody>
      </p:sp>
      <p:pic>
        <p:nvPicPr>
          <p:cNvPr id="5" name="Picture 3"/>
          <p:cNvPicPr>
            <a:picLocks noChangeAspect="1" noChangeArrowheads="1"/>
          </p:cNvPicPr>
          <p:nvPr/>
        </p:nvPicPr>
        <p:blipFill>
          <a:blip r:embed="rId2" cstate="print"/>
          <a:srcRect/>
          <a:stretch>
            <a:fillRect/>
          </a:stretch>
        </p:blipFill>
        <p:spPr bwMode="auto">
          <a:xfrm>
            <a:off x="5327781" y="2705086"/>
            <a:ext cx="6692218" cy="3911323"/>
          </a:xfrm>
          <a:prstGeom prst="rect">
            <a:avLst/>
          </a:prstGeom>
          <a:noFill/>
          <a:ln w="9525">
            <a:noFill/>
            <a:miter lim="800000"/>
            <a:headEnd/>
            <a:tailEnd/>
          </a:ln>
        </p:spPr>
      </p:pic>
      <p:sp>
        <p:nvSpPr>
          <p:cNvPr id="7" name="Rectangle 6"/>
          <p:cNvSpPr/>
          <p:nvPr/>
        </p:nvSpPr>
        <p:spPr>
          <a:xfrm>
            <a:off x="494523" y="1187258"/>
            <a:ext cx="3135085" cy="501676"/>
          </a:xfrm>
          <a:prstGeom prst="rect">
            <a:avLst/>
          </a:prstGeom>
        </p:spPr>
        <p:txBody>
          <a:bodyPr wrap="square">
            <a:spAutoFit/>
          </a:bodyPr>
          <a:lstStyle/>
          <a:p>
            <a:pPr lvl="0" algn="ctr">
              <a:lnSpc>
                <a:spcPct val="95000"/>
              </a:lnSpc>
              <a:defRPr/>
            </a:pPr>
            <a:r>
              <a:rPr lang="en-US" sz="1400" dirty="0" smtClean="0">
                <a:solidFill>
                  <a:schemeClr val="accent6">
                    <a:lumMod val="10000"/>
                  </a:schemeClr>
                </a:solidFill>
              </a:rPr>
              <a:t>Omaha Taxonomy Patient Use-Case </a:t>
            </a:r>
          </a:p>
          <a:p>
            <a:pPr lvl="0" algn="ctr">
              <a:lnSpc>
                <a:spcPct val="95000"/>
              </a:lnSpc>
              <a:defRPr/>
            </a:pPr>
            <a:r>
              <a:rPr lang="en-US" sz="1400" dirty="0" smtClean="0">
                <a:solidFill>
                  <a:schemeClr val="accent6">
                    <a:lumMod val="10000"/>
                  </a:schemeClr>
                </a:solidFill>
              </a:rPr>
              <a:t>Knowledge Base Structure</a:t>
            </a:r>
          </a:p>
        </p:txBody>
      </p:sp>
      <p:grpSp>
        <p:nvGrpSpPr>
          <p:cNvPr id="9" name="Group 8"/>
          <p:cNvGrpSpPr/>
          <p:nvPr/>
        </p:nvGrpSpPr>
        <p:grpSpPr>
          <a:xfrm>
            <a:off x="5194265" y="983291"/>
            <a:ext cx="3520526" cy="1615827"/>
            <a:chOff x="5194265" y="983291"/>
            <a:chExt cx="3520526" cy="1615827"/>
          </a:xfrm>
        </p:grpSpPr>
        <p:sp>
          <p:nvSpPr>
            <p:cNvPr id="6" name="Rectangle 5"/>
            <p:cNvSpPr/>
            <p:nvPr/>
          </p:nvSpPr>
          <p:spPr>
            <a:xfrm>
              <a:off x="5194265" y="983291"/>
              <a:ext cx="3520526" cy="1615827"/>
            </a:xfrm>
            <a:prstGeom prst="rect">
              <a:avLst/>
            </a:prstGeom>
            <a:ln>
              <a:solidFill>
                <a:schemeClr val="tx1"/>
              </a:solidFill>
              <a:prstDash val="sysDash"/>
            </a:ln>
          </p:spPr>
          <p:txBody>
            <a:bodyPr wrap="square">
              <a:spAutoFit/>
            </a:bodyPr>
            <a:lstStyle/>
            <a:p>
              <a:r>
                <a:rPr lang="en-US" sz="900" b="1" dirty="0" smtClean="0"/>
                <a:t>MEMBER # 123456</a:t>
              </a:r>
            </a:p>
            <a:p>
              <a:endParaRPr lang="en-US" sz="900" b="1" dirty="0" smtClean="0"/>
            </a:p>
            <a:p>
              <a:r>
                <a:rPr lang="en-US" sz="900" b="1" dirty="0" smtClean="0"/>
                <a:t>AGE: 54</a:t>
              </a:r>
            </a:p>
            <a:p>
              <a:r>
                <a:rPr lang="en-US" sz="900" b="1" dirty="0" smtClean="0"/>
                <a:t>Gender: M</a:t>
              </a:r>
            </a:p>
            <a:p>
              <a:endParaRPr lang="en-US" sz="900" b="1" dirty="0" smtClean="0"/>
            </a:p>
            <a:p>
              <a:r>
                <a:rPr lang="en-US" sz="900" b="1" dirty="0" smtClean="0"/>
                <a:t>ABPR</a:t>
              </a:r>
              <a:r>
                <a:rPr lang="en-US" sz="900" dirty="0" smtClean="0"/>
                <a:t>: Abnormal Blood Pressure Reading: Circulatory </a:t>
              </a:r>
              <a:r>
                <a:rPr lang="en-US" sz="900" b="1" dirty="0" smtClean="0"/>
                <a:t>KBS 532</a:t>
              </a:r>
            </a:p>
            <a:p>
              <a:r>
                <a:rPr lang="en-US" sz="900" b="1" dirty="0" smtClean="0"/>
                <a:t>LSC</a:t>
              </a:r>
              <a:r>
                <a:rPr lang="en-US" sz="900" dirty="0" smtClean="0"/>
                <a:t>: Limited Social Contact </a:t>
              </a:r>
            </a:p>
            <a:p>
              <a:r>
                <a:rPr lang="en-US" sz="900" b="1" dirty="0" smtClean="0"/>
                <a:t>AUF</a:t>
              </a:r>
              <a:r>
                <a:rPr lang="en-US" sz="900" dirty="0" smtClean="0"/>
                <a:t>: Apprehension/Undefined Fear</a:t>
              </a:r>
            </a:p>
            <a:p>
              <a:r>
                <a:rPr lang="en-US" sz="900" b="1" dirty="0" smtClean="0"/>
                <a:t>UFU</a:t>
              </a:r>
              <a:r>
                <a:rPr lang="en-US" sz="900" dirty="0" smtClean="0"/>
                <a:t>: Urgency/Frequency (Urination): </a:t>
              </a:r>
              <a:r>
                <a:rPr lang="en-US" sz="900" b="1" dirty="0" smtClean="0"/>
                <a:t>KBS 333</a:t>
              </a:r>
              <a:endParaRPr lang="en-US" sz="900" dirty="0" smtClean="0"/>
            </a:p>
            <a:p>
              <a:endParaRPr lang="en-US" sz="900" dirty="0" smtClean="0"/>
            </a:p>
            <a:p>
              <a:r>
                <a:rPr lang="en-US" sz="900" b="1" dirty="0" smtClean="0"/>
                <a:t>RIEG</a:t>
              </a:r>
              <a:r>
                <a:rPr lang="en-US" sz="900" dirty="0" smtClean="0"/>
                <a:t>: RACE -  ethnicity of identified known risk group</a:t>
              </a:r>
            </a:p>
          </p:txBody>
        </p:sp>
        <p:sp>
          <p:nvSpPr>
            <p:cNvPr id="8" name="Rectangle 7"/>
            <p:cNvSpPr/>
            <p:nvPr/>
          </p:nvSpPr>
          <p:spPr>
            <a:xfrm>
              <a:off x="6587810" y="1085263"/>
              <a:ext cx="2044767" cy="200978"/>
            </a:xfrm>
            <a:prstGeom prst="rect">
              <a:avLst/>
            </a:prstGeom>
          </p:spPr>
          <p:txBody>
            <a:bodyPr wrap="square">
              <a:spAutoFit/>
            </a:bodyPr>
            <a:lstStyle/>
            <a:p>
              <a:pPr lvl="0" algn="ctr">
                <a:lnSpc>
                  <a:spcPct val="95000"/>
                </a:lnSpc>
                <a:defRPr/>
              </a:pPr>
              <a:r>
                <a:rPr lang="en-US" sz="900" b="1" dirty="0" smtClean="0">
                  <a:solidFill>
                    <a:schemeClr val="accent1"/>
                  </a:solidFill>
                </a:rPr>
                <a:t>Patient Record - Example</a:t>
              </a:r>
              <a:endParaRPr lang="en-US" sz="900" b="1" dirty="0" smtClean="0">
                <a:solidFill>
                  <a:schemeClr val="accent6">
                    <a:lumMod val="10000"/>
                  </a:schemeClr>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380BF908-D337-4124-B475-D825EF7C7711}"/>
              </a:ext>
            </a:extLst>
          </p:cNvPr>
          <p:cNvSpPr txBox="1">
            <a:spLocks/>
          </p:cNvSpPr>
          <p:nvPr/>
        </p:nvSpPr>
        <p:spPr>
          <a:xfrm>
            <a:off x="310103" y="225351"/>
            <a:ext cx="8143431" cy="663511"/>
          </a:xfrm>
          <a:prstGeom prst="rect">
            <a:avLst/>
          </a:prstGeom>
        </p:spPr>
        <p:txBody>
          <a:bodyPr/>
          <a:lstStyle/>
          <a:p>
            <a:pPr lvl="0">
              <a:lnSpc>
                <a:spcPct val="90000"/>
              </a:lnSpc>
              <a:spcBef>
                <a:spcPct val="0"/>
              </a:spcBef>
            </a:pPr>
            <a:r>
              <a:rPr kumimoji="0" lang="en-US" sz="3000" b="1" i="0" u="none" strike="noStrike" kern="1200" cap="none" spc="0" normalizeH="0" baseline="0" noProof="0" dirty="0" smtClean="0">
                <a:ln>
                  <a:noFill/>
                </a:ln>
                <a:solidFill>
                  <a:srgbClr val="0070C0"/>
                </a:solidFill>
                <a:effectLst/>
                <a:uLnTx/>
                <a:uFillTx/>
                <a:latin typeface="+mj-lt"/>
                <a:ea typeface="+mj-ea"/>
                <a:cs typeface="+mj-cs"/>
              </a:rPr>
              <a:t>POC</a:t>
            </a:r>
            <a:r>
              <a:rPr kumimoji="0" lang="en-US" sz="3000" b="1" i="0" u="none" strike="noStrike" kern="1200" cap="none" spc="0" normalizeH="0" baseline="0" noProof="0" dirty="0" smtClean="0">
                <a:ln>
                  <a:noFill/>
                </a:ln>
                <a:solidFill>
                  <a:srgbClr val="55565A"/>
                </a:solidFill>
                <a:effectLst/>
                <a:uLnTx/>
                <a:uFillTx/>
                <a:latin typeface="+mj-lt"/>
                <a:ea typeface="+mj-ea"/>
                <a:cs typeface="+mj-cs"/>
              </a:rPr>
              <a:t> WME Structures,</a:t>
            </a:r>
            <a:r>
              <a:rPr kumimoji="0" lang="en-US" sz="3000" b="1" i="0" u="none" strike="noStrike" kern="1200" cap="none" spc="0" normalizeH="0" noProof="0" dirty="0" smtClean="0">
                <a:ln>
                  <a:noFill/>
                </a:ln>
                <a:solidFill>
                  <a:srgbClr val="55565A"/>
                </a:solidFill>
                <a:effectLst/>
                <a:uLnTx/>
                <a:uFillTx/>
                <a:latin typeface="+mj-lt"/>
                <a:ea typeface="+mj-ea"/>
                <a:cs typeface="+mj-cs"/>
              </a:rPr>
              <a:t> Flow, and </a:t>
            </a:r>
            <a:r>
              <a:rPr kumimoji="0" lang="en-US" sz="3000" b="1" i="0" u="none" strike="noStrike" kern="1200" cap="none" spc="0" normalizeH="0" noProof="0" dirty="0" err="1" smtClean="0">
                <a:ln>
                  <a:noFill/>
                </a:ln>
                <a:solidFill>
                  <a:srgbClr val="55565A"/>
                </a:solidFill>
                <a:effectLst/>
                <a:uLnTx/>
                <a:uFillTx/>
                <a:latin typeface="+mj-lt"/>
                <a:ea typeface="+mj-ea"/>
                <a:cs typeface="+mj-cs"/>
              </a:rPr>
              <a:t>Mods</a:t>
            </a:r>
            <a:r>
              <a:rPr kumimoji="0" lang="en-US" sz="3000" b="1" i="0" u="none" strike="noStrike" kern="1200" cap="none" spc="0" normalizeH="0" noProof="0" dirty="0" smtClean="0">
                <a:ln>
                  <a:noFill/>
                </a:ln>
                <a:solidFill>
                  <a:srgbClr val="55565A"/>
                </a:solidFill>
                <a:effectLst/>
                <a:uLnTx/>
                <a:uFillTx/>
                <a:latin typeface="+mj-lt"/>
                <a:ea typeface="+mj-ea"/>
                <a:cs typeface="+mj-cs"/>
              </a:rPr>
              <a:t> #1.</a:t>
            </a:r>
            <a:endParaRPr kumimoji="0" lang="en-US" sz="1600" b="0" i="0" u="none" strike="noStrike" kern="1200" cap="none" spc="0" normalizeH="0" baseline="0" noProof="0" dirty="0">
              <a:ln>
                <a:noFill/>
              </a:ln>
              <a:solidFill>
                <a:srgbClr val="0070C0"/>
              </a:solidFill>
              <a:effectLst/>
              <a:uLnTx/>
              <a:uFillTx/>
              <a:latin typeface="+mj-lt"/>
              <a:ea typeface="+mj-ea"/>
              <a:cs typeface="+mj-cs"/>
            </a:endParaRPr>
          </a:p>
        </p:txBody>
      </p:sp>
      <p:pic>
        <p:nvPicPr>
          <p:cNvPr id="54275" name="Picture 3"/>
          <p:cNvPicPr>
            <a:picLocks noChangeAspect="1" noChangeArrowheads="1"/>
          </p:cNvPicPr>
          <p:nvPr/>
        </p:nvPicPr>
        <p:blipFill>
          <a:blip r:embed="rId2" cstate="print"/>
          <a:srcRect/>
          <a:stretch>
            <a:fillRect/>
          </a:stretch>
        </p:blipFill>
        <p:spPr bwMode="auto">
          <a:xfrm>
            <a:off x="619438" y="905070"/>
            <a:ext cx="3999215" cy="2312124"/>
          </a:xfrm>
          <a:prstGeom prst="rect">
            <a:avLst/>
          </a:prstGeom>
          <a:noFill/>
          <a:ln w="9525">
            <a:noFill/>
            <a:miter lim="800000"/>
            <a:headEnd/>
            <a:tailEnd/>
          </a:ln>
        </p:spPr>
      </p:pic>
      <p:pic>
        <p:nvPicPr>
          <p:cNvPr id="54276" name="Picture 4"/>
          <p:cNvPicPr>
            <a:picLocks noChangeAspect="1" noChangeArrowheads="1"/>
          </p:cNvPicPr>
          <p:nvPr/>
        </p:nvPicPr>
        <p:blipFill>
          <a:blip r:embed="rId3" cstate="print"/>
          <a:srcRect/>
          <a:stretch>
            <a:fillRect/>
          </a:stretch>
        </p:blipFill>
        <p:spPr bwMode="auto">
          <a:xfrm>
            <a:off x="10629668" y="195942"/>
            <a:ext cx="1313321" cy="2090057"/>
          </a:xfrm>
          <a:prstGeom prst="rect">
            <a:avLst/>
          </a:prstGeom>
          <a:noFill/>
          <a:ln w="9525">
            <a:noFill/>
            <a:miter lim="800000"/>
            <a:headEnd/>
            <a:tailEnd/>
          </a:ln>
        </p:spPr>
      </p:pic>
      <p:sp>
        <p:nvSpPr>
          <p:cNvPr id="175" name="Right Arrow 174"/>
          <p:cNvSpPr/>
          <p:nvPr/>
        </p:nvSpPr>
        <p:spPr>
          <a:xfrm>
            <a:off x="9797142" y="317241"/>
            <a:ext cx="774441" cy="214604"/>
          </a:xfrm>
          <a:prstGeom prst="rightArrow">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76" name="Rectangle 175"/>
          <p:cNvSpPr/>
          <p:nvPr/>
        </p:nvSpPr>
        <p:spPr>
          <a:xfrm>
            <a:off x="9051754" y="524784"/>
            <a:ext cx="1370539" cy="238527"/>
          </a:xfrm>
          <a:prstGeom prst="rect">
            <a:avLst/>
          </a:prstGeom>
        </p:spPr>
        <p:txBody>
          <a:bodyPr wrap="square">
            <a:spAutoFit/>
          </a:bodyPr>
          <a:lstStyle/>
          <a:p>
            <a:pPr lvl="0" algn="ctr">
              <a:lnSpc>
                <a:spcPct val="95000"/>
              </a:lnSpc>
              <a:defRPr/>
            </a:pPr>
            <a:r>
              <a:rPr lang="en-US" sz="1000" b="1" dirty="0" smtClean="0">
                <a:solidFill>
                  <a:schemeClr val="accent1"/>
                </a:solidFill>
              </a:rPr>
              <a:t>SCOTTY Phase #1</a:t>
            </a:r>
            <a:endParaRPr lang="en-US" sz="1000" b="1" dirty="0" smtClean="0">
              <a:solidFill>
                <a:schemeClr val="accent6">
                  <a:lumMod val="10000"/>
                </a:schemeClr>
              </a:solidFill>
            </a:endParaRPr>
          </a:p>
        </p:txBody>
      </p:sp>
      <p:sp>
        <p:nvSpPr>
          <p:cNvPr id="177" name="Rectangle 176"/>
          <p:cNvSpPr/>
          <p:nvPr/>
        </p:nvSpPr>
        <p:spPr>
          <a:xfrm>
            <a:off x="0" y="751829"/>
            <a:ext cx="2253838" cy="326243"/>
          </a:xfrm>
          <a:prstGeom prst="rect">
            <a:avLst/>
          </a:prstGeom>
        </p:spPr>
        <p:txBody>
          <a:bodyPr wrap="square">
            <a:spAutoFit/>
          </a:bodyPr>
          <a:lstStyle/>
          <a:p>
            <a:pPr lvl="0" algn="ctr">
              <a:lnSpc>
                <a:spcPct val="95000"/>
              </a:lnSpc>
              <a:defRPr/>
            </a:pPr>
            <a:r>
              <a:rPr lang="en-US" sz="1600" b="1" dirty="0" smtClean="0">
                <a:solidFill>
                  <a:srgbClr val="0070C0"/>
                </a:solidFill>
              </a:rPr>
              <a:t>SCOTTY Phase #1</a:t>
            </a:r>
          </a:p>
        </p:txBody>
      </p:sp>
      <p:sp>
        <p:nvSpPr>
          <p:cNvPr id="178" name="Rectangle 177"/>
          <p:cNvSpPr/>
          <p:nvPr/>
        </p:nvSpPr>
        <p:spPr>
          <a:xfrm>
            <a:off x="7291380" y="2002131"/>
            <a:ext cx="1759315" cy="238527"/>
          </a:xfrm>
          <a:prstGeom prst="rect">
            <a:avLst/>
          </a:prstGeom>
        </p:spPr>
        <p:txBody>
          <a:bodyPr wrap="square">
            <a:spAutoFit/>
          </a:bodyPr>
          <a:lstStyle/>
          <a:p>
            <a:pPr lvl="0" algn="ctr">
              <a:lnSpc>
                <a:spcPct val="95000"/>
              </a:lnSpc>
              <a:defRPr/>
            </a:pPr>
            <a:r>
              <a:rPr lang="en-US" sz="1000" b="1" dirty="0" smtClean="0">
                <a:solidFill>
                  <a:schemeClr val="accent1"/>
                </a:solidFill>
              </a:rPr>
              <a:t>Patient Record - Example</a:t>
            </a:r>
            <a:endParaRPr lang="en-US" sz="1000" b="1" dirty="0" smtClean="0">
              <a:solidFill>
                <a:schemeClr val="accent6">
                  <a:lumMod val="10000"/>
                </a:schemeClr>
              </a:solidFill>
            </a:endParaRPr>
          </a:p>
        </p:txBody>
      </p:sp>
      <p:sp>
        <p:nvSpPr>
          <p:cNvPr id="181" name="Rectangle 180"/>
          <p:cNvSpPr/>
          <p:nvPr/>
        </p:nvSpPr>
        <p:spPr>
          <a:xfrm>
            <a:off x="5154668" y="938439"/>
            <a:ext cx="5230304" cy="618631"/>
          </a:xfrm>
          <a:prstGeom prst="rect">
            <a:avLst/>
          </a:prstGeom>
        </p:spPr>
        <p:txBody>
          <a:bodyPr wrap="square">
            <a:spAutoFit/>
          </a:bodyPr>
          <a:lstStyle/>
          <a:p>
            <a:pPr lvl="0">
              <a:lnSpc>
                <a:spcPct val="95000"/>
              </a:lnSpc>
              <a:defRPr/>
            </a:pPr>
            <a:r>
              <a:rPr lang="en-US" sz="1200" dirty="0" smtClean="0">
                <a:solidFill>
                  <a:schemeClr val="tx1">
                    <a:lumMod val="50000"/>
                  </a:schemeClr>
                </a:solidFill>
              </a:rPr>
              <a:t>The </a:t>
            </a:r>
            <a:r>
              <a:rPr lang="en-US" sz="1200" b="1" dirty="0" smtClean="0">
                <a:solidFill>
                  <a:srgbClr val="0070C0"/>
                </a:solidFill>
              </a:rPr>
              <a:t>SOAR Agent </a:t>
            </a:r>
            <a:r>
              <a:rPr lang="en-US" sz="1200" i="1" dirty="0" smtClean="0">
                <a:solidFill>
                  <a:schemeClr val="tx1">
                    <a:lumMod val="50000"/>
                  </a:schemeClr>
                </a:solidFill>
              </a:rPr>
              <a:t>ingests</a:t>
            </a:r>
            <a:r>
              <a:rPr lang="en-US" sz="1200" dirty="0" smtClean="0">
                <a:solidFill>
                  <a:schemeClr val="tx1">
                    <a:lumMod val="50000"/>
                  </a:schemeClr>
                </a:solidFill>
              </a:rPr>
              <a:t> a patient use-case and instantiates that into </a:t>
            </a:r>
            <a:r>
              <a:rPr lang="en-US" sz="1200" b="1" dirty="0" smtClean="0">
                <a:solidFill>
                  <a:schemeClr val="tx1">
                    <a:lumMod val="50000"/>
                  </a:schemeClr>
                </a:solidFill>
              </a:rPr>
              <a:t>Working Memory</a:t>
            </a:r>
            <a:r>
              <a:rPr lang="en-US" sz="1200" dirty="0" smtClean="0">
                <a:solidFill>
                  <a:schemeClr val="tx1">
                    <a:lumMod val="50000"/>
                  </a:schemeClr>
                </a:solidFill>
              </a:rPr>
              <a:t>. The resulting</a:t>
            </a:r>
            <a:r>
              <a:rPr lang="en-US" sz="1200" b="1" dirty="0" smtClean="0">
                <a:solidFill>
                  <a:schemeClr val="tx1">
                    <a:lumMod val="50000"/>
                  </a:schemeClr>
                </a:solidFill>
              </a:rPr>
              <a:t> WM structure (</a:t>
            </a:r>
            <a:r>
              <a:rPr lang="en-US" sz="1200" dirty="0" smtClean="0">
                <a:solidFill>
                  <a:schemeClr val="tx1">
                    <a:lumMod val="50000"/>
                  </a:schemeClr>
                </a:solidFill>
              </a:rPr>
              <a:t>in</a:t>
            </a:r>
            <a:r>
              <a:rPr lang="en-US" sz="1200" b="1" dirty="0" smtClean="0">
                <a:solidFill>
                  <a:schemeClr val="tx1">
                    <a:lumMod val="50000"/>
                  </a:schemeClr>
                </a:solidFill>
              </a:rPr>
              <a:t> </a:t>
            </a:r>
            <a:r>
              <a:rPr lang="en-US" sz="1200" b="1" dirty="0" smtClean="0">
                <a:solidFill>
                  <a:srgbClr val="00B050"/>
                </a:solidFill>
              </a:rPr>
              <a:t>green</a:t>
            </a:r>
            <a:r>
              <a:rPr lang="en-US" sz="1200" b="1" dirty="0" smtClean="0">
                <a:solidFill>
                  <a:schemeClr val="tx1">
                    <a:lumMod val="50000"/>
                  </a:schemeClr>
                </a:solidFill>
              </a:rPr>
              <a:t>) </a:t>
            </a:r>
            <a:r>
              <a:rPr lang="en-US" sz="1200" dirty="0" smtClean="0">
                <a:solidFill>
                  <a:schemeClr val="tx1">
                    <a:lumMod val="50000"/>
                  </a:schemeClr>
                </a:solidFill>
              </a:rPr>
              <a:t>of that patients use-case is below. Note: </a:t>
            </a:r>
            <a:r>
              <a:rPr lang="en-US" sz="1200" i="1" dirty="0" smtClean="0">
                <a:solidFill>
                  <a:schemeClr val="tx1">
                    <a:lumMod val="50000"/>
                  </a:schemeClr>
                </a:solidFill>
              </a:rPr>
              <a:t>Some S&amp;S might not have a KBS associated.</a:t>
            </a:r>
          </a:p>
        </p:txBody>
      </p:sp>
      <p:pic>
        <p:nvPicPr>
          <p:cNvPr id="55298" name="Picture 2"/>
          <p:cNvPicPr>
            <a:picLocks noChangeAspect="1" noChangeArrowheads="1"/>
          </p:cNvPicPr>
          <p:nvPr/>
        </p:nvPicPr>
        <p:blipFill>
          <a:blip r:embed="rId4" cstate="print"/>
          <a:srcRect/>
          <a:stretch>
            <a:fillRect/>
          </a:stretch>
        </p:blipFill>
        <p:spPr bwMode="auto">
          <a:xfrm>
            <a:off x="895739" y="3588022"/>
            <a:ext cx="5892609" cy="2906083"/>
          </a:xfrm>
          <a:prstGeom prst="rect">
            <a:avLst/>
          </a:prstGeom>
          <a:noFill/>
          <a:ln w="9525">
            <a:noFill/>
            <a:miter lim="800000"/>
            <a:headEnd/>
            <a:tailEnd/>
          </a:ln>
        </p:spPr>
      </p:pic>
      <p:pic>
        <p:nvPicPr>
          <p:cNvPr id="55299" name="Picture 3"/>
          <p:cNvPicPr>
            <a:picLocks noChangeAspect="1" noChangeArrowheads="1"/>
          </p:cNvPicPr>
          <p:nvPr/>
        </p:nvPicPr>
        <p:blipFill>
          <a:blip r:embed="rId5" cstate="print"/>
          <a:srcRect/>
          <a:stretch>
            <a:fillRect/>
          </a:stretch>
        </p:blipFill>
        <p:spPr bwMode="auto">
          <a:xfrm>
            <a:off x="6718041" y="3517636"/>
            <a:ext cx="5301957" cy="3098773"/>
          </a:xfrm>
          <a:prstGeom prst="rect">
            <a:avLst/>
          </a:prstGeom>
          <a:noFill/>
          <a:ln w="9525">
            <a:noFill/>
            <a:miter lim="800000"/>
            <a:headEnd/>
            <a:tailEnd/>
          </a:ln>
        </p:spPr>
      </p:pic>
      <p:sp>
        <p:nvSpPr>
          <p:cNvPr id="180" name="Rectangle 179"/>
          <p:cNvSpPr/>
          <p:nvPr/>
        </p:nvSpPr>
        <p:spPr>
          <a:xfrm>
            <a:off x="9406319" y="3855813"/>
            <a:ext cx="1995691" cy="384721"/>
          </a:xfrm>
          <a:prstGeom prst="rect">
            <a:avLst/>
          </a:prstGeom>
        </p:spPr>
        <p:txBody>
          <a:bodyPr wrap="square">
            <a:spAutoFit/>
          </a:bodyPr>
          <a:lstStyle/>
          <a:p>
            <a:pPr lvl="0" algn="ctr">
              <a:lnSpc>
                <a:spcPct val="95000"/>
              </a:lnSpc>
              <a:defRPr/>
            </a:pPr>
            <a:r>
              <a:rPr lang="en-US" sz="1000" b="1" dirty="0" smtClean="0">
                <a:solidFill>
                  <a:srgbClr val="0070C0"/>
                </a:solidFill>
              </a:rPr>
              <a:t>SOAR WME’s</a:t>
            </a:r>
            <a:r>
              <a:rPr lang="en-US" sz="1000" b="1" dirty="0" smtClean="0">
                <a:solidFill>
                  <a:schemeClr val="accent1"/>
                </a:solidFill>
              </a:rPr>
              <a:t> </a:t>
            </a:r>
            <a:r>
              <a:rPr lang="en-US" sz="1000" b="1" dirty="0" smtClean="0">
                <a:solidFill>
                  <a:schemeClr val="tx1">
                    <a:lumMod val="50000"/>
                  </a:schemeClr>
                </a:solidFill>
              </a:rPr>
              <a:t>Directed Graph </a:t>
            </a:r>
            <a:r>
              <a:rPr lang="en-US" sz="1000" b="1" dirty="0" smtClean="0">
                <a:solidFill>
                  <a:schemeClr val="accent1"/>
                </a:solidFill>
              </a:rPr>
              <a:t>of a patient use-case.</a:t>
            </a:r>
            <a:endParaRPr lang="en-US" sz="1000" b="1" dirty="0" smtClean="0">
              <a:solidFill>
                <a:schemeClr val="accent6">
                  <a:lumMod val="10000"/>
                </a:schemeClr>
              </a:solidFill>
            </a:endParaRPr>
          </a:p>
        </p:txBody>
      </p:sp>
      <p:sp>
        <p:nvSpPr>
          <p:cNvPr id="179" name="Rectangle 178"/>
          <p:cNvSpPr/>
          <p:nvPr/>
        </p:nvSpPr>
        <p:spPr>
          <a:xfrm>
            <a:off x="3217013" y="3152908"/>
            <a:ext cx="1759315" cy="384721"/>
          </a:xfrm>
          <a:prstGeom prst="rect">
            <a:avLst/>
          </a:prstGeom>
        </p:spPr>
        <p:txBody>
          <a:bodyPr wrap="square">
            <a:spAutoFit/>
          </a:bodyPr>
          <a:lstStyle/>
          <a:p>
            <a:pPr lvl="0" algn="ctr">
              <a:lnSpc>
                <a:spcPct val="95000"/>
              </a:lnSpc>
              <a:defRPr/>
            </a:pPr>
            <a:r>
              <a:rPr lang="en-US" sz="1000" b="1" dirty="0" smtClean="0">
                <a:solidFill>
                  <a:srgbClr val="0070C0"/>
                </a:solidFill>
              </a:rPr>
              <a:t>WME’s</a:t>
            </a:r>
            <a:r>
              <a:rPr lang="en-US" sz="1000" b="1" dirty="0" smtClean="0">
                <a:solidFill>
                  <a:schemeClr val="accent1"/>
                </a:solidFill>
              </a:rPr>
              <a:t> </a:t>
            </a:r>
            <a:r>
              <a:rPr lang="en-US" sz="1000" b="1" dirty="0" smtClean="0">
                <a:solidFill>
                  <a:schemeClr val="tx1">
                    <a:lumMod val="50000"/>
                  </a:schemeClr>
                </a:solidFill>
              </a:rPr>
              <a:t>Directed Graph </a:t>
            </a:r>
            <a:r>
              <a:rPr lang="en-US" sz="1000" b="1" dirty="0" smtClean="0">
                <a:solidFill>
                  <a:schemeClr val="accent1"/>
                </a:solidFill>
              </a:rPr>
              <a:t>of example patient use-case.</a:t>
            </a:r>
            <a:endParaRPr lang="en-US" sz="1000" b="1" dirty="0" smtClean="0">
              <a:solidFill>
                <a:schemeClr val="accent6">
                  <a:lumMod val="10000"/>
                </a:schemeClr>
              </a:solidFill>
            </a:endParaRPr>
          </a:p>
        </p:txBody>
      </p:sp>
      <p:sp>
        <p:nvSpPr>
          <p:cNvPr id="151" name="Rectangle 150"/>
          <p:cNvSpPr/>
          <p:nvPr/>
        </p:nvSpPr>
        <p:spPr>
          <a:xfrm>
            <a:off x="5632804" y="1916352"/>
            <a:ext cx="3520526" cy="1615827"/>
          </a:xfrm>
          <a:prstGeom prst="rect">
            <a:avLst/>
          </a:prstGeom>
          <a:ln>
            <a:solidFill>
              <a:schemeClr val="tx1"/>
            </a:solidFill>
            <a:prstDash val="sysDash"/>
          </a:ln>
        </p:spPr>
        <p:txBody>
          <a:bodyPr wrap="square">
            <a:spAutoFit/>
          </a:bodyPr>
          <a:lstStyle/>
          <a:p>
            <a:r>
              <a:rPr lang="en-US" sz="900" b="1" dirty="0" smtClean="0"/>
              <a:t>MEMBER # 123456</a:t>
            </a:r>
          </a:p>
          <a:p>
            <a:endParaRPr lang="en-US" sz="900" b="1" dirty="0" smtClean="0"/>
          </a:p>
          <a:p>
            <a:r>
              <a:rPr lang="en-US" sz="900" b="1" dirty="0" smtClean="0"/>
              <a:t>AGE: 54</a:t>
            </a:r>
          </a:p>
          <a:p>
            <a:r>
              <a:rPr lang="en-US" sz="900" b="1" dirty="0" smtClean="0"/>
              <a:t>Gender: M</a:t>
            </a:r>
          </a:p>
          <a:p>
            <a:endParaRPr lang="en-US" sz="900" b="1" dirty="0" smtClean="0"/>
          </a:p>
          <a:p>
            <a:r>
              <a:rPr lang="en-US" sz="900" b="1" dirty="0" smtClean="0"/>
              <a:t>ABPR</a:t>
            </a:r>
            <a:r>
              <a:rPr lang="en-US" sz="900" dirty="0" smtClean="0"/>
              <a:t>: Abnormal Blood Pressure Reading: Circulatory </a:t>
            </a:r>
            <a:r>
              <a:rPr lang="en-US" sz="900" b="1" dirty="0" smtClean="0"/>
              <a:t>KBS 532</a:t>
            </a:r>
          </a:p>
          <a:p>
            <a:r>
              <a:rPr lang="en-US" sz="900" b="1" dirty="0" smtClean="0"/>
              <a:t>LSC</a:t>
            </a:r>
            <a:r>
              <a:rPr lang="en-US" sz="900" dirty="0" smtClean="0"/>
              <a:t>: Limited Social Contact </a:t>
            </a:r>
          </a:p>
          <a:p>
            <a:r>
              <a:rPr lang="en-US" sz="900" b="1" dirty="0" smtClean="0"/>
              <a:t>AUF</a:t>
            </a:r>
            <a:r>
              <a:rPr lang="en-US" sz="900" dirty="0" smtClean="0"/>
              <a:t>: Apprehension/Undefined Fear</a:t>
            </a:r>
          </a:p>
          <a:p>
            <a:r>
              <a:rPr lang="en-US" sz="900" b="1" dirty="0" smtClean="0"/>
              <a:t>UFU</a:t>
            </a:r>
            <a:r>
              <a:rPr lang="en-US" sz="900" dirty="0" smtClean="0"/>
              <a:t>: Urgency/Frequency (Urination): </a:t>
            </a:r>
            <a:r>
              <a:rPr lang="en-US" sz="900" b="1" dirty="0" smtClean="0"/>
              <a:t>KBS 333</a:t>
            </a:r>
            <a:endParaRPr lang="en-US" sz="900" dirty="0" smtClean="0"/>
          </a:p>
          <a:p>
            <a:endParaRPr lang="en-US" sz="900" dirty="0" smtClean="0"/>
          </a:p>
          <a:p>
            <a:r>
              <a:rPr lang="en-US" sz="900" b="1" dirty="0" smtClean="0"/>
              <a:t>RIEG</a:t>
            </a:r>
            <a:r>
              <a:rPr lang="en-US" sz="900" dirty="0" smtClean="0"/>
              <a:t>: RACE -  ethnicity of identified known risk group</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380BF908-D337-4124-B475-D825EF7C7711}"/>
              </a:ext>
            </a:extLst>
          </p:cNvPr>
          <p:cNvSpPr txBox="1">
            <a:spLocks/>
          </p:cNvSpPr>
          <p:nvPr/>
        </p:nvSpPr>
        <p:spPr>
          <a:xfrm>
            <a:off x="310104" y="225351"/>
            <a:ext cx="8003472" cy="663511"/>
          </a:xfrm>
          <a:prstGeom prst="rect">
            <a:avLst/>
          </a:prstGeom>
        </p:spPr>
        <p:txBody>
          <a:bodyPr/>
          <a:lstStyle/>
          <a:p>
            <a:pPr lvl="0">
              <a:lnSpc>
                <a:spcPct val="90000"/>
              </a:lnSpc>
              <a:spcBef>
                <a:spcPct val="0"/>
              </a:spcBef>
            </a:pPr>
            <a:r>
              <a:rPr kumimoji="0" lang="en-US" sz="3000" b="1" i="0" u="none" strike="noStrike" kern="1200" cap="none" spc="0" normalizeH="0" baseline="0" noProof="0" dirty="0" smtClean="0">
                <a:ln>
                  <a:noFill/>
                </a:ln>
                <a:solidFill>
                  <a:srgbClr val="0070C0"/>
                </a:solidFill>
                <a:effectLst/>
                <a:uLnTx/>
                <a:uFillTx/>
                <a:latin typeface="+mj-lt"/>
                <a:ea typeface="+mj-ea"/>
                <a:cs typeface="+mj-cs"/>
              </a:rPr>
              <a:t>POC</a:t>
            </a:r>
            <a:r>
              <a:rPr kumimoji="0" lang="en-US" sz="3000" b="1" i="0" u="none" strike="noStrike" kern="1200" cap="none" spc="0" normalizeH="0" baseline="0" noProof="0" dirty="0" smtClean="0">
                <a:ln>
                  <a:noFill/>
                </a:ln>
                <a:solidFill>
                  <a:srgbClr val="55565A"/>
                </a:solidFill>
                <a:effectLst/>
                <a:uLnTx/>
                <a:uFillTx/>
                <a:latin typeface="+mj-lt"/>
                <a:ea typeface="+mj-ea"/>
                <a:cs typeface="+mj-cs"/>
              </a:rPr>
              <a:t> WME Structures,</a:t>
            </a:r>
            <a:r>
              <a:rPr kumimoji="0" lang="en-US" sz="3000" b="1" i="0" u="none" strike="noStrike" kern="1200" cap="none" spc="0" normalizeH="0" noProof="0" dirty="0" smtClean="0">
                <a:ln>
                  <a:noFill/>
                </a:ln>
                <a:solidFill>
                  <a:srgbClr val="55565A"/>
                </a:solidFill>
                <a:effectLst/>
                <a:uLnTx/>
                <a:uFillTx/>
                <a:latin typeface="+mj-lt"/>
                <a:ea typeface="+mj-ea"/>
                <a:cs typeface="+mj-cs"/>
              </a:rPr>
              <a:t> Flow, and </a:t>
            </a:r>
            <a:r>
              <a:rPr kumimoji="0" lang="en-US" sz="3000" b="1" i="0" u="none" strike="noStrike" kern="1200" cap="none" spc="0" normalizeH="0" noProof="0" dirty="0" err="1" smtClean="0">
                <a:ln>
                  <a:noFill/>
                </a:ln>
                <a:solidFill>
                  <a:srgbClr val="55565A"/>
                </a:solidFill>
                <a:effectLst/>
                <a:uLnTx/>
                <a:uFillTx/>
                <a:latin typeface="+mj-lt"/>
                <a:ea typeface="+mj-ea"/>
                <a:cs typeface="+mj-cs"/>
              </a:rPr>
              <a:t>Mods</a:t>
            </a:r>
            <a:r>
              <a:rPr kumimoji="0" lang="en-US" sz="3000" b="1" i="0" u="none" strike="noStrike" kern="1200" cap="none" spc="0" normalizeH="0" noProof="0" dirty="0" smtClean="0">
                <a:ln>
                  <a:noFill/>
                </a:ln>
                <a:solidFill>
                  <a:srgbClr val="55565A"/>
                </a:solidFill>
                <a:effectLst/>
                <a:uLnTx/>
                <a:uFillTx/>
                <a:latin typeface="+mj-lt"/>
                <a:ea typeface="+mj-ea"/>
                <a:cs typeface="+mj-cs"/>
              </a:rPr>
              <a:t> #2a.</a:t>
            </a:r>
            <a:endParaRPr kumimoji="0" lang="en-US" sz="1600" b="0" i="0" u="none" strike="noStrike" kern="1200" cap="none" spc="0" normalizeH="0" baseline="0" noProof="0" dirty="0">
              <a:ln>
                <a:noFill/>
              </a:ln>
              <a:solidFill>
                <a:srgbClr val="0070C0"/>
              </a:solidFill>
              <a:effectLst/>
              <a:uLnTx/>
              <a:uFillTx/>
              <a:latin typeface="+mj-lt"/>
              <a:ea typeface="+mj-ea"/>
              <a:cs typeface="+mj-cs"/>
            </a:endParaRPr>
          </a:p>
        </p:txBody>
      </p:sp>
      <p:pic>
        <p:nvPicPr>
          <p:cNvPr id="54276" name="Picture 4"/>
          <p:cNvPicPr>
            <a:picLocks noChangeAspect="1" noChangeArrowheads="1"/>
          </p:cNvPicPr>
          <p:nvPr/>
        </p:nvPicPr>
        <p:blipFill>
          <a:blip r:embed="rId2" cstate="print"/>
          <a:srcRect/>
          <a:stretch>
            <a:fillRect/>
          </a:stretch>
        </p:blipFill>
        <p:spPr bwMode="auto">
          <a:xfrm>
            <a:off x="10629668" y="195942"/>
            <a:ext cx="1313321" cy="2090057"/>
          </a:xfrm>
          <a:prstGeom prst="rect">
            <a:avLst/>
          </a:prstGeom>
          <a:noFill/>
          <a:ln w="9525">
            <a:noFill/>
            <a:miter lim="800000"/>
            <a:headEnd/>
            <a:tailEnd/>
          </a:ln>
        </p:spPr>
      </p:pic>
      <p:sp>
        <p:nvSpPr>
          <p:cNvPr id="175" name="Right Arrow 174"/>
          <p:cNvSpPr/>
          <p:nvPr/>
        </p:nvSpPr>
        <p:spPr>
          <a:xfrm>
            <a:off x="9778480" y="709127"/>
            <a:ext cx="774441" cy="214604"/>
          </a:xfrm>
          <a:prstGeom prst="rightArrow">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76" name="Rectangle 175"/>
          <p:cNvSpPr/>
          <p:nvPr/>
        </p:nvSpPr>
        <p:spPr>
          <a:xfrm>
            <a:off x="9098407" y="953992"/>
            <a:ext cx="1370539" cy="238527"/>
          </a:xfrm>
          <a:prstGeom prst="rect">
            <a:avLst/>
          </a:prstGeom>
        </p:spPr>
        <p:txBody>
          <a:bodyPr wrap="square">
            <a:spAutoFit/>
          </a:bodyPr>
          <a:lstStyle/>
          <a:p>
            <a:pPr lvl="0" algn="ctr">
              <a:lnSpc>
                <a:spcPct val="95000"/>
              </a:lnSpc>
              <a:defRPr/>
            </a:pPr>
            <a:r>
              <a:rPr lang="en-US" sz="1000" b="1" dirty="0" smtClean="0">
                <a:solidFill>
                  <a:schemeClr val="accent1"/>
                </a:solidFill>
              </a:rPr>
              <a:t>SCOTTY Phase #2</a:t>
            </a:r>
            <a:endParaRPr lang="en-US" sz="1000" b="1" dirty="0" smtClean="0">
              <a:solidFill>
                <a:schemeClr val="accent6">
                  <a:lumMod val="10000"/>
                </a:schemeClr>
              </a:solidFill>
            </a:endParaRPr>
          </a:p>
        </p:txBody>
      </p:sp>
      <p:sp>
        <p:nvSpPr>
          <p:cNvPr id="177" name="Rectangle 176"/>
          <p:cNvSpPr/>
          <p:nvPr/>
        </p:nvSpPr>
        <p:spPr>
          <a:xfrm>
            <a:off x="0" y="751829"/>
            <a:ext cx="2253838" cy="326243"/>
          </a:xfrm>
          <a:prstGeom prst="rect">
            <a:avLst/>
          </a:prstGeom>
        </p:spPr>
        <p:txBody>
          <a:bodyPr wrap="square">
            <a:spAutoFit/>
          </a:bodyPr>
          <a:lstStyle/>
          <a:p>
            <a:pPr lvl="0" algn="ctr">
              <a:lnSpc>
                <a:spcPct val="95000"/>
              </a:lnSpc>
              <a:defRPr/>
            </a:pPr>
            <a:r>
              <a:rPr lang="en-US" sz="1600" b="1" dirty="0" smtClean="0">
                <a:solidFill>
                  <a:srgbClr val="0070C0"/>
                </a:solidFill>
              </a:rPr>
              <a:t>SCOTTY Phase #2</a:t>
            </a:r>
          </a:p>
        </p:txBody>
      </p:sp>
      <p:sp>
        <p:nvSpPr>
          <p:cNvPr id="181" name="Rectangle 180"/>
          <p:cNvSpPr/>
          <p:nvPr/>
        </p:nvSpPr>
        <p:spPr>
          <a:xfrm>
            <a:off x="5163999" y="1199698"/>
            <a:ext cx="4698458" cy="1057212"/>
          </a:xfrm>
          <a:prstGeom prst="rect">
            <a:avLst/>
          </a:prstGeom>
        </p:spPr>
        <p:txBody>
          <a:bodyPr wrap="square">
            <a:spAutoFit/>
          </a:bodyPr>
          <a:lstStyle/>
          <a:p>
            <a:pPr lvl="0">
              <a:lnSpc>
                <a:spcPct val="95000"/>
              </a:lnSpc>
              <a:defRPr/>
            </a:pPr>
            <a:r>
              <a:rPr lang="en-US" sz="1100" dirty="0" smtClean="0">
                <a:solidFill>
                  <a:schemeClr val="tx1">
                    <a:lumMod val="50000"/>
                  </a:schemeClr>
                </a:solidFill>
              </a:rPr>
              <a:t>1. For Each </a:t>
            </a:r>
            <a:r>
              <a:rPr lang="en-US" sz="1100" b="1" dirty="0" smtClean="0">
                <a:solidFill>
                  <a:schemeClr val="tx1">
                    <a:lumMod val="50000"/>
                  </a:schemeClr>
                </a:solidFill>
              </a:rPr>
              <a:t>Patient</a:t>
            </a:r>
            <a:r>
              <a:rPr lang="en-US" sz="1100" dirty="0" smtClean="0">
                <a:solidFill>
                  <a:schemeClr val="tx1">
                    <a:lumMod val="50000"/>
                  </a:schemeClr>
                </a:solidFill>
              </a:rPr>
              <a:t> S&amp;S in WM, </a:t>
            </a:r>
            <a:r>
              <a:rPr lang="en-US" sz="1100" b="1" dirty="0" smtClean="0">
                <a:solidFill>
                  <a:srgbClr val="FF0000"/>
                </a:solidFill>
              </a:rPr>
              <a:t>match</a:t>
            </a:r>
            <a:r>
              <a:rPr lang="en-US" sz="1100" dirty="0" smtClean="0">
                <a:solidFill>
                  <a:schemeClr val="tx1">
                    <a:lumMod val="50000"/>
                  </a:schemeClr>
                </a:solidFill>
              </a:rPr>
              <a:t> them with </a:t>
            </a:r>
            <a:r>
              <a:rPr lang="en-US" sz="1100" b="1" dirty="0" smtClean="0">
                <a:solidFill>
                  <a:schemeClr val="tx1">
                    <a:lumMod val="50000"/>
                  </a:schemeClr>
                </a:solidFill>
              </a:rPr>
              <a:t>Omaha Taxonomy </a:t>
            </a:r>
            <a:r>
              <a:rPr lang="en-US" sz="1100" dirty="0" smtClean="0">
                <a:solidFill>
                  <a:schemeClr val="tx1">
                    <a:lumMod val="50000"/>
                  </a:schemeClr>
                </a:solidFill>
              </a:rPr>
              <a:t>S&amp;S via the </a:t>
            </a:r>
            <a:r>
              <a:rPr lang="en-US" sz="1100" dirty="0" err="1" smtClean="0">
                <a:solidFill>
                  <a:schemeClr val="tx1">
                    <a:lumMod val="50000"/>
                  </a:schemeClr>
                </a:solidFill>
              </a:rPr>
              <a:t>SMem</a:t>
            </a:r>
            <a:r>
              <a:rPr lang="en-US" sz="1100" dirty="0" smtClean="0">
                <a:solidFill>
                  <a:schemeClr val="tx1">
                    <a:lumMod val="50000"/>
                  </a:schemeClr>
                </a:solidFill>
              </a:rPr>
              <a:t> Root Node in WM to </a:t>
            </a:r>
            <a:r>
              <a:rPr lang="en-US" sz="1100" b="1" dirty="0" smtClean="0">
                <a:solidFill>
                  <a:srgbClr val="FF0000"/>
                </a:solidFill>
              </a:rPr>
              <a:t>fetch</a:t>
            </a:r>
            <a:r>
              <a:rPr lang="en-US" sz="1100" dirty="0" smtClean="0">
                <a:solidFill>
                  <a:schemeClr val="tx1">
                    <a:lumMod val="50000"/>
                  </a:schemeClr>
                </a:solidFill>
              </a:rPr>
              <a:t> the corresponding Omaha </a:t>
            </a:r>
            <a:r>
              <a:rPr lang="en-US" sz="1100" b="1" dirty="0" smtClean="0">
                <a:solidFill>
                  <a:schemeClr val="tx1">
                    <a:lumMod val="50000"/>
                  </a:schemeClr>
                </a:solidFill>
              </a:rPr>
              <a:t>Problem DG </a:t>
            </a:r>
            <a:r>
              <a:rPr lang="en-US" sz="1100" dirty="0" smtClean="0">
                <a:solidFill>
                  <a:schemeClr val="tx1">
                    <a:lumMod val="50000"/>
                  </a:schemeClr>
                </a:solidFill>
              </a:rPr>
              <a:t>and it's corresponding </a:t>
            </a:r>
            <a:r>
              <a:rPr lang="en-US" sz="1100" b="1" dirty="0" smtClean="0">
                <a:solidFill>
                  <a:schemeClr val="tx1">
                    <a:lumMod val="50000"/>
                  </a:schemeClr>
                </a:solidFill>
              </a:rPr>
              <a:t>Priority</a:t>
            </a:r>
            <a:r>
              <a:rPr lang="en-US" sz="1100" dirty="0" smtClean="0">
                <a:solidFill>
                  <a:schemeClr val="tx1">
                    <a:lumMod val="50000"/>
                  </a:schemeClr>
                </a:solidFill>
              </a:rPr>
              <a:t>.</a:t>
            </a:r>
          </a:p>
          <a:p>
            <a:pPr lvl="0">
              <a:lnSpc>
                <a:spcPct val="95000"/>
              </a:lnSpc>
              <a:defRPr/>
            </a:pPr>
            <a:endParaRPr lang="en-US" sz="1100" dirty="0" smtClean="0">
              <a:solidFill>
                <a:schemeClr val="tx1">
                  <a:lumMod val="50000"/>
                </a:schemeClr>
              </a:solidFill>
            </a:endParaRPr>
          </a:p>
          <a:p>
            <a:pPr lvl="0">
              <a:lnSpc>
                <a:spcPct val="95000"/>
              </a:lnSpc>
              <a:defRPr/>
            </a:pPr>
            <a:r>
              <a:rPr lang="en-US" sz="1100" dirty="0" smtClean="0">
                <a:solidFill>
                  <a:schemeClr val="tx1">
                    <a:lumMod val="50000"/>
                  </a:schemeClr>
                </a:solidFill>
              </a:rPr>
              <a:t>2. Curate the results of that into a </a:t>
            </a:r>
            <a:r>
              <a:rPr lang="en-US" sz="1100" b="1" dirty="0" smtClean="0">
                <a:solidFill>
                  <a:schemeClr val="tx1">
                    <a:lumMod val="50000"/>
                  </a:schemeClr>
                </a:solidFill>
              </a:rPr>
              <a:t>new WM structure </a:t>
            </a:r>
            <a:r>
              <a:rPr lang="en-US" sz="1100" dirty="0" smtClean="0">
                <a:solidFill>
                  <a:schemeClr val="tx1">
                    <a:lumMod val="50000"/>
                  </a:schemeClr>
                </a:solidFill>
              </a:rPr>
              <a:t>that can be </a:t>
            </a:r>
            <a:r>
              <a:rPr lang="en-US" sz="1100" dirty="0" smtClean="0">
                <a:solidFill>
                  <a:srgbClr val="FF0000"/>
                </a:solidFill>
              </a:rPr>
              <a:t>easily located, retrieved, </a:t>
            </a:r>
            <a:r>
              <a:rPr lang="en-US" sz="1100" dirty="0" smtClean="0"/>
              <a:t>and</a:t>
            </a:r>
            <a:r>
              <a:rPr lang="en-US" sz="1100" dirty="0" smtClean="0">
                <a:solidFill>
                  <a:srgbClr val="FF0000"/>
                </a:solidFill>
              </a:rPr>
              <a:t> sorted </a:t>
            </a:r>
            <a:r>
              <a:rPr lang="en-US" sz="1100" b="1" dirty="0" smtClean="0"/>
              <a:t>/</a:t>
            </a:r>
            <a:r>
              <a:rPr lang="en-US" sz="1100" dirty="0" smtClean="0">
                <a:solidFill>
                  <a:srgbClr val="FF0000"/>
                </a:solidFill>
              </a:rPr>
              <a:t> ranked</a:t>
            </a:r>
            <a:r>
              <a:rPr lang="en-US" sz="1100" dirty="0" smtClean="0">
                <a:solidFill>
                  <a:schemeClr val="tx1">
                    <a:lumMod val="50000"/>
                  </a:schemeClr>
                </a:solidFill>
              </a:rPr>
              <a:t>.</a:t>
            </a:r>
          </a:p>
        </p:txBody>
      </p:sp>
      <p:pic>
        <p:nvPicPr>
          <p:cNvPr id="54274" name="Picture 2"/>
          <p:cNvPicPr>
            <a:picLocks noChangeAspect="1" noChangeArrowheads="1"/>
          </p:cNvPicPr>
          <p:nvPr/>
        </p:nvPicPr>
        <p:blipFill>
          <a:blip r:embed="rId3" cstate="print"/>
          <a:srcRect/>
          <a:stretch>
            <a:fillRect/>
          </a:stretch>
        </p:blipFill>
        <p:spPr bwMode="auto">
          <a:xfrm>
            <a:off x="385251" y="1063691"/>
            <a:ext cx="4433849" cy="2368420"/>
          </a:xfrm>
          <a:prstGeom prst="rect">
            <a:avLst/>
          </a:prstGeom>
          <a:noFill/>
          <a:ln w="9525">
            <a:noFill/>
            <a:miter lim="800000"/>
            <a:headEnd/>
            <a:tailEnd/>
          </a:ln>
        </p:spPr>
      </p:pic>
      <p:grpSp>
        <p:nvGrpSpPr>
          <p:cNvPr id="24" name="Group 23"/>
          <p:cNvGrpSpPr/>
          <p:nvPr/>
        </p:nvGrpSpPr>
        <p:grpSpPr>
          <a:xfrm>
            <a:off x="4767911" y="2683261"/>
            <a:ext cx="3116165" cy="2382994"/>
            <a:chOff x="4096107" y="4166828"/>
            <a:chExt cx="3116165" cy="2382994"/>
          </a:xfrm>
        </p:grpSpPr>
        <p:pic>
          <p:nvPicPr>
            <p:cNvPr id="3" name="Picture 4"/>
            <p:cNvPicPr>
              <a:picLocks noChangeAspect="1" noChangeArrowheads="1"/>
            </p:cNvPicPr>
            <p:nvPr/>
          </p:nvPicPr>
          <p:blipFill>
            <a:blip r:embed="rId4" cstate="print"/>
            <a:srcRect/>
            <a:stretch>
              <a:fillRect/>
            </a:stretch>
          </p:blipFill>
          <p:spPr bwMode="auto">
            <a:xfrm>
              <a:off x="4096108" y="4564173"/>
              <a:ext cx="3116164" cy="1985649"/>
            </a:xfrm>
            <a:prstGeom prst="rect">
              <a:avLst/>
            </a:prstGeom>
            <a:noFill/>
            <a:ln w="9525">
              <a:noFill/>
              <a:miter lim="800000"/>
              <a:headEnd/>
              <a:tailEnd/>
            </a:ln>
          </p:spPr>
        </p:pic>
        <p:sp>
          <p:nvSpPr>
            <p:cNvPr id="18" name="Rectangle 17"/>
            <p:cNvSpPr/>
            <p:nvPr/>
          </p:nvSpPr>
          <p:spPr>
            <a:xfrm>
              <a:off x="4096107" y="4166828"/>
              <a:ext cx="2911151" cy="384721"/>
            </a:xfrm>
            <a:prstGeom prst="rect">
              <a:avLst/>
            </a:prstGeom>
          </p:spPr>
          <p:txBody>
            <a:bodyPr wrap="square">
              <a:spAutoFit/>
            </a:bodyPr>
            <a:lstStyle/>
            <a:p>
              <a:pPr lvl="0" algn="ctr">
                <a:lnSpc>
                  <a:spcPct val="95000"/>
                </a:lnSpc>
                <a:defRPr/>
              </a:pPr>
              <a:r>
                <a:rPr lang="en-US" sz="1000" b="1" dirty="0" smtClean="0">
                  <a:solidFill>
                    <a:srgbClr val="0070C0"/>
                  </a:solidFill>
                </a:rPr>
                <a:t>SOAR </a:t>
              </a:r>
              <a:r>
                <a:rPr lang="en-US" sz="1000" b="1" dirty="0" err="1" smtClean="0">
                  <a:solidFill>
                    <a:srgbClr val="0070C0"/>
                  </a:solidFill>
                </a:rPr>
                <a:t>SMem</a:t>
              </a:r>
              <a:r>
                <a:rPr lang="en-US" sz="1000" b="1" dirty="0" smtClean="0">
                  <a:solidFill>
                    <a:srgbClr val="0070C0"/>
                  </a:solidFill>
                </a:rPr>
                <a:t> </a:t>
              </a:r>
              <a:r>
                <a:rPr lang="en-US" sz="1000" b="1" dirty="0" smtClean="0"/>
                <a:t>of the </a:t>
              </a:r>
              <a:r>
                <a:rPr lang="en-US" sz="1000" b="1" dirty="0" smtClean="0">
                  <a:solidFill>
                    <a:schemeClr val="accent1"/>
                  </a:solidFill>
                </a:rPr>
                <a:t>Omaha Taxonomy </a:t>
              </a:r>
              <a:r>
                <a:rPr lang="en-US" sz="1000" b="1" dirty="0" smtClean="0"/>
                <a:t>Pre-diabetes knowledge.</a:t>
              </a:r>
              <a:r>
                <a:rPr lang="en-US" sz="1000" b="1" dirty="0" smtClean="0">
                  <a:solidFill>
                    <a:srgbClr val="0070C0"/>
                  </a:solidFill>
                </a:rPr>
                <a:t> </a:t>
              </a:r>
              <a:endParaRPr lang="en-US" sz="1000" b="1" dirty="0" smtClean="0">
                <a:solidFill>
                  <a:schemeClr val="accent6">
                    <a:lumMod val="10000"/>
                  </a:schemeClr>
                </a:solidFill>
              </a:endParaRPr>
            </a:p>
          </p:txBody>
        </p:sp>
      </p:grpSp>
      <p:grpSp>
        <p:nvGrpSpPr>
          <p:cNvPr id="25" name="Group 24"/>
          <p:cNvGrpSpPr/>
          <p:nvPr/>
        </p:nvGrpSpPr>
        <p:grpSpPr>
          <a:xfrm>
            <a:off x="8186788" y="4376057"/>
            <a:ext cx="3833210" cy="2240352"/>
            <a:chOff x="8186788" y="4376057"/>
            <a:chExt cx="3833210" cy="2240352"/>
          </a:xfrm>
        </p:grpSpPr>
        <p:pic>
          <p:nvPicPr>
            <p:cNvPr id="20" name="Picture 3"/>
            <p:cNvPicPr>
              <a:picLocks noChangeAspect="1" noChangeArrowheads="1"/>
            </p:cNvPicPr>
            <p:nvPr/>
          </p:nvPicPr>
          <p:blipFill>
            <a:blip r:embed="rId5" cstate="print"/>
            <a:srcRect/>
            <a:stretch>
              <a:fillRect/>
            </a:stretch>
          </p:blipFill>
          <p:spPr bwMode="auto">
            <a:xfrm>
              <a:off x="8186788" y="4376057"/>
              <a:ext cx="3833210" cy="2240352"/>
            </a:xfrm>
            <a:prstGeom prst="rect">
              <a:avLst/>
            </a:prstGeom>
            <a:noFill/>
            <a:ln w="9525">
              <a:noFill/>
              <a:miter lim="800000"/>
              <a:headEnd/>
              <a:tailEnd/>
            </a:ln>
          </p:spPr>
        </p:pic>
        <p:sp>
          <p:nvSpPr>
            <p:cNvPr id="180" name="Rectangle 179"/>
            <p:cNvSpPr/>
            <p:nvPr/>
          </p:nvSpPr>
          <p:spPr>
            <a:xfrm>
              <a:off x="9956820" y="4546279"/>
              <a:ext cx="1995691" cy="384721"/>
            </a:xfrm>
            <a:prstGeom prst="rect">
              <a:avLst/>
            </a:prstGeom>
          </p:spPr>
          <p:txBody>
            <a:bodyPr wrap="square">
              <a:spAutoFit/>
            </a:bodyPr>
            <a:lstStyle/>
            <a:p>
              <a:pPr lvl="0" algn="ctr">
                <a:lnSpc>
                  <a:spcPct val="95000"/>
                </a:lnSpc>
                <a:defRPr/>
              </a:pPr>
              <a:r>
                <a:rPr lang="en-US" sz="1000" b="1" dirty="0" smtClean="0">
                  <a:solidFill>
                    <a:srgbClr val="0070C0"/>
                  </a:solidFill>
                </a:rPr>
                <a:t>SOAR WME’s</a:t>
              </a:r>
              <a:r>
                <a:rPr lang="en-US" sz="1000" b="1" dirty="0" smtClean="0">
                  <a:solidFill>
                    <a:schemeClr val="accent1"/>
                  </a:solidFill>
                </a:rPr>
                <a:t> </a:t>
              </a:r>
              <a:r>
                <a:rPr lang="en-US" sz="1000" b="1" dirty="0" smtClean="0">
                  <a:solidFill>
                    <a:schemeClr val="tx1">
                      <a:lumMod val="50000"/>
                    </a:schemeClr>
                  </a:solidFill>
                </a:rPr>
                <a:t>Directed Graph </a:t>
              </a:r>
              <a:r>
                <a:rPr lang="en-US" sz="1000" b="1" dirty="0" smtClean="0">
                  <a:solidFill>
                    <a:schemeClr val="accent1"/>
                  </a:solidFill>
                </a:rPr>
                <a:t>of example patient use-case.</a:t>
              </a:r>
              <a:endParaRPr lang="en-US" sz="1000" b="1" dirty="0" smtClean="0">
                <a:solidFill>
                  <a:schemeClr val="accent6">
                    <a:lumMod val="10000"/>
                  </a:schemeClr>
                </a:solidFill>
              </a:endParaRPr>
            </a:p>
          </p:txBody>
        </p:sp>
      </p:grpSp>
      <p:grpSp>
        <p:nvGrpSpPr>
          <p:cNvPr id="21" name="Group 20"/>
          <p:cNvGrpSpPr/>
          <p:nvPr/>
        </p:nvGrpSpPr>
        <p:grpSpPr>
          <a:xfrm>
            <a:off x="8322906" y="2855161"/>
            <a:ext cx="3275045" cy="1408923"/>
            <a:chOff x="6335486" y="1968758"/>
            <a:chExt cx="2817844" cy="1569660"/>
          </a:xfrm>
        </p:grpSpPr>
        <p:sp>
          <p:nvSpPr>
            <p:cNvPr id="22" name="Rectangle 21"/>
            <p:cNvSpPr/>
            <p:nvPr/>
          </p:nvSpPr>
          <p:spPr>
            <a:xfrm>
              <a:off x="6335486" y="1968758"/>
              <a:ext cx="2817844" cy="1569660"/>
            </a:xfrm>
            <a:prstGeom prst="rect">
              <a:avLst/>
            </a:prstGeom>
            <a:ln>
              <a:solidFill>
                <a:schemeClr val="tx1"/>
              </a:solidFill>
              <a:prstDash val="sysDash"/>
            </a:ln>
          </p:spPr>
          <p:txBody>
            <a:bodyPr wrap="square">
              <a:spAutoFit/>
            </a:bodyPr>
            <a:lstStyle/>
            <a:p>
              <a:r>
                <a:rPr lang="en-US" sz="800" b="1" dirty="0" smtClean="0"/>
                <a:t>MEMBER # 123456</a:t>
              </a:r>
            </a:p>
            <a:p>
              <a:endParaRPr lang="en-US" sz="800" b="1" dirty="0" smtClean="0"/>
            </a:p>
            <a:p>
              <a:r>
                <a:rPr lang="en-US" sz="800" b="1" dirty="0" smtClean="0"/>
                <a:t>AGE: 54</a:t>
              </a:r>
            </a:p>
            <a:p>
              <a:r>
                <a:rPr lang="en-US" sz="800" b="1" dirty="0" smtClean="0"/>
                <a:t>Gender: M</a:t>
              </a:r>
            </a:p>
            <a:p>
              <a:endParaRPr lang="en-US" sz="800" b="1" dirty="0" smtClean="0"/>
            </a:p>
            <a:p>
              <a:r>
                <a:rPr lang="en-US" sz="800" b="1" dirty="0" smtClean="0"/>
                <a:t>ABPR</a:t>
              </a:r>
              <a:r>
                <a:rPr lang="en-US" sz="800" dirty="0" smtClean="0"/>
                <a:t>: Abnormal Blood Pressure Reading: Circulatory </a:t>
              </a:r>
              <a:r>
                <a:rPr lang="en-US" sz="800" b="1" dirty="0" smtClean="0"/>
                <a:t>KBS 532</a:t>
              </a:r>
            </a:p>
            <a:p>
              <a:r>
                <a:rPr lang="en-US" sz="800" b="1" dirty="0" smtClean="0"/>
                <a:t>LSC</a:t>
              </a:r>
              <a:r>
                <a:rPr lang="en-US" sz="800" dirty="0" smtClean="0"/>
                <a:t>: Limited Social Contact </a:t>
              </a:r>
            </a:p>
            <a:p>
              <a:r>
                <a:rPr lang="en-US" sz="800" b="1" dirty="0" smtClean="0"/>
                <a:t>AUF</a:t>
              </a:r>
              <a:r>
                <a:rPr lang="en-US" sz="800" dirty="0" smtClean="0"/>
                <a:t>: Apprehension/Undefined Fear</a:t>
              </a:r>
            </a:p>
            <a:p>
              <a:r>
                <a:rPr lang="en-US" sz="800" b="1" dirty="0" smtClean="0"/>
                <a:t>UFU</a:t>
              </a:r>
              <a:r>
                <a:rPr lang="en-US" sz="800" dirty="0" smtClean="0"/>
                <a:t>: Urgency/Frequency (Urination): </a:t>
              </a:r>
              <a:r>
                <a:rPr lang="en-US" sz="800" b="1" dirty="0" smtClean="0"/>
                <a:t>KBS 333</a:t>
              </a:r>
              <a:endParaRPr lang="en-US" sz="800" dirty="0" smtClean="0"/>
            </a:p>
            <a:p>
              <a:endParaRPr lang="en-US" sz="800" dirty="0" smtClean="0"/>
            </a:p>
            <a:p>
              <a:r>
                <a:rPr lang="en-US" sz="800" b="1" dirty="0" smtClean="0"/>
                <a:t>RIEG</a:t>
              </a:r>
              <a:r>
                <a:rPr lang="en-US" sz="800" dirty="0" smtClean="0"/>
                <a:t>: RACE -  ethnicity of identified known risk group</a:t>
              </a:r>
            </a:p>
          </p:txBody>
        </p:sp>
        <p:sp>
          <p:nvSpPr>
            <p:cNvPr id="23" name="Rectangle 22"/>
            <p:cNvSpPr/>
            <p:nvPr/>
          </p:nvSpPr>
          <p:spPr>
            <a:xfrm>
              <a:off x="7347362" y="1992800"/>
              <a:ext cx="1759315" cy="223907"/>
            </a:xfrm>
            <a:prstGeom prst="rect">
              <a:avLst/>
            </a:prstGeom>
          </p:spPr>
          <p:txBody>
            <a:bodyPr wrap="square">
              <a:spAutoFit/>
            </a:bodyPr>
            <a:lstStyle/>
            <a:p>
              <a:pPr lvl="0" algn="ctr">
                <a:lnSpc>
                  <a:spcPct val="95000"/>
                </a:lnSpc>
                <a:defRPr/>
              </a:pPr>
              <a:r>
                <a:rPr lang="en-US" sz="900" b="1" dirty="0" smtClean="0">
                  <a:solidFill>
                    <a:schemeClr val="accent1"/>
                  </a:solidFill>
                </a:rPr>
                <a:t>Patient Record - Example</a:t>
              </a:r>
              <a:endParaRPr lang="en-US" sz="900" b="1" dirty="0" smtClean="0">
                <a:solidFill>
                  <a:schemeClr val="accent6">
                    <a:lumMod val="10000"/>
                  </a:schemeClr>
                </a:solidFill>
              </a:endParaRPr>
            </a:p>
          </p:txBody>
        </p:sp>
      </p:grpSp>
      <p:sp>
        <p:nvSpPr>
          <p:cNvPr id="26" name="Right Arrow 25"/>
          <p:cNvSpPr/>
          <p:nvPr/>
        </p:nvSpPr>
        <p:spPr>
          <a:xfrm rot="13425351">
            <a:off x="6957984" y="5523867"/>
            <a:ext cx="1496432" cy="103220"/>
          </a:xfrm>
          <a:prstGeom prst="rightArrow">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pic>
        <p:nvPicPr>
          <p:cNvPr id="28" name="Picture 3"/>
          <p:cNvPicPr>
            <a:picLocks noChangeAspect="1" noChangeArrowheads="1"/>
          </p:cNvPicPr>
          <p:nvPr/>
        </p:nvPicPr>
        <p:blipFill>
          <a:blip r:embed="rId6" cstate="print"/>
          <a:srcRect/>
          <a:stretch>
            <a:fillRect/>
          </a:stretch>
        </p:blipFill>
        <p:spPr bwMode="auto">
          <a:xfrm>
            <a:off x="821093" y="3743909"/>
            <a:ext cx="3532025" cy="2649019"/>
          </a:xfrm>
          <a:prstGeom prst="rect">
            <a:avLst/>
          </a:prstGeom>
          <a:noFill/>
          <a:ln w="9525">
            <a:noFill/>
            <a:miter lim="800000"/>
            <a:headEnd/>
            <a:tailEnd/>
          </a:ln>
        </p:spPr>
      </p:pic>
      <p:sp>
        <p:nvSpPr>
          <p:cNvPr id="29" name="Right Arrow 28"/>
          <p:cNvSpPr/>
          <p:nvPr/>
        </p:nvSpPr>
        <p:spPr>
          <a:xfrm rot="9447594">
            <a:off x="2953321" y="4025462"/>
            <a:ext cx="1886117" cy="85670"/>
          </a:xfrm>
          <a:prstGeom prst="rightArrow">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itle 1">
            <a:extLst>
              <a:ext uri="{FF2B5EF4-FFF2-40B4-BE49-F238E27FC236}">
                <a16:creationId xmlns:a16="http://schemas.microsoft.com/office/drawing/2014/main" xmlns="" id="{380BF908-D337-4124-B475-D825EF7C7711}"/>
              </a:ext>
            </a:extLst>
          </p:cNvPr>
          <p:cNvSpPr txBox="1">
            <a:spLocks/>
          </p:cNvSpPr>
          <p:nvPr/>
        </p:nvSpPr>
        <p:spPr>
          <a:xfrm>
            <a:off x="310103" y="225351"/>
            <a:ext cx="8544647" cy="663511"/>
          </a:xfrm>
          <a:prstGeom prst="rect">
            <a:avLst/>
          </a:prstGeom>
        </p:spPr>
        <p:txBody>
          <a:bodyPr/>
          <a:lstStyle/>
          <a:p>
            <a:pPr lvl="0">
              <a:lnSpc>
                <a:spcPct val="90000"/>
              </a:lnSpc>
              <a:spcBef>
                <a:spcPct val="0"/>
              </a:spcBef>
            </a:pPr>
            <a:r>
              <a:rPr kumimoji="0" lang="en-US" sz="3000" b="1" i="0" u="none" strike="noStrike" kern="1200" cap="none" spc="0" normalizeH="0" baseline="0" noProof="0" dirty="0" smtClean="0">
                <a:ln>
                  <a:noFill/>
                </a:ln>
                <a:solidFill>
                  <a:srgbClr val="55565A"/>
                </a:solidFill>
                <a:effectLst/>
                <a:uLnTx/>
                <a:uFillTx/>
                <a:latin typeface="+mj-lt"/>
                <a:ea typeface="+mj-ea"/>
                <a:cs typeface="+mj-cs"/>
              </a:rPr>
              <a:t>POC WME Structures,</a:t>
            </a:r>
            <a:r>
              <a:rPr kumimoji="0" lang="en-US" sz="3000" b="1" i="0" u="none" strike="noStrike" kern="1200" cap="none" spc="0" normalizeH="0" noProof="0" dirty="0" smtClean="0">
                <a:ln>
                  <a:noFill/>
                </a:ln>
                <a:solidFill>
                  <a:srgbClr val="55565A"/>
                </a:solidFill>
                <a:effectLst/>
                <a:uLnTx/>
                <a:uFillTx/>
                <a:latin typeface="+mj-lt"/>
                <a:ea typeface="+mj-ea"/>
                <a:cs typeface="+mj-cs"/>
              </a:rPr>
              <a:t> Flow, and </a:t>
            </a:r>
            <a:r>
              <a:rPr kumimoji="0" lang="en-US" sz="3000" b="1" i="0" u="none" strike="noStrike" kern="1200" cap="none" spc="0" normalizeH="0" noProof="0" dirty="0" err="1" smtClean="0">
                <a:ln>
                  <a:noFill/>
                </a:ln>
                <a:solidFill>
                  <a:srgbClr val="55565A"/>
                </a:solidFill>
                <a:effectLst/>
                <a:uLnTx/>
                <a:uFillTx/>
                <a:latin typeface="+mj-lt"/>
                <a:ea typeface="+mj-ea"/>
                <a:cs typeface="+mj-cs"/>
              </a:rPr>
              <a:t>Mods</a:t>
            </a:r>
            <a:r>
              <a:rPr kumimoji="0" lang="en-US" sz="3000" b="1" i="0" u="none" strike="noStrike" kern="1200" cap="none" spc="0" normalizeH="0" noProof="0" dirty="0" smtClean="0">
                <a:ln>
                  <a:noFill/>
                </a:ln>
                <a:solidFill>
                  <a:srgbClr val="55565A"/>
                </a:solidFill>
                <a:effectLst/>
                <a:uLnTx/>
                <a:uFillTx/>
                <a:latin typeface="+mj-lt"/>
                <a:ea typeface="+mj-ea"/>
                <a:cs typeface="+mj-cs"/>
              </a:rPr>
              <a:t> #2b.</a:t>
            </a:r>
            <a:endParaRPr kumimoji="0" lang="en-US" sz="1600" b="0" i="0" u="none" strike="noStrike" kern="1200" cap="none" spc="0" normalizeH="0" baseline="0" noProof="0" dirty="0">
              <a:ln>
                <a:noFill/>
              </a:ln>
              <a:solidFill>
                <a:srgbClr val="0070C0"/>
              </a:solidFill>
              <a:effectLst/>
              <a:uLnTx/>
              <a:uFillTx/>
              <a:latin typeface="+mj-lt"/>
              <a:ea typeface="+mj-ea"/>
              <a:cs typeface="+mj-cs"/>
            </a:endParaRPr>
          </a:p>
        </p:txBody>
      </p:sp>
      <p:grpSp>
        <p:nvGrpSpPr>
          <p:cNvPr id="193" name="Group 192"/>
          <p:cNvGrpSpPr/>
          <p:nvPr/>
        </p:nvGrpSpPr>
        <p:grpSpPr>
          <a:xfrm>
            <a:off x="2136713" y="1058873"/>
            <a:ext cx="7119254" cy="5332598"/>
            <a:chOff x="485195" y="1114857"/>
            <a:chExt cx="7119254" cy="5332598"/>
          </a:xfrm>
        </p:grpSpPr>
        <p:grpSp>
          <p:nvGrpSpPr>
            <p:cNvPr id="175" name="Group 174"/>
            <p:cNvGrpSpPr/>
            <p:nvPr/>
          </p:nvGrpSpPr>
          <p:grpSpPr>
            <a:xfrm>
              <a:off x="485195" y="2657829"/>
              <a:ext cx="690461" cy="602384"/>
              <a:chOff x="354566" y="1463511"/>
              <a:chExt cx="690461" cy="602384"/>
            </a:xfrm>
          </p:grpSpPr>
          <p:grpSp>
            <p:nvGrpSpPr>
              <p:cNvPr id="54" name="Group 7"/>
              <p:cNvGrpSpPr/>
              <p:nvPr/>
            </p:nvGrpSpPr>
            <p:grpSpPr>
              <a:xfrm>
                <a:off x="492753" y="1614744"/>
                <a:ext cx="484868" cy="451151"/>
                <a:chOff x="5284177" y="2901462"/>
                <a:chExt cx="483577" cy="483577"/>
              </a:xfrm>
            </p:grpSpPr>
            <p:sp>
              <p:nvSpPr>
                <p:cNvPr id="55" name="Flowchart: Connector 3"/>
                <p:cNvSpPr/>
                <p:nvPr/>
              </p:nvSpPr>
              <p:spPr>
                <a:xfrm>
                  <a:off x="5284177" y="2901462"/>
                  <a:ext cx="483577" cy="483577"/>
                </a:xfrm>
                <a:prstGeom prst="flowChartConnector">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dirty="0" err="1" smtClean="0"/>
                </a:p>
              </p:txBody>
            </p:sp>
            <p:sp>
              <p:nvSpPr>
                <p:cNvPr id="5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14349" y="3059947"/>
                  <a:ext cx="209537" cy="201380"/>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solidFill>
                        <a:schemeClr val="tx2"/>
                      </a:solidFill>
                    </a:rPr>
                    <a:t>S&amp;S</a:t>
                  </a:r>
                  <a:endParaRPr lang="en-US" sz="800" b="1" dirty="0">
                    <a:solidFill>
                      <a:schemeClr val="tx2"/>
                    </a:solidFill>
                  </a:endParaRPr>
                </a:p>
              </p:txBody>
            </p:sp>
          </p:grpSp>
          <p:sp>
            <p:nvSpPr>
              <p:cNvPr id="72"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54566" y="1463511"/>
                <a:ext cx="690461" cy="160016"/>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solidFill>
                      <a:schemeClr val="tx2"/>
                    </a:solidFill>
                  </a:rPr>
                  <a:t>^</a:t>
                </a:r>
                <a:r>
                  <a:rPr lang="en-US" sz="800" b="1" dirty="0" err="1" smtClean="0">
                    <a:solidFill>
                      <a:schemeClr val="tx2"/>
                    </a:solidFill>
                  </a:rPr>
                  <a:t>patient_case</a:t>
                </a:r>
                <a:endParaRPr lang="en-US" sz="800" dirty="0">
                  <a:solidFill>
                    <a:srgbClr val="0070C0"/>
                  </a:solidFill>
                </a:endParaRPr>
              </a:p>
            </p:txBody>
          </p:sp>
        </p:grpSp>
        <p:cxnSp>
          <p:nvCxnSpPr>
            <p:cNvPr id="73" name="Straight Arrow Connector 72"/>
            <p:cNvCxnSpPr>
              <a:stCxn id="55" idx="6"/>
              <a:endCxn id="76" idx="2"/>
            </p:cNvCxnSpPr>
            <p:nvPr/>
          </p:nvCxnSpPr>
          <p:spPr>
            <a:xfrm flipV="1">
              <a:off x="1108250" y="3013723"/>
              <a:ext cx="2072027" cy="20915"/>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4"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2076208" y="3058409"/>
              <a:ext cx="1096285" cy="116690"/>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solidFill>
                    <a:schemeClr val="tx2"/>
                  </a:solidFill>
                </a:rPr>
                <a:t>^</a:t>
              </a:r>
              <a:r>
                <a:rPr lang="en-US" sz="800" dirty="0" err="1" smtClean="0">
                  <a:solidFill>
                    <a:srgbClr val="0070C0"/>
                  </a:solidFill>
                </a:rPr>
                <a:t>omahasighsymptom</a:t>
              </a:r>
              <a:endParaRPr lang="en-US" sz="800" dirty="0">
                <a:solidFill>
                  <a:srgbClr val="0070C0"/>
                </a:solidFill>
              </a:endParaRPr>
            </a:p>
          </p:txBody>
        </p:sp>
        <p:grpSp>
          <p:nvGrpSpPr>
            <p:cNvPr id="75" name="Group 120"/>
            <p:cNvGrpSpPr/>
            <p:nvPr/>
          </p:nvGrpSpPr>
          <p:grpSpPr>
            <a:xfrm>
              <a:off x="3180277" y="2788147"/>
              <a:ext cx="484868" cy="451151"/>
              <a:chOff x="5284177" y="2901462"/>
              <a:chExt cx="483577" cy="483577"/>
            </a:xfrm>
          </p:grpSpPr>
          <p:sp>
            <p:nvSpPr>
              <p:cNvPr id="76" name="Flowchart: Connector 75"/>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dirty="0" err="1" smtClean="0"/>
              </a:p>
            </p:txBody>
          </p:sp>
          <p:sp>
            <p:nvSpPr>
              <p:cNvPr id="77"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34640" y="3087444"/>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err="1" smtClean="0">
                    <a:solidFill>
                      <a:schemeClr val="tx2"/>
                    </a:solidFill>
                  </a:rPr>
                  <a:t>oss</a:t>
                </a:r>
                <a:endParaRPr lang="en-US" sz="800" b="1" dirty="0">
                  <a:solidFill>
                    <a:schemeClr val="tx2"/>
                  </a:solidFill>
                </a:endParaRPr>
              </a:p>
            </p:txBody>
          </p:sp>
        </p:grpSp>
        <p:sp>
          <p:nvSpPr>
            <p:cNvPr id="78"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569220" y="3486929"/>
              <a:ext cx="410146" cy="136998"/>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solidFill>
                    <a:schemeClr val="tx2"/>
                  </a:solidFill>
                </a:rPr>
                <a:t>^</a:t>
              </a:r>
              <a:r>
                <a:rPr lang="en-US" sz="800" dirty="0" smtClean="0">
                  <a:solidFill>
                    <a:srgbClr val="0070C0"/>
                  </a:solidFill>
                </a:rPr>
                <a:t>name</a:t>
              </a:r>
              <a:endParaRPr lang="en-US" sz="800" dirty="0">
                <a:solidFill>
                  <a:srgbClr val="0070C0"/>
                </a:solidFill>
              </a:endParaRPr>
            </a:p>
          </p:txBody>
        </p:sp>
        <p:cxnSp>
          <p:nvCxnSpPr>
            <p:cNvPr id="79" name="Straight Arrow Connector 78"/>
            <p:cNvCxnSpPr>
              <a:stCxn id="76" idx="4"/>
              <a:endCxn id="81" idx="0"/>
            </p:cNvCxnSpPr>
            <p:nvPr/>
          </p:nvCxnSpPr>
          <p:spPr>
            <a:xfrm>
              <a:off x="3422712" y="3239298"/>
              <a:ext cx="163693" cy="429034"/>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80" name="Group 79"/>
            <p:cNvGrpSpPr/>
            <p:nvPr/>
          </p:nvGrpSpPr>
          <p:grpSpPr>
            <a:xfrm>
              <a:off x="3289920" y="3668332"/>
              <a:ext cx="610512" cy="208569"/>
              <a:chOff x="3717217" y="2933933"/>
              <a:chExt cx="649511" cy="238475"/>
            </a:xfrm>
          </p:grpSpPr>
          <p:sp>
            <p:nvSpPr>
              <p:cNvPr id="81" name="Rectangle 80"/>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b="1" dirty="0" err="1" smtClean="0"/>
              </a:p>
            </p:txBody>
          </p:sp>
          <p:sp>
            <p:nvSpPr>
              <p:cNvPr id="82"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757962" y="2971907"/>
                <a:ext cx="608766" cy="181841"/>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solidFill>
                      <a:schemeClr val="tx2"/>
                    </a:solidFill>
                  </a:rPr>
                  <a:t>impotency</a:t>
                </a:r>
                <a:endParaRPr lang="en-US" sz="800" b="1" dirty="0">
                  <a:solidFill>
                    <a:schemeClr val="tx2"/>
                  </a:solidFill>
                </a:endParaRPr>
              </a:p>
            </p:txBody>
          </p:sp>
        </p:grpSp>
        <p:cxnSp>
          <p:nvCxnSpPr>
            <p:cNvPr id="83" name="Straight Arrow Connector 82"/>
            <p:cNvCxnSpPr>
              <a:stCxn id="76" idx="6"/>
              <a:endCxn id="86" idx="2"/>
            </p:cNvCxnSpPr>
            <p:nvPr/>
          </p:nvCxnSpPr>
          <p:spPr>
            <a:xfrm flipV="1">
              <a:off x="3665145" y="3008282"/>
              <a:ext cx="1061641" cy="5441"/>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4"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815662" y="3069293"/>
              <a:ext cx="900413" cy="138447"/>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solidFill>
                    <a:schemeClr val="tx2"/>
                  </a:solidFill>
                </a:rPr>
                <a:t>^</a:t>
              </a:r>
              <a:r>
                <a:rPr lang="en-US" sz="800" dirty="0" err="1" smtClean="0">
                  <a:solidFill>
                    <a:srgbClr val="0070C0"/>
                  </a:solidFill>
                </a:rPr>
                <a:t>omahaproblem</a:t>
              </a:r>
              <a:endParaRPr lang="en-US" sz="800" dirty="0">
                <a:solidFill>
                  <a:srgbClr val="0070C0"/>
                </a:solidFill>
              </a:endParaRPr>
            </a:p>
          </p:txBody>
        </p:sp>
        <p:grpSp>
          <p:nvGrpSpPr>
            <p:cNvPr id="85" name="Group 120"/>
            <p:cNvGrpSpPr/>
            <p:nvPr/>
          </p:nvGrpSpPr>
          <p:grpSpPr>
            <a:xfrm>
              <a:off x="4726786" y="2782706"/>
              <a:ext cx="484868" cy="451151"/>
              <a:chOff x="5284177" y="2901462"/>
              <a:chExt cx="483577" cy="483577"/>
            </a:xfrm>
          </p:grpSpPr>
          <p:sp>
            <p:nvSpPr>
              <p:cNvPr id="86" name="Flowchart: Connector 85"/>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dirty="0" err="1" smtClean="0"/>
              </a:p>
            </p:txBody>
          </p:sp>
          <p:sp>
            <p:nvSpPr>
              <p:cNvPr id="87"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373411" y="3087446"/>
                <a:ext cx="31994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err="1" smtClean="0">
                    <a:solidFill>
                      <a:schemeClr val="tx2"/>
                    </a:solidFill>
                  </a:rPr>
                  <a:t>opbm</a:t>
                </a:r>
                <a:endParaRPr lang="en-US" sz="800" b="1" dirty="0">
                  <a:solidFill>
                    <a:schemeClr val="tx2"/>
                  </a:solidFill>
                </a:endParaRPr>
              </a:p>
            </p:txBody>
          </p:sp>
        </p:grpSp>
        <p:sp>
          <p:nvSpPr>
            <p:cNvPr id="88"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370067" y="3391722"/>
              <a:ext cx="415993" cy="142439"/>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solidFill>
                    <a:schemeClr val="tx2"/>
                  </a:solidFill>
                </a:rPr>
                <a:t>^</a:t>
              </a:r>
              <a:r>
                <a:rPr lang="en-US" sz="800" dirty="0" smtClean="0">
                  <a:solidFill>
                    <a:srgbClr val="0070C0"/>
                  </a:solidFill>
                </a:rPr>
                <a:t>name</a:t>
              </a:r>
              <a:endParaRPr lang="en-US" sz="800" dirty="0">
                <a:solidFill>
                  <a:srgbClr val="0070C0"/>
                </a:solidFill>
              </a:endParaRPr>
            </a:p>
          </p:txBody>
        </p:sp>
        <p:cxnSp>
          <p:nvCxnSpPr>
            <p:cNvPr id="89" name="Straight Arrow Connector 88"/>
            <p:cNvCxnSpPr>
              <a:stCxn id="86" idx="5"/>
              <a:endCxn id="91" idx="0"/>
            </p:cNvCxnSpPr>
            <p:nvPr/>
          </p:nvCxnSpPr>
          <p:spPr>
            <a:xfrm>
              <a:off x="5140646" y="3167787"/>
              <a:ext cx="315047" cy="527747"/>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4853969" y="3695534"/>
              <a:ext cx="1239053" cy="208569"/>
              <a:chOff x="3717217" y="2933933"/>
              <a:chExt cx="649511" cy="238475"/>
            </a:xfrm>
          </p:grpSpPr>
          <p:sp>
            <p:nvSpPr>
              <p:cNvPr id="91" name="Rectangle 90"/>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b="1" dirty="0" err="1" smtClean="0"/>
              </a:p>
            </p:txBody>
          </p:sp>
          <p:sp>
            <p:nvSpPr>
              <p:cNvPr id="92"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757962" y="2971907"/>
                <a:ext cx="608766" cy="181841"/>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err="1" smtClean="0">
                    <a:solidFill>
                      <a:schemeClr val="tx2"/>
                    </a:solidFill>
                  </a:rPr>
                  <a:t>reproductivefunction</a:t>
                </a:r>
                <a:endParaRPr lang="en-US" sz="800" b="1" dirty="0">
                  <a:solidFill>
                    <a:schemeClr val="tx2"/>
                  </a:solidFill>
                </a:endParaRPr>
              </a:p>
            </p:txBody>
          </p:sp>
        </p:grpSp>
        <p:cxnSp>
          <p:nvCxnSpPr>
            <p:cNvPr id="93" name="Straight Arrow Connector 92"/>
            <p:cNvCxnSpPr>
              <a:stCxn id="86" idx="6"/>
              <a:endCxn id="96" idx="2"/>
            </p:cNvCxnSpPr>
            <p:nvPr/>
          </p:nvCxnSpPr>
          <p:spPr>
            <a:xfrm flipV="1">
              <a:off x="5211653" y="2996584"/>
              <a:ext cx="1000246" cy="11698"/>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4"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58644" y="3072014"/>
              <a:ext cx="695771" cy="143887"/>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solidFill>
                    <a:schemeClr val="tx2"/>
                  </a:solidFill>
                </a:rPr>
                <a:t>^</a:t>
              </a:r>
              <a:r>
                <a:rPr lang="en-US" sz="800" dirty="0" smtClean="0">
                  <a:solidFill>
                    <a:srgbClr val="0070C0"/>
                  </a:solidFill>
                </a:rPr>
                <a:t>prioritization</a:t>
              </a:r>
              <a:endParaRPr lang="en-US" sz="800" dirty="0">
                <a:solidFill>
                  <a:srgbClr val="0070C0"/>
                </a:solidFill>
              </a:endParaRPr>
            </a:p>
          </p:txBody>
        </p:sp>
        <p:grpSp>
          <p:nvGrpSpPr>
            <p:cNvPr id="95" name="Group 120"/>
            <p:cNvGrpSpPr/>
            <p:nvPr/>
          </p:nvGrpSpPr>
          <p:grpSpPr>
            <a:xfrm>
              <a:off x="6211900" y="2793588"/>
              <a:ext cx="749389" cy="405992"/>
              <a:chOff x="5284177" y="2901462"/>
              <a:chExt cx="483577" cy="483577"/>
            </a:xfrm>
          </p:grpSpPr>
          <p:sp>
            <p:nvSpPr>
              <p:cNvPr id="96" name="Flowchart: Connector 95"/>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dirty="0" err="1" smtClean="0"/>
              </a:p>
            </p:txBody>
          </p:sp>
          <p:sp>
            <p:nvSpPr>
              <p:cNvPr id="97"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315199" y="3067889"/>
                <a:ext cx="422472" cy="172293"/>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solidFill>
                      <a:schemeClr val="tx2"/>
                    </a:solidFill>
                  </a:rPr>
                  <a:t>prioritization</a:t>
                </a:r>
                <a:endParaRPr lang="en-US" sz="800" b="1" dirty="0">
                  <a:solidFill>
                    <a:schemeClr val="tx2"/>
                  </a:solidFill>
                </a:endParaRPr>
              </a:p>
            </p:txBody>
          </p:sp>
        </p:grpSp>
        <p:sp>
          <p:nvSpPr>
            <p:cNvPr id="98"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6556987" y="3451566"/>
              <a:ext cx="465696" cy="131559"/>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solidFill>
                    <a:schemeClr val="tx2"/>
                  </a:solidFill>
                </a:rPr>
                <a:t>^</a:t>
              </a:r>
              <a:r>
                <a:rPr lang="en-US" sz="800" dirty="0" smtClean="0">
                  <a:solidFill>
                    <a:srgbClr val="0070C0"/>
                  </a:solidFill>
                </a:rPr>
                <a:t>name</a:t>
              </a:r>
              <a:endParaRPr lang="en-US" sz="800" dirty="0">
                <a:solidFill>
                  <a:srgbClr val="0070C0"/>
                </a:solidFill>
              </a:endParaRPr>
            </a:p>
          </p:txBody>
        </p:sp>
        <p:cxnSp>
          <p:nvCxnSpPr>
            <p:cNvPr id="99" name="Straight Arrow Connector 98"/>
            <p:cNvCxnSpPr>
              <a:stCxn id="96" idx="4"/>
              <a:endCxn id="101" idx="0"/>
            </p:cNvCxnSpPr>
            <p:nvPr/>
          </p:nvCxnSpPr>
          <p:spPr>
            <a:xfrm flipH="1">
              <a:off x="6502183" y="3199580"/>
              <a:ext cx="84412" cy="523155"/>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6242610" y="3722735"/>
              <a:ext cx="534503" cy="186809"/>
              <a:chOff x="3717217" y="2933933"/>
              <a:chExt cx="649511" cy="238475"/>
            </a:xfrm>
          </p:grpSpPr>
          <p:sp>
            <p:nvSpPr>
              <p:cNvPr id="101" name="Rectangle 100"/>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b="1" dirty="0" err="1" smtClean="0"/>
              </a:p>
            </p:txBody>
          </p:sp>
          <p:sp>
            <p:nvSpPr>
              <p:cNvPr id="102"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757962" y="2971907"/>
                <a:ext cx="608766" cy="181841"/>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solidFill>
                      <a:schemeClr val="tx2"/>
                    </a:solidFill>
                  </a:rPr>
                  <a:t>physical</a:t>
                </a:r>
                <a:endParaRPr lang="en-US" sz="800" b="1" dirty="0">
                  <a:solidFill>
                    <a:schemeClr val="tx2"/>
                  </a:solidFill>
                </a:endParaRPr>
              </a:p>
            </p:txBody>
          </p:sp>
        </p:grpSp>
        <p:sp>
          <p:nvSpPr>
            <p:cNvPr id="103"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4063283" y="3424367"/>
              <a:ext cx="410146" cy="136998"/>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solidFill>
                    <a:schemeClr val="tx2"/>
                  </a:solidFill>
                </a:rPr>
                <a:t>^</a:t>
              </a:r>
              <a:r>
                <a:rPr lang="en-US" sz="800" dirty="0" smtClean="0">
                  <a:solidFill>
                    <a:srgbClr val="0070C0"/>
                  </a:solidFill>
                </a:rPr>
                <a:t>code</a:t>
              </a:r>
              <a:endParaRPr lang="en-US" sz="800" dirty="0">
                <a:solidFill>
                  <a:srgbClr val="0070C0"/>
                </a:solidFill>
              </a:endParaRPr>
            </a:p>
          </p:txBody>
        </p:sp>
        <p:cxnSp>
          <p:nvCxnSpPr>
            <p:cNvPr id="104" name="Straight Arrow Connector 103"/>
            <p:cNvCxnSpPr>
              <a:stCxn id="76" idx="4"/>
              <a:endCxn id="106" idx="0"/>
            </p:cNvCxnSpPr>
            <p:nvPr/>
          </p:nvCxnSpPr>
          <p:spPr>
            <a:xfrm>
              <a:off x="3422712" y="3239298"/>
              <a:ext cx="905941" cy="456237"/>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4169882" y="3695535"/>
              <a:ext cx="326935" cy="173206"/>
              <a:chOff x="3717217" y="2933933"/>
              <a:chExt cx="649511" cy="238475"/>
            </a:xfrm>
          </p:grpSpPr>
          <p:sp>
            <p:nvSpPr>
              <p:cNvPr id="106" name="Rectangle 105"/>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b="1" dirty="0" err="1" smtClean="0"/>
              </a:p>
            </p:txBody>
          </p:sp>
          <p:sp>
            <p:nvSpPr>
              <p:cNvPr id="107"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757962" y="2971907"/>
                <a:ext cx="608766" cy="181841"/>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solidFill>
                      <a:schemeClr val="tx2"/>
                    </a:solidFill>
                  </a:rPr>
                  <a:t>imp</a:t>
                </a:r>
                <a:endParaRPr lang="en-US" sz="800" b="1" dirty="0">
                  <a:solidFill>
                    <a:schemeClr val="tx2"/>
                  </a:solidFill>
                </a:endParaRPr>
              </a:p>
            </p:txBody>
          </p:sp>
        </p:grpSp>
        <p:sp>
          <p:nvSpPr>
            <p:cNvPr id="108"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7138753" y="3364521"/>
              <a:ext cx="465696" cy="131559"/>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solidFill>
                    <a:schemeClr val="tx2"/>
                  </a:solidFill>
                </a:rPr>
                <a:t>^</a:t>
              </a:r>
              <a:r>
                <a:rPr lang="en-US" sz="800" dirty="0" smtClean="0">
                  <a:solidFill>
                    <a:srgbClr val="0070C0"/>
                  </a:solidFill>
                </a:rPr>
                <a:t>priority</a:t>
              </a:r>
              <a:endParaRPr lang="en-US" sz="800" dirty="0">
                <a:solidFill>
                  <a:srgbClr val="0070C0"/>
                </a:solidFill>
              </a:endParaRPr>
            </a:p>
          </p:txBody>
        </p:sp>
        <p:cxnSp>
          <p:nvCxnSpPr>
            <p:cNvPr id="109" name="Straight Arrow Connector 108"/>
            <p:cNvCxnSpPr>
              <a:stCxn id="96" idx="4"/>
              <a:endCxn id="111" idx="0"/>
            </p:cNvCxnSpPr>
            <p:nvPr/>
          </p:nvCxnSpPr>
          <p:spPr>
            <a:xfrm>
              <a:off x="6586594" y="3199580"/>
              <a:ext cx="854386" cy="476911"/>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7306748" y="3676491"/>
              <a:ext cx="268464" cy="208570"/>
              <a:chOff x="3717217" y="2933933"/>
              <a:chExt cx="630847" cy="238475"/>
            </a:xfrm>
          </p:grpSpPr>
          <p:sp>
            <p:nvSpPr>
              <p:cNvPr id="111" name="Rectangle 110"/>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b="1" dirty="0" err="1" smtClean="0"/>
              </a:p>
            </p:txBody>
          </p:sp>
          <p:sp>
            <p:nvSpPr>
              <p:cNvPr id="112"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943450" y="2990569"/>
                <a:ext cx="232199" cy="124105"/>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solidFill>
                      <a:schemeClr val="tx2"/>
                    </a:solidFill>
                  </a:rPr>
                  <a:t>1</a:t>
                </a:r>
                <a:endParaRPr lang="en-US" sz="800" b="1" dirty="0">
                  <a:solidFill>
                    <a:schemeClr val="tx2"/>
                  </a:solidFill>
                </a:endParaRPr>
              </a:p>
            </p:txBody>
          </p:sp>
        </p:grpSp>
        <p:cxnSp>
          <p:nvCxnSpPr>
            <p:cNvPr id="113" name="Straight Arrow Connector 112"/>
            <p:cNvCxnSpPr>
              <a:stCxn id="76" idx="3"/>
              <a:endCxn id="115" idx="0"/>
            </p:cNvCxnSpPr>
            <p:nvPr/>
          </p:nvCxnSpPr>
          <p:spPr>
            <a:xfrm flipH="1">
              <a:off x="2037700" y="3173228"/>
              <a:ext cx="1213584" cy="1826410"/>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114" name="Group 120"/>
            <p:cNvGrpSpPr/>
            <p:nvPr/>
          </p:nvGrpSpPr>
          <p:grpSpPr>
            <a:xfrm>
              <a:off x="1663005" y="4999638"/>
              <a:ext cx="749389" cy="405992"/>
              <a:chOff x="5284177" y="2901462"/>
              <a:chExt cx="483577" cy="483577"/>
            </a:xfrm>
          </p:grpSpPr>
          <p:sp>
            <p:nvSpPr>
              <p:cNvPr id="115" name="Flowchart: Connector 114"/>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dirty="0" err="1" smtClean="0"/>
              </a:p>
            </p:txBody>
          </p:sp>
          <p:sp>
            <p:nvSpPr>
              <p:cNvPr id="11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343497" y="3067889"/>
                <a:ext cx="422472" cy="172293"/>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solidFill>
                      <a:schemeClr val="tx2"/>
                    </a:solidFill>
                  </a:rPr>
                  <a:t>intervention</a:t>
                </a:r>
                <a:endParaRPr lang="en-US" sz="800" b="1" dirty="0">
                  <a:solidFill>
                    <a:schemeClr val="tx2"/>
                  </a:solidFill>
                </a:endParaRPr>
              </a:p>
            </p:txBody>
          </p:sp>
        </p:grpSp>
        <p:sp>
          <p:nvSpPr>
            <p:cNvPr id="117"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2511805" y="4320562"/>
              <a:ext cx="1031968" cy="130291"/>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solidFill>
                    <a:schemeClr val="tx2"/>
                  </a:solidFill>
                </a:rPr>
                <a:t>^</a:t>
              </a:r>
              <a:r>
                <a:rPr lang="en-US" sz="800" dirty="0" smtClean="0">
                  <a:solidFill>
                    <a:srgbClr val="0070C0"/>
                  </a:solidFill>
                </a:rPr>
                <a:t>imp_intervention-</a:t>
              </a:r>
              <a:r>
                <a:rPr lang="en-US" sz="800" b="1" dirty="0" smtClean="0">
                  <a:solidFill>
                    <a:srgbClr val="FF0000"/>
                  </a:solidFill>
                </a:rPr>
                <a:t>1</a:t>
              </a:r>
              <a:endParaRPr lang="en-US" sz="800" b="1" dirty="0">
                <a:solidFill>
                  <a:srgbClr val="FF0000"/>
                </a:solidFill>
              </a:endParaRPr>
            </a:p>
          </p:txBody>
        </p:sp>
        <p:grpSp>
          <p:nvGrpSpPr>
            <p:cNvPr id="118" name="Group 120"/>
            <p:cNvGrpSpPr/>
            <p:nvPr/>
          </p:nvGrpSpPr>
          <p:grpSpPr>
            <a:xfrm>
              <a:off x="3726950" y="4455615"/>
              <a:ext cx="749389" cy="405992"/>
              <a:chOff x="5284177" y="2901462"/>
              <a:chExt cx="483577" cy="483577"/>
            </a:xfrm>
          </p:grpSpPr>
          <p:sp>
            <p:nvSpPr>
              <p:cNvPr id="119" name="Flowchart: Connector 118"/>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dirty="0" err="1" smtClean="0"/>
              </a:p>
            </p:txBody>
          </p:sp>
          <p:sp>
            <p:nvSpPr>
              <p:cNvPr id="120"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366135" y="3067889"/>
                <a:ext cx="307295" cy="125992"/>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solidFill>
                      <a:schemeClr val="tx2"/>
                    </a:solidFill>
                  </a:rPr>
                  <a:t>category</a:t>
                </a:r>
                <a:endParaRPr lang="en-US" sz="800" b="1" dirty="0">
                  <a:solidFill>
                    <a:schemeClr val="tx2"/>
                  </a:solidFill>
                </a:endParaRPr>
              </a:p>
            </p:txBody>
          </p:sp>
        </p:grpSp>
        <p:grpSp>
          <p:nvGrpSpPr>
            <p:cNvPr id="121" name="Group 120"/>
            <p:cNvGrpSpPr/>
            <p:nvPr/>
          </p:nvGrpSpPr>
          <p:grpSpPr>
            <a:xfrm>
              <a:off x="3756183" y="5249901"/>
              <a:ext cx="749389" cy="405992"/>
              <a:chOff x="5284177" y="2901462"/>
              <a:chExt cx="483577" cy="483577"/>
            </a:xfrm>
          </p:grpSpPr>
          <p:sp>
            <p:nvSpPr>
              <p:cNvPr id="122" name="Flowchart: Connector 121"/>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dirty="0" err="1" smtClean="0"/>
              </a:p>
            </p:txBody>
          </p:sp>
          <p:sp>
            <p:nvSpPr>
              <p:cNvPr id="123"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28390" y="3067889"/>
                <a:ext cx="237494" cy="142192"/>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solidFill>
                      <a:schemeClr val="tx2"/>
                    </a:solidFill>
                  </a:rPr>
                  <a:t>target</a:t>
                </a:r>
                <a:endParaRPr lang="en-US" sz="800" b="1" dirty="0">
                  <a:solidFill>
                    <a:schemeClr val="tx2"/>
                  </a:solidFill>
                </a:endParaRPr>
              </a:p>
            </p:txBody>
          </p:sp>
        </p:grpSp>
        <p:grpSp>
          <p:nvGrpSpPr>
            <p:cNvPr id="124" name="Group 120"/>
            <p:cNvGrpSpPr/>
            <p:nvPr/>
          </p:nvGrpSpPr>
          <p:grpSpPr>
            <a:xfrm>
              <a:off x="3636322" y="6019709"/>
              <a:ext cx="913102" cy="405992"/>
              <a:chOff x="5284177" y="2901462"/>
              <a:chExt cx="483577" cy="483577"/>
            </a:xfrm>
          </p:grpSpPr>
          <p:sp>
            <p:nvSpPr>
              <p:cNvPr id="125" name="Flowchart: Connector 124"/>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dirty="0" err="1" smtClean="0"/>
              </a:p>
            </p:txBody>
          </p:sp>
          <p:sp>
            <p:nvSpPr>
              <p:cNvPr id="12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326520" y="3077608"/>
                <a:ext cx="399731" cy="119512"/>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err="1" smtClean="0">
                    <a:solidFill>
                      <a:schemeClr val="tx2"/>
                    </a:solidFill>
                  </a:rPr>
                  <a:t>caredescriptor</a:t>
                </a:r>
                <a:endParaRPr lang="en-US" sz="800" b="1" dirty="0">
                  <a:solidFill>
                    <a:schemeClr val="tx2"/>
                  </a:solidFill>
                </a:endParaRPr>
              </a:p>
            </p:txBody>
          </p:sp>
        </p:grpSp>
        <p:cxnSp>
          <p:nvCxnSpPr>
            <p:cNvPr id="127" name="Straight Arrow Connector 126"/>
            <p:cNvCxnSpPr>
              <a:stCxn id="116" idx="3"/>
              <a:endCxn id="119" idx="2"/>
            </p:cNvCxnSpPr>
            <p:nvPr/>
          </p:nvCxnSpPr>
          <p:spPr>
            <a:xfrm flipV="1">
              <a:off x="2409628" y="4658611"/>
              <a:ext cx="1317322" cy="553078"/>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5" idx="6"/>
              <a:endCxn id="122" idx="2"/>
            </p:cNvCxnSpPr>
            <p:nvPr/>
          </p:nvCxnSpPr>
          <p:spPr>
            <a:xfrm>
              <a:off x="2412394" y="5202635"/>
              <a:ext cx="1343789" cy="250262"/>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a:stCxn id="115" idx="5"/>
              <a:endCxn id="125" idx="2"/>
            </p:cNvCxnSpPr>
            <p:nvPr/>
          </p:nvCxnSpPr>
          <p:spPr>
            <a:xfrm>
              <a:off x="2302649" y="5346175"/>
              <a:ext cx="1333673" cy="876531"/>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30"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256391" y="4868781"/>
              <a:ext cx="582634" cy="126116"/>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solidFill>
                    <a:schemeClr val="tx2"/>
                  </a:solidFill>
                </a:rPr>
                <a:t>^</a:t>
              </a:r>
              <a:r>
                <a:rPr lang="en-US" sz="800" dirty="0" smtClean="0">
                  <a:solidFill>
                    <a:srgbClr val="0070C0"/>
                  </a:solidFill>
                </a:rPr>
                <a:t>category</a:t>
              </a:r>
              <a:endParaRPr lang="en-US" sz="800" dirty="0">
                <a:solidFill>
                  <a:srgbClr val="0070C0"/>
                </a:solidFill>
              </a:endParaRPr>
            </a:p>
          </p:txBody>
        </p:sp>
        <p:sp>
          <p:nvSpPr>
            <p:cNvPr id="131"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338247" y="5214240"/>
              <a:ext cx="404304" cy="139716"/>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solidFill>
                    <a:schemeClr val="tx2"/>
                  </a:solidFill>
                </a:rPr>
                <a:t>^</a:t>
              </a:r>
              <a:r>
                <a:rPr lang="en-US" sz="800" dirty="0" smtClean="0">
                  <a:solidFill>
                    <a:srgbClr val="0070C0"/>
                  </a:solidFill>
                </a:rPr>
                <a:t>target</a:t>
              </a:r>
              <a:endParaRPr lang="en-US" sz="800" dirty="0">
                <a:solidFill>
                  <a:srgbClr val="0070C0"/>
                </a:solidFill>
              </a:endParaRPr>
            </a:p>
          </p:txBody>
        </p:sp>
        <p:sp>
          <p:nvSpPr>
            <p:cNvPr id="132"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171610" y="5809953"/>
              <a:ext cx="825280" cy="123395"/>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solidFill>
                    <a:schemeClr val="tx2"/>
                  </a:solidFill>
                </a:rPr>
                <a:t>^</a:t>
              </a:r>
              <a:r>
                <a:rPr lang="en-US" sz="800" dirty="0" err="1" smtClean="0">
                  <a:solidFill>
                    <a:srgbClr val="0070C0"/>
                  </a:solidFill>
                </a:rPr>
                <a:t>caredescriptor</a:t>
              </a:r>
              <a:endParaRPr lang="en-US" sz="800" dirty="0">
                <a:solidFill>
                  <a:srgbClr val="0070C0"/>
                </a:solidFill>
              </a:endParaRPr>
            </a:p>
          </p:txBody>
        </p:sp>
        <p:cxnSp>
          <p:nvCxnSpPr>
            <p:cNvPr id="133" name="Straight Arrow Connector 132"/>
            <p:cNvCxnSpPr>
              <a:stCxn id="119" idx="6"/>
              <a:endCxn id="146" idx="1"/>
            </p:cNvCxnSpPr>
            <p:nvPr/>
          </p:nvCxnSpPr>
          <p:spPr>
            <a:xfrm flipV="1">
              <a:off x="4476339" y="4316649"/>
              <a:ext cx="1003251" cy="341962"/>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34"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4855539" y="4275775"/>
              <a:ext cx="415993" cy="142439"/>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solidFill>
                    <a:schemeClr val="tx2"/>
                  </a:solidFill>
                </a:rPr>
                <a:t>^</a:t>
              </a:r>
              <a:r>
                <a:rPr lang="en-US" sz="800" dirty="0" smtClean="0">
                  <a:solidFill>
                    <a:srgbClr val="0070C0"/>
                  </a:solidFill>
                </a:rPr>
                <a:t>name</a:t>
              </a:r>
              <a:endParaRPr lang="en-US" sz="800" dirty="0">
                <a:solidFill>
                  <a:srgbClr val="0070C0"/>
                </a:solidFill>
              </a:endParaRPr>
            </a:p>
          </p:txBody>
        </p:sp>
        <p:cxnSp>
          <p:nvCxnSpPr>
            <p:cNvPr id="135" name="Straight Arrow Connector 134"/>
            <p:cNvCxnSpPr>
              <a:stCxn id="119" idx="6"/>
              <a:endCxn id="149" idx="1"/>
            </p:cNvCxnSpPr>
            <p:nvPr/>
          </p:nvCxnSpPr>
          <p:spPr>
            <a:xfrm>
              <a:off x="4476339" y="4658611"/>
              <a:ext cx="1014944" cy="85104"/>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3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4998788" y="4555951"/>
              <a:ext cx="415993" cy="142439"/>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solidFill>
                    <a:schemeClr val="tx2"/>
                  </a:solidFill>
                </a:rPr>
                <a:t>^</a:t>
              </a:r>
              <a:r>
                <a:rPr lang="en-US" sz="800" dirty="0" smtClean="0">
                  <a:solidFill>
                    <a:srgbClr val="0070C0"/>
                  </a:solidFill>
                </a:rPr>
                <a:t>value</a:t>
              </a:r>
              <a:endParaRPr lang="en-US" sz="800" dirty="0">
                <a:solidFill>
                  <a:srgbClr val="0070C0"/>
                </a:solidFill>
              </a:endParaRPr>
            </a:p>
          </p:txBody>
        </p:sp>
        <p:cxnSp>
          <p:nvCxnSpPr>
            <p:cNvPr id="137" name="Straight Arrow Connector 136"/>
            <p:cNvCxnSpPr>
              <a:endCxn id="152" idx="1"/>
            </p:cNvCxnSpPr>
            <p:nvPr/>
          </p:nvCxnSpPr>
          <p:spPr>
            <a:xfrm flipV="1">
              <a:off x="4514340" y="5119097"/>
              <a:ext cx="976956" cy="317507"/>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38"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4893539" y="5053768"/>
              <a:ext cx="415993" cy="142439"/>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solidFill>
                    <a:schemeClr val="tx2"/>
                  </a:solidFill>
                </a:rPr>
                <a:t>^</a:t>
              </a:r>
              <a:r>
                <a:rPr lang="en-US" sz="800" dirty="0" smtClean="0">
                  <a:solidFill>
                    <a:srgbClr val="0070C0"/>
                  </a:solidFill>
                </a:rPr>
                <a:t>name</a:t>
              </a:r>
              <a:endParaRPr lang="en-US" sz="800" dirty="0">
                <a:solidFill>
                  <a:srgbClr val="0070C0"/>
                </a:solidFill>
              </a:endParaRPr>
            </a:p>
          </p:txBody>
        </p:sp>
        <p:cxnSp>
          <p:nvCxnSpPr>
            <p:cNvPr id="139" name="Straight Arrow Connector 138"/>
            <p:cNvCxnSpPr>
              <a:endCxn id="155" idx="1"/>
            </p:cNvCxnSpPr>
            <p:nvPr/>
          </p:nvCxnSpPr>
          <p:spPr>
            <a:xfrm>
              <a:off x="4514340" y="5436604"/>
              <a:ext cx="988634" cy="68756"/>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40"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036789" y="5333945"/>
              <a:ext cx="415993" cy="142439"/>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solidFill>
                    <a:schemeClr val="tx2"/>
                  </a:solidFill>
                </a:rPr>
                <a:t>^</a:t>
              </a:r>
              <a:r>
                <a:rPr lang="en-US" sz="800" dirty="0" smtClean="0">
                  <a:solidFill>
                    <a:srgbClr val="0070C0"/>
                  </a:solidFill>
                </a:rPr>
                <a:t>value</a:t>
              </a:r>
              <a:endParaRPr lang="en-US" sz="800" dirty="0">
                <a:solidFill>
                  <a:srgbClr val="0070C0"/>
                </a:solidFill>
              </a:endParaRPr>
            </a:p>
          </p:txBody>
        </p:sp>
        <p:cxnSp>
          <p:nvCxnSpPr>
            <p:cNvPr id="141" name="Straight Arrow Connector 140"/>
            <p:cNvCxnSpPr>
              <a:endCxn id="158" idx="1"/>
            </p:cNvCxnSpPr>
            <p:nvPr/>
          </p:nvCxnSpPr>
          <p:spPr>
            <a:xfrm flipV="1">
              <a:off x="4561111" y="5913384"/>
              <a:ext cx="976951" cy="317535"/>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42"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4940311" y="5848083"/>
              <a:ext cx="415993" cy="142439"/>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solidFill>
                    <a:schemeClr val="tx2"/>
                  </a:solidFill>
                </a:rPr>
                <a:t>^</a:t>
              </a:r>
              <a:r>
                <a:rPr lang="en-US" sz="800" dirty="0" smtClean="0">
                  <a:solidFill>
                    <a:srgbClr val="0070C0"/>
                  </a:solidFill>
                </a:rPr>
                <a:t>name</a:t>
              </a:r>
              <a:endParaRPr lang="en-US" sz="800" dirty="0">
                <a:solidFill>
                  <a:srgbClr val="0070C0"/>
                </a:solidFill>
              </a:endParaRPr>
            </a:p>
          </p:txBody>
        </p:sp>
        <p:cxnSp>
          <p:nvCxnSpPr>
            <p:cNvPr id="143" name="Straight Arrow Connector 142"/>
            <p:cNvCxnSpPr>
              <a:endCxn id="161" idx="1"/>
            </p:cNvCxnSpPr>
            <p:nvPr/>
          </p:nvCxnSpPr>
          <p:spPr>
            <a:xfrm>
              <a:off x="4561111" y="6230919"/>
              <a:ext cx="979874" cy="101371"/>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44"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083560" y="6128259"/>
              <a:ext cx="415993" cy="142439"/>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solidFill>
                    <a:schemeClr val="tx2"/>
                  </a:solidFill>
                </a:rPr>
                <a:t>^</a:t>
              </a:r>
              <a:r>
                <a:rPr lang="en-US" sz="800" dirty="0" smtClean="0">
                  <a:solidFill>
                    <a:srgbClr val="0070C0"/>
                  </a:solidFill>
                </a:rPr>
                <a:t>value</a:t>
              </a:r>
              <a:endParaRPr lang="en-US" sz="800" dirty="0">
                <a:solidFill>
                  <a:srgbClr val="0070C0"/>
                </a:solidFill>
              </a:endParaRPr>
            </a:p>
          </p:txBody>
        </p:sp>
        <p:grpSp>
          <p:nvGrpSpPr>
            <p:cNvPr id="145" name="Group 144"/>
            <p:cNvGrpSpPr/>
            <p:nvPr/>
          </p:nvGrpSpPr>
          <p:grpSpPr>
            <a:xfrm>
              <a:off x="5479590" y="4212364"/>
              <a:ext cx="1203448" cy="208569"/>
              <a:chOff x="3717217" y="2933933"/>
              <a:chExt cx="630847" cy="238475"/>
            </a:xfrm>
          </p:grpSpPr>
          <p:sp>
            <p:nvSpPr>
              <p:cNvPr id="146" name="Rectangle 145"/>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b="1" dirty="0" err="1" smtClean="0"/>
              </a:p>
            </p:txBody>
          </p:sp>
          <p:sp>
            <p:nvSpPr>
              <p:cNvPr id="147"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863702" y="2990570"/>
                <a:ext cx="381960" cy="166288"/>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t>surveillance</a:t>
                </a:r>
                <a:r>
                  <a:rPr lang="en-US" sz="800" dirty="0" smtClean="0"/>
                  <a:t> </a:t>
                </a:r>
                <a:endParaRPr lang="en-US" sz="800" b="1" dirty="0">
                  <a:solidFill>
                    <a:schemeClr val="tx2"/>
                  </a:solidFill>
                </a:endParaRPr>
              </a:p>
            </p:txBody>
          </p:sp>
        </p:grpSp>
        <p:grpSp>
          <p:nvGrpSpPr>
            <p:cNvPr id="148" name="Group 147"/>
            <p:cNvGrpSpPr/>
            <p:nvPr/>
          </p:nvGrpSpPr>
          <p:grpSpPr>
            <a:xfrm>
              <a:off x="5491283" y="4639430"/>
              <a:ext cx="1203448" cy="208569"/>
              <a:chOff x="3717217" y="2933933"/>
              <a:chExt cx="630847" cy="238475"/>
            </a:xfrm>
          </p:grpSpPr>
          <p:sp>
            <p:nvSpPr>
              <p:cNvPr id="149" name="Rectangle 148"/>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b="1" dirty="0" err="1" smtClean="0"/>
              </a:p>
            </p:txBody>
          </p:sp>
          <p:sp>
            <p:nvSpPr>
              <p:cNvPr id="150"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863702" y="2990570"/>
                <a:ext cx="381960" cy="166288"/>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t>Surveillance</a:t>
                </a:r>
                <a:r>
                  <a:rPr lang="en-US" sz="800" dirty="0" smtClean="0"/>
                  <a:t> </a:t>
                </a:r>
                <a:endParaRPr lang="en-US" sz="800" b="1" dirty="0">
                  <a:solidFill>
                    <a:schemeClr val="tx2"/>
                  </a:solidFill>
                </a:endParaRPr>
              </a:p>
            </p:txBody>
          </p:sp>
        </p:grpSp>
        <p:grpSp>
          <p:nvGrpSpPr>
            <p:cNvPr id="151" name="Group 150"/>
            <p:cNvGrpSpPr/>
            <p:nvPr/>
          </p:nvGrpSpPr>
          <p:grpSpPr>
            <a:xfrm>
              <a:off x="5491296" y="5014813"/>
              <a:ext cx="1497526" cy="208569"/>
              <a:chOff x="3717217" y="2933933"/>
              <a:chExt cx="646514" cy="238475"/>
            </a:xfrm>
          </p:grpSpPr>
          <p:sp>
            <p:nvSpPr>
              <p:cNvPr id="152" name="Rectangle 151"/>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b="1" dirty="0" err="1" smtClean="0"/>
              </a:p>
            </p:txBody>
          </p:sp>
          <p:sp>
            <p:nvSpPr>
              <p:cNvPr id="153"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760274" y="2981241"/>
                <a:ext cx="603457" cy="172506"/>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err="1" smtClean="0"/>
                  <a:t>signssymptomsphysical</a:t>
                </a:r>
                <a:r>
                  <a:rPr lang="en-US" sz="800" dirty="0" smtClean="0"/>
                  <a:t> </a:t>
                </a:r>
                <a:endParaRPr lang="en-US" sz="800" b="1" dirty="0">
                  <a:solidFill>
                    <a:schemeClr val="tx2"/>
                  </a:solidFill>
                </a:endParaRPr>
              </a:p>
            </p:txBody>
          </p:sp>
        </p:grpSp>
        <p:grpSp>
          <p:nvGrpSpPr>
            <p:cNvPr id="154" name="Group 153"/>
            <p:cNvGrpSpPr/>
            <p:nvPr/>
          </p:nvGrpSpPr>
          <p:grpSpPr>
            <a:xfrm>
              <a:off x="5502974" y="5401076"/>
              <a:ext cx="1496665" cy="208569"/>
              <a:chOff x="3717217" y="2933933"/>
              <a:chExt cx="635964" cy="238475"/>
            </a:xfrm>
          </p:grpSpPr>
          <p:sp>
            <p:nvSpPr>
              <p:cNvPr id="155" name="Rectangle 154"/>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b="1" dirty="0" err="1" smtClean="0"/>
              </a:p>
            </p:txBody>
          </p:sp>
          <p:sp>
            <p:nvSpPr>
              <p:cNvPr id="15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744414" y="2990570"/>
                <a:ext cx="608767" cy="141404"/>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t>Signs/Symptoms-Physical</a:t>
                </a:r>
                <a:r>
                  <a:rPr lang="en-US" sz="800" dirty="0" smtClean="0"/>
                  <a:t> </a:t>
                </a:r>
                <a:endParaRPr lang="en-US" sz="800" b="1" dirty="0">
                  <a:solidFill>
                    <a:schemeClr val="tx2"/>
                  </a:solidFill>
                </a:endParaRPr>
              </a:p>
            </p:txBody>
          </p:sp>
        </p:grpSp>
        <p:grpSp>
          <p:nvGrpSpPr>
            <p:cNvPr id="157" name="Group 156"/>
            <p:cNvGrpSpPr/>
            <p:nvPr/>
          </p:nvGrpSpPr>
          <p:grpSpPr>
            <a:xfrm>
              <a:off x="5538061" y="5809099"/>
              <a:ext cx="1239054" cy="214008"/>
              <a:chOff x="3717217" y="2933933"/>
              <a:chExt cx="649511" cy="244695"/>
            </a:xfrm>
          </p:grpSpPr>
          <p:sp>
            <p:nvSpPr>
              <p:cNvPr id="158" name="Rectangle 157"/>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b="1" dirty="0" err="1" smtClean="0"/>
              </a:p>
            </p:txBody>
          </p:sp>
          <p:sp>
            <p:nvSpPr>
              <p:cNvPr id="159"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767157" y="2999901"/>
                <a:ext cx="599571" cy="178727"/>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err="1" smtClean="0"/>
                  <a:t>erectiledysfunction</a:t>
                </a:r>
                <a:r>
                  <a:rPr lang="en-US" sz="800" dirty="0" smtClean="0"/>
                  <a:t> </a:t>
                </a:r>
                <a:endParaRPr lang="en-US" sz="800" b="1" dirty="0">
                  <a:solidFill>
                    <a:schemeClr val="tx2"/>
                  </a:solidFill>
                </a:endParaRPr>
              </a:p>
            </p:txBody>
          </p:sp>
        </p:grpSp>
        <p:grpSp>
          <p:nvGrpSpPr>
            <p:cNvPr id="160" name="Group 159"/>
            <p:cNvGrpSpPr/>
            <p:nvPr/>
          </p:nvGrpSpPr>
          <p:grpSpPr>
            <a:xfrm>
              <a:off x="5540985" y="6228006"/>
              <a:ext cx="1262434" cy="219449"/>
              <a:chOff x="3717217" y="2933933"/>
              <a:chExt cx="661767" cy="250916"/>
            </a:xfrm>
          </p:grpSpPr>
          <p:sp>
            <p:nvSpPr>
              <p:cNvPr id="161" name="Rectangle 160"/>
              <p:cNvSpPr/>
              <p:nvPr/>
            </p:nvSpPr>
            <p:spPr>
              <a:xfrm>
                <a:off x="3717217" y="2933933"/>
                <a:ext cx="630847" cy="2384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b="1" dirty="0" err="1" smtClean="0"/>
              </a:p>
            </p:txBody>
          </p:sp>
          <p:sp>
            <p:nvSpPr>
              <p:cNvPr id="162"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757958" y="3009233"/>
                <a:ext cx="621026" cy="175616"/>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t>Erectile Dysfunction </a:t>
                </a:r>
                <a:endParaRPr lang="en-US" sz="800" b="1" dirty="0">
                  <a:solidFill>
                    <a:schemeClr val="tx2"/>
                  </a:solidFill>
                </a:endParaRPr>
              </a:p>
            </p:txBody>
          </p:sp>
        </p:grpSp>
        <p:cxnSp>
          <p:nvCxnSpPr>
            <p:cNvPr id="168" name="Straight Arrow Connector 167"/>
            <p:cNvCxnSpPr>
              <a:stCxn id="76" idx="3"/>
            </p:cNvCxnSpPr>
            <p:nvPr/>
          </p:nvCxnSpPr>
          <p:spPr>
            <a:xfrm flipH="1">
              <a:off x="1813085" y="3173228"/>
              <a:ext cx="1438199" cy="1005610"/>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69"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1664292" y="4075790"/>
              <a:ext cx="368053" cy="249938"/>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solidFill>
                    <a:schemeClr val="tx2"/>
                  </a:solidFill>
                </a:rPr>
                <a:t>….</a:t>
              </a:r>
              <a:endParaRPr lang="en-US" sz="800" b="1" dirty="0">
                <a:solidFill>
                  <a:schemeClr val="tx2"/>
                </a:solidFill>
              </a:endParaRPr>
            </a:p>
          </p:txBody>
        </p:sp>
        <p:cxnSp>
          <p:nvCxnSpPr>
            <p:cNvPr id="177" name="Straight Arrow Connector 176"/>
            <p:cNvCxnSpPr>
              <a:stCxn id="55" idx="6"/>
              <a:endCxn id="179" idx="2"/>
            </p:cNvCxnSpPr>
            <p:nvPr/>
          </p:nvCxnSpPr>
          <p:spPr>
            <a:xfrm flipV="1">
              <a:off x="1108250" y="2102433"/>
              <a:ext cx="2075137" cy="932205"/>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178" name="Group 120"/>
            <p:cNvGrpSpPr/>
            <p:nvPr/>
          </p:nvGrpSpPr>
          <p:grpSpPr>
            <a:xfrm>
              <a:off x="3183387" y="1876857"/>
              <a:ext cx="484868" cy="451151"/>
              <a:chOff x="5284177" y="2901462"/>
              <a:chExt cx="483577" cy="483577"/>
            </a:xfrm>
          </p:grpSpPr>
          <p:sp>
            <p:nvSpPr>
              <p:cNvPr id="179" name="Flowchart: Connector 178"/>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dirty="0" err="1" smtClean="0"/>
              </a:p>
            </p:txBody>
          </p:sp>
          <p:sp>
            <p:nvSpPr>
              <p:cNvPr id="180"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34640" y="3087444"/>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err="1" smtClean="0">
                    <a:solidFill>
                      <a:schemeClr val="tx2"/>
                    </a:solidFill>
                  </a:rPr>
                  <a:t>oss</a:t>
                </a:r>
                <a:endParaRPr lang="en-US" sz="800" b="1" dirty="0">
                  <a:solidFill>
                    <a:schemeClr val="tx2"/>
                  </a:solidFill>
                </a:endParaRPr>
              </a:p>
            </p:txBody>
          </p:sp>
        </p:grpSp>
        <p:sp>
          <p:nvSpPr>
            <p:cNvPr id="184"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2685809" y="2361724"/>
              <a:ext cx="1096285" cy="116690"/>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solidFill>
                    <a:schemeClr val="tx2"/>
                  </a:solidFill>
                </a:rPr>
                <a:t>^</a:t>
              </a:r>
              <a:r>
                <a:rPr lang="en-US" sz="800" dirty="0" err="1" smtClean="0">
                  <a:solidFill>
                    <a:srgbClr val="0070C0"/>
                  </a:solidFill>
                </a:rPr>
                <a:t>omahasighsymptom</a:t>
              </a:r>
              <a:endParaRPr lang="en-US" sz="800" dirty="0">
                <a:solidFill>
                  <a:srgbClr val="0070C0"/>
                </a:solidFill>
              </a:endParaRPr>
            </a:p>
          </p:txBody>
        </p:sp>
        <p:cxnSp>
          <p:nvCxnSpPr>
            <p:cNvPr id="185" name="Straight Arrow Connector 184"/>
            <p:cNvCxnSpPr>
              <a:stCxn id="55" idx="6"/>
              <a:endCxn id="187" idx="2"/>
            </p:cNvCxnSpPr>
            <p:nvPr/>
          </p:nvCxnSpPr>
          <p:spPr>
            <a:xfrm flipV="1">
              <a:off x="1108250" y="1340433"/>
              <a:ext cx="2040925" cy="1694205"/>
            </a:xfrm>
            <a:prstGeom prst="straightConnector1">
              <a:avLst/>
            </a:prstGeom>
            <a:ln w="19050" cap="rnd">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186" name="Group 120"/>
            <p:cNvGrpSpPr/>
            <p:nvPr/>
          </p:nvGrpSpPr>
          <p:grpSpPr>
            <a:xfrm>
              <a:off x="3149175" y="1114857"/>
              <a:ext cx="484868" cy="451151"/>
              <a:chOff x="5284177" y="2901462"/>
              <a:chExt cx="483577" cy="483577"/>
            </a:xfrm>
          </p:grpSpPr>
          <p:sp>
            <p:nvSpPr>
              <p:cNvPr id="187" name="Flowchart: Connector 186"/>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dirty="0" err="1" smtClean="0"/>
              </a:p>
            </p:txBody>
          </p:sp>
          <p:sp>
            <p:nvSpPr>
              <p:cNvPr id="188"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434640" y="3087444"/>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err="1" smtClean="0">
                    <a:solidFill>
                      <a:schemeClr val="tx2"/>
                    </a:solidFill>
                  </a:rPr>
                  <a:t>oss</a:t>
                </a:r>
                <a:endParaRPr lang="en-US" sz="800" b="1" dirty="0">
                  <a:solidFill>
                    <a:schemeClr val="tx2"/>
                  </a:solidFill>
                </a:endParaRPr>
              </a:p>
            </p:txBody>
          </p:sp>
        </p:grpSp>
        <p:sp>
          <p:nvSpPr>
            <p:cNvPr id="190"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713906" y="1132474"/>
              <a:ext cx="391564" cy="285776"/>
            </a:xfrm>
            <a:prstGeom prst="rect">
              <a:avLst/>
            </a:prstGeom>
          </p:spPr>
          <p:txBody>
            <a:bodyPr vert="horz" lIns="0" tIns="0" rIns="0" bIns="0" rtlCol="0">
              <a:noAutofit/>
            </a:bodyPr>
            <a:lstStyle/>
            <a:p>
              <a:pPr lvl="0">
                <a:lnSpc>
                  <a:spcPct val="95000"/>
                </a:lnSpc>
                <a:spcBef>
                  <a:spcPts val="800"/>
                </a:spcBef>
                <a:spcAft>
                  <a:spcPts val="600"/>
                </a:spcAft>
                <a:defRPr/>
              </a:pPr>
              <a:r>
                <a:rPr lang="en-US" sz="2000" b="1" dirty="0" smtClean="0">
                  <a:solidFill>
                    <a:schemeClr val="tx2"/>
                  </a:solidFill>
                </a:rPr>
                <a:t>….</a:t>
              </a:r>
              <a:endParaRPr lang="en-US" sz="2000" b="1" dirty="0">
                <a:solidFill>
                  <a:schemeClr val="tx2"/>
                </a:solidFill>
              </a:endParaRPr>
            </a:p>
          </p:txBody>
        </p:sp>
        <p:sp>
          <p:nvSpPr>
            <p:cNvPr id="191"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763669" y="1854041"/>
              <a:ext cx="391564" cy="285776"/>
            </a:xfrm>
            <a:prstGeom prst="rect">
              <a:avLst/>
            </a:prstGeom>
          </p:spPr>
          <p:txBody>
            <a:bodyPr vert="horz" lIns="0" tIns="0" rIns="0" bIns="0" rtlCol="0">
              <a:noAutofit/>
            </a:bodyPr>
            <a:lstStyle/>
            <a:p>
              <a:pPr lvl="0">
                <a:lnSpc>
                  <a:spcPct val="95000"/>
                </a:lnSpc>
                <a:spcBef>
                  <a:spcPts val="800"/>
                </a:spcBef>
                <a:spcAft>
                  <a:spcPts val="600"/>
                </a:spcAft>
                <a:defRPr/>
              </a:pPr>
              <a:r>
                <a:rPr lang="en-US" sz="2000" b="1" dirty="0" smtClean="0">
                  <a:solidFill>
                    <a:schemeClr val="tx2"/>
                  </a:solidFill>
                </a:rPr>
                <a:t>….</a:t>
              </a:r>
              <a:endParaRPr lang="en-US" sz="2000" b="1" dirty="0">
                <a:solidFill>
                  <a:schemeClr val="tx2"/>
                </a:solidFill>
              </a:endParaRPr>
            </a:p>
          </p:txBody>
        </p:sp>
        <p:sp>
          <p:nvSpPr>
            <p:cNvPr id="192"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2698249" y="1711691"/>
              <a:ext cx="1096285" cy="116690"/>
            </a:xfrm>
            <a:prstGeom prst="rect">
              <a:avLst/>
            </a:prstGeom>
          </p:spPr>
          <p:txBody>
            <a:bodyPr vert="horz" lIns="0" tIns="0" rIns="0" bIns="0" rtlCol="0">
              <a:noAutofit/>
            </a:bodyPr>
            <a:lstStyle/>
            <a:p>
              <a:pPr lvl="0">
                <a:lnSpc>
                  <a:spcPct val="95000"/>
                </a:lnSpc>
                <a:spcBef>
                  <a:spcPts val="800"/>
                </a:spcBef>
                <a:spcAft>
                  <a:spcPts val="600"/>
                </a:spcAft>
                <a:defRPr/>
              </a:pPr>
              <a:r>
                <a:rPr lang="en-US" sz="800" b="1" dirty="0" smtClean="0">
                  <a:solidFill>
                    <a:schemeClr val="tx2"/>
                  </a:solidFill>
                </a:rPr>
                <a:t>^</a:t>
              </a:r>
              <a:r>
                <a:rPr lang="en-US" sz="800" dirty="0" err="1" smtClean="0">
                  <a:solidFill>
                    <a:srgbClr val="0070C0"/>
                  </a:solidFill>
                </a:rPr>
                <a:t>omahasighsymptom</a:t>
              </a:r>
              <a:endParaRPr lang="en-US" sz="800" dirty="0">
                <a:solidFill>
                  <a:srgbClr val="0070C0"/>
                </a:solidFill>
              </a:endParaRPr>
            </a:p>
          </p:txBody>
        </p:sp>
      </p:grpSp>
      <p:pic>
        <p:nvPicPr>
          <p:cNvPr id="194" name="Picture 4"/>
          <p:cNvPicPr>
            <a:picLocks noChangeAspect="1" noChangeArrowheads="1"/>
          </p:cNvPicPr>
          <p:nvPr/>
        </p:nvPicPr>
        <p:blipFill>
          <a:blip r:embed="rId2" cstate="print"/>
          <a:srcRect/>
          <a:stretch>
            <a:fillRect/>
          </a:stretch>
        </p:blipFill>
        <p:spPr bwMode="auto">
          <a:xfrm>
            <a:off x="10629668" y="195942"/>
            <a:ext cx="1313321" cy="2090057"/>
          </a:xfrm>
          <a:prstGeom prst="rect">
            <a:avLst/>
          </a:prstGeom>
          <a:noFill/>
          <a:ln w="9525">
            <a:noFill/>
            <a:miter lim="800000"/>
            <a:headEnd/>
            <a:tailEnd/>
          </a:ln>
        </p:spPr>
      </p:pic>
      <p:sp>
        <p:nvSpPr>
          <p:cNvPr id="195" name="Right Arrow 194"/>
          <p:cNvSpPr/>
          <p:nvPr/>
        </p:nvSpPr>
        <p:spPr>
          <a:xfrm>
            <a:off x="9778480" y="709127"/>
            <a:ext cx="774441" cy="214604"/>
          </a:xfrm>
          <a:prstGeom prst="rightArrow">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96" name="Rectangle 195"/>
          <p:cNvSpPr/>
          <p:nvPr/>
        </p:nvSpPr>
        <p:spPr>
          <a:xfrm>
            <a:off x="9098407" y="953992"/>
            <a:ext cx="1370539" cy="238527"/>
          </a:xfrm>
          <a:prstGeom prst="rect">
            <a:avLst/>
          </a:prstGeom>
        </p:spPr>
        <p:txBody>
          <a:bodyPr wrap="square">
            <a:spAutoFit/>
          </a:bodyPr>
          <a:lstStyle/>
          <a:p>
            <a:pPr lvl="0" algn="ctr">
              <a:lnSpc>
                <a:spcPct val="95000"/>
              </a:lnSpc>
              <a:defRPr/>
            </a:pPr>
            <a:r>
              <a:rPr lang="en-US" sz="1000" b="1" dirty="0" smtClean="0">
                <a:solidFill>
                  <a:schemeClr val="accent1"/>
                </a:solidFill>
              </a:rPr>
              <a:t>SCOTTY Phase #2</a:t>
            </a:r>
            <a:endParaRPr lang="en-US" sz="1000" b="1" dirty="0" smtClean="0">
              <a:solidFill>
                <a:schemeClr val="accent6">
                  <a:lumMod val="10000"/>
                </a:schemeClr>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380BF908-D337-4124-B475-D825EF7C7711}"/>
              </a:ext>
            </a:extLst>
          </p:cNvPr>
          <p:cNvSpPr txBox="1">
            <a:spLocks/>
          </p:cNvSpPr>
          <p:nvPr/>
        </p:nvSpPr>
        <p:spPr>
          <a:xfrm>
            <a:off x="310103" y="225351"/>
            <a:ext cx="8544647" cy="663511"/>
          </a:xfrm>
          <a:prstGeom prst="rect">
            <a:avLst/>
          </a:prstGeom>
        </p:spPr>
        <p:txBody>
          <a:bodyPr/>
          <a:lstStyle/>
          <a:p>
            <a:pPr lvl="0">
              <a:lnSpc>
                <a:spcPct val="90000"/>
              </a:lnSpc>
              <a:spcBef>
                <a:spcPct val="0"/>
              </a:spcBef>
            </a:pPr>
            <a:r>
              <a:rPr kumimoji="0" lang="en-US" sz="3000" b="1" i="0" u="none" strike="noStrike" kern="1200" cap="none" spc="0" normalizeH="0" baseline="0" noProof="0" dirty="0" smtClean="0">
                <a:ln>
                  <a:noFill/>
                </a:ln>
                <a:solidFill>
                  <a:srgbClr val="55565A"/>
                </a:solidFill>
                <a:effectLst/>
                <a:uLnTx/>
                <a:uFillTx/>
                <a:latin typeface="+mj-lt"/>
                <a:ea typeface="+mj-ea"/>
                <a:cs typeface="+mj-cs"/>
              </a:rPr>
              <a:t>POC WME Structures,</a:t>
            </a:r>
            <a:r>
              <a:rPr kumimoji="0" lang="en-US" sz="3000" b="1" i="0" u="none" strike="noStrike" kern="1200" cap="none" spc="0" normalizeH="0" noProof="0" dirty="0" smtClean="0">
                <a:ln>
                  <a:noFill/>
                </a:ln>
                <a:solidFill>
                  <a:srgbClr val="55565A"/>
                </a:solidFill>
                <a:effectLst/>
                <a:uLnTx/>
                <a:uFillTx/>
                <a:latin typeface="+mj-lt"/>
                <a:ea typeface="+mj-ea"/>
                <a:cs typeface="+mj-cs"/>
              </a:rPr>
              <a:t> Flow, and </a:t>
            </a:r>
            <a:r>
              <a:rPr kumimoji="0" lang="en-US" sz="3000" b="1" i="0" u="none" strike="noStrike" kern="1200" cap="none" spc="0" normalizeH="0" noProof="0" dirty="0" err="1" smtClean="0">
                <a:ln>
                  <a:noFill/>
                </a:ln>
                <a:solidFill>
                  <a:srgbClr val="55565A"/>
                </a:solidFill>
                <a:effectLst/>
                <a:uLnTx/>
                <a:uFillTx/>
                <a:latin typeface="+mj-lt"/>
                <a:ea typeface="+mj-ea"/>
                <a:cs typeface="+mj-cs"/>
              </a:rPr>
              <a:t>Mods</a:t>
            </a:r>
            <a:r>
              <a:rPr kumimoji="0" lang="en-US" sz="3000" b="1" i="0" u="none" strike="noStrike" kern="1200" cap="none" spc="0" normalizeH="0" noProof="0" dirty="0" smtClean="0">
                <a:ln>
                  <a:noFill/>
                </a:ln>
                <a:solidFill>
                  <a:srgbClr val="55565A"/>
                </a:solidFill>
                <a:effectLst/>
                <a:uLnTx/>
                <a:uFillTx/>
                <a:latin typeface="+mj-lt"/>
                <a:ea typeface="+mj-ea"/>
                <a:cs typeface="+mj-cs"/>
              </a:rPr>
              <a:t> #3.</a:t>
            </a:r>
            <a:endParaRPr kumimoji="0" lang="en-US" sz="1600" b="0" i="0" u="none" strike="noStrike" kern="1200" cap="none" spc="0" normalizeH="0" baseline="0" noProof="0" dirty="0">
              <a:ln>
                <a:noFill/>
              </a:ln>
              <a:solidFill>
                <a:srgbClr val="0070C0"/>
              </a:solidFill>
              <a:effectLst/>
              <a:uLnTx/>
              <a:uFillTx/>
              <a:latin typeface="+mj-lt"/>
              <a:ea typeface="+mj-ea"/>
              <a:cs typeface="+mj-cs"/>
            </a:endParaRPr>
          </a:p>
        </p:txBody>
      </p:sp>
      <p:pic>
        <p:nvPicPr>
          <p:cNvPr id="8" name="Picture 4"/>
          <p:cNvPicPr>
            <a:picLocks noChangeAspect="1" noChangeArrowheads="1"/>
          </p:cNvPicPr>
          <p:nvPr/>
        </p:nvPicPr>
        <p:blipFill>
          <a:blip r:embed="rId2" cstate="print"/>
          <a:srcRect/>
          <a:stretch>
            <a:fillRect/>
          </a:stretch>
        </p:blipFill>
        <p:spPr bwMode="auto">
          <a:xfrm>
            <a:off x="10629668" y="195942"/>
            <a:ext cx="1313321" cy="2090057"/>
          </a:xfrm>
          <a:prstGeom prst="rect">
            <a:avLst/>
          </a:prstGeom>
          <a:noFill/>
          <a:ln w="9525">
            <a:noFill/>
            <a:miter lim="800000"/>
            <a:headEnd/>
            <a:tailEnd/>
          </a:ln>
        </p:spPr>
      </p:pic>
      <p:sp>
        <p:nvSpPr>
          <p:cNvPr id="9" name="Right Arrow 8"/>
          <p:cNvSpPr/>
          <p:nvPr/>
        </p:nvSpPr>
        <p:spPr>
          <a:xfrm>
            <a:off x="9778480" y="1185008"/>
            <a:ext cx="774441" cy="214604"/>
          </a:xfrm>
          <a:prstGeom prst="rightArrow">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0" name="Rectangle 9"/>
          <p:cNvSpPr/>
          <p:nvPr/>
        </p:nvSpPr>
        <p:spPr>
          <a:xfrm>
            <a:off x="9098407" y="1429873"/>
            <a:ext cx="1370539" cy="238527"/>
          </a:xfrm>
          <a:prstGeom prst="rect">
            <a:avLst/>
          </a:prstGeom>
        </p:spPr>
        <p:txBody>
          <a:bodyPr wrap="square">
            <a:spAutoFit/>
          </a:bodyPr>
          <a:lstStyle/>
          <a:p>
            <a:pPr lvl="0" algn="ctr">
              <a:lnSpc>
                <a:spcPct val="95000"/>
              </a:lnSpc>
              <a:defRPr/>
            </a:pPr>
            <a:r>
              <a:rPr lang="en-US" sz="1000" b="1" dirty="0" smtClean="0">
                <a:solidFill>
                  <a:schemeClr val="accent1"/>
                </a:solidFill>
              </a:rPr>
              <a:t>SCOTTY Phase #3</a:t>
            </a:r>
            <a:endParaRPr lang="en-US" sz="1000" b="1" dirty="0" smtClean="0">
              <a:solidFill>
                <a:schemeClr val="accent6">
                  <a:lumMod val="10000"/>
                </a:schemeClr>
              </a:solidFill>
            </a:endParaRPr>
          </a:p>
        </p:txBody>
      </p:sp>
      <p:sp>
        <p:nvSpPr>
          <p:cNvPr id="7" name="Rectangle 6"/>
          <p:cNvSpPr/>
          <p:nvPr/>
        </p:nvSpPr>
        <p:spPr>
          <a:xfrm>
            <a:off x="953948" y="1237798"/>
            <a:ext cx="5694501" cy="1700466"/>
          </a:xfrm>
          <a:prstGeom prst="rect">
            <a:avLst/>
          </a:prstGeom>
        </p:spPr>
        <p:txBody>
          <a:bodyPr wrap="square">
            <a:spAutoFit/>
          </a:bodyPr>
          <a:lstStyle/>
          <a:p>
            <a:pPr marL="228600" lvl="0" indent="-228600">
              <a:lnSpc>
                <a:spcPct val="95000"/>
              </a:lnSpc>
              <a:buFont typeface="+mj-lt"/>
              <a:buAutoNum type="arabicPeriod"/>
              <a:defRPr/>
            </a:pPr>
            <a:r>
              <a:rPr lang="en-US" sz="1100" b="1" dirty="0" smtClean="0">
                <a:solidFill>
                  <a:schemeClr val="tx1">
                    <a:lumMod val="50000"/>
                  </a:schemeClr>
                </a:solidFill>
              </a:rPr>
              <a:t>Receive a WME structure </a:t>
            </a:r>
            <a:r>
              <a:rPr lang="en-US" sz="1100" dirty="0" smtClean="0">
                <a:solidFill>
                  <a:schemeClr val="tx1">
                    <a:lumMod val="50000"/>
                  </a:schemeClr>
                </a:solidFill>
              </a:rPr>
              <a:t>with a root element to access it.</a:t>
            </a:r>
          </a:p>
          <a:p>
            <a:pPr marL="228600" lvl="0" indent="-228600">
              <a:lnSpc>
                <a:spcPct val="95000"/>
              </a:lnSpc>
              <a:buFont typeface="+mj-lt"/>
              <a:buAutoNum type="arabicPeriod"/>
              <a:defRPr/>
            </a:pPr>
            <a:r>
              <a:rPr lang="en-US" sz="1100" b="1" dirty="0" smtClean="0">
                <a:solidFill>
                  <a:srgbClr val="00B050"/>
                </a:solidFill>
              </a:rPr>
              <a:t>Force Rank that WME </a:t>
            </a:r>
            <a:r>
              <a:rPr lang="en-US" sz="1100" dirty="0" smtClean="0">
                <a:solidFill>
                  <a:schemeClr val="tx1">
                    <a:lumMod val="50000"/>
                  </a:schemeClr>
                </a:solidFill>
              </a:rPr>
              <a:t>according to the Omaha Taxonomy Problem </a:t>
            </a:r>
            <a:r>
              <a:rPr lang="en-US" sz="1100" b="1" dirty="0" smtClean="0">
                <a:solidFill>
                  <a:schemeClr val="tx1">
                    <a:lumMod val="50000"/>
                  </a:schemeClr>
                </a:solidFill>
              </a:rPr>
              <a:t>Priority</a:t>
            </a:r>
            <a:r>
              <a:rPr lang="en-US" sz="1100" dirty="0" smtClean="0">
                <a:solidFill>
                  <a:schemeClr val="tx1">
                    <a:lumMod val="50000"/>
                  </a:schemeClr>
                </a:solidFill>
              </a:rPr>
              <a:t>.</a:t>
            </a:r>
          </a:p>
          <a:p>
            <a:pPr marL="228600" lvl="0" indent="-228600">
              <a:lnSpc>
                <a:spcPct val="95000"/>
              </a:lnSpc>
              <a:buFont typeface="+mj-lt"/>
              <a:buAutoNum type="arabicPeriod"/>
              <a:defRPr/>
            </a:pPr>
            <a:r>
              <a:rPr lang="en-US" sz="1100" b="1" dirty="0" smtClean="0">
                <a:solidFill>
                  <a:srgbClr val="0070C0"/>
                </a:solidFill>
              </a:rPr>
              <a:t>Create a new WME </a:t>
            </a:r>
            <a:r>
              <a:rPr lang="en-US" sz="1100" dirty="0" smtClean="0">
                <a:solidFill>
                  <a:schemeClr val="tx1">
                    <a:lumMod val="50000"/>
                  </a:schemeClr>
                </a:solidFill>
              </a:rPr>
              <a:t>that will hold the resultant </a:t>
            </a:r>
            <a:r>
              <a:rPr lang="en-US" sz="1100" b="1" dirty="0" smtClean="0">
                <a:solidFill>
                  <a:schemeClr val="tx1">
                    <a:lumMod val="50000"/>
                  </a:schemeClr>
                </a:solidFill>
              </a:rPr>
              <a:t>Care Plan </a:t>
            </a:r>
            <a:r>
              <a:rPr lang="en-US" sz="1100" dirty="0" smtClean="0">
                <a:solidFill>
                  <a:schemeClr val="tx1">
                    <a:lumMod val="50000"/>
                  </a:schemeClr>
                </a:solidFill>
              </a:rPr>
              <a:t>for this patient.</a:t>
            </a:r>
          </a:p>
          <a:p>
            <a:pPr marL="228600" lvl="0" indent="-228600">
              <a:lnSpc>
                <a:spcPct val="95000"/>
              </a:lnSpc>
              <a:buFont typeface="+mj-lt"/>
              <a:buAutoNum type="arabicPeriod"/>
              <a:defRPr/>
            </a:pPr>
            <a:r>
              <a:rPr lang="en-US" sz="1100" dirty="0" smtClean="0">
                <a:solidFill>
                  <a:schemeClr val="tx1">
                    <a:lumMod val="50000"/>
                  </a:schemeClr>
                </a:solidFill>
              </a:rPr>
              <a:t>The Care Plan is organized </a:t>
            </a:r>
            <a:r>
              <a:rPr lang="en-US" sz="1100" b="1" dirty="0" smtClean="0">
                <a:solidFill>
                  <a:schemeClr val="tx1">
                    <a:lumMod val="50000"/>
                  </a:schemeClr>
                </a:solidFill>
              </a:rPr>
              <a:t>by S&amp;S + Intervention </a:t>
            </a:r>
            <a:r>
              <a:rPr lang="en-US" sz="1100" dirty="0" smtClean="0">
                <a:solidFill>
                  <a:schemeClr val="tx1">
                    <a:lumMod val="50000"/>
                  </a:schemeClr>
                </a:solidFill>
              </a:rPr>
              <a:t>and includes </a:t>
            </a:r>
            <a:r>
              <a:rPr lang="en-US" sz="1100" b="1" dirty="0" smtClean="0">
                <a:solidFill>
                  <a:schemeClr val="tx1">
                    <a:lumMod val="50000"/>
                  </a:schemeClr>
                </a:solidFill>
              </a:rPr>
              <a:t>Risks</a:t>
            </a:r>
            <a:r>
              <a:rPr lang="en-US" sz="1100" dirty="0" smtClean="0">
                <a:solidFill>
                  <a:schemeClr val="tx1">
                    <a:lumMod val="50000"/>
                  </a:schemeClr>
                </a:solidFill>
              </a:rPr>
              <a:t> </a:t>
            </a:r>
            <a:r>
              <a:rPr lang="en-US" sz="1100" dirty="0" smtClean="0">
                <a:solidFill>
                  <a:schemeClr val="tx1">
                    <a:lumMod val="50000"/>
                  </a:schemeClr>
                </a:solidFill>
              </a:rPr>
              <a:t>and an </a:t>
            </a:r>
            <a:r>
              <a:rPr lang="en-US" sz="1100" b="1" i="1" dirty="0" smtClean="0">
                <a:solidFill>
                  <a:srgbClr val="FF0000"/>
                </a:solidFill>
              </a:rPr>
              <a:t>Explanation of Reasoning</a:t>
            </a:r>
            <a:r>
              <a:rPr lang="en-US" sz="1100" dirty="0" smtClean="0">
                <a:solidFill>
                  <a:schemeClr val="tx1">
                    <a:lumMod val="50000"/>
                  </a:schemeClr>
                </a:solidFill>
              </a:rPr>
              <a:t>.</a:t>
            </a:r>
          </a:p>
          <a:p>
            <a:pPr marL="228600" lvl="0" indent="-228600">
              <a:lnSpc>
                <a:spcPct val="95000"/>
              </a:lnSpc>
              <a:buFont typeface="+mj-lt"/>
              <a:buAutoNum type="arabicPeriod"/>
              <a:defRPr/>
            </a:pPr>
            <a:r>
              <a:rPr lang="en-US" sz="1100" dirty="0" smtClean="0">
                <a:solidFill>
                  <a:schemeClr val="tx1">
                    <a:lumMod val="50000"/>
                  </a:schemeClr>
                </a:solidFill>
              </a:rPr>
              <a:t>For-Each S&amp;S (highest rank to lowest)  check the KBS score composite and determine if a </a:t>
            </a:r>
            <a:r>
              <a:rPr lang="en-US" sz="1100" b="1" dirty="0" smtClean="0">
                <a:solidFill>
                  <a:schemeClr val="tx1">
                    <a:lumMod val="50000"/>
                  </a:schemeClr>
                </a:solidFill>
              </a:rPr>
              <a:t>Referral</a:t>
            </a:r>
            <a:r>
              <a:rPr lang="en-US" sz="1100" dirty="0" smtClean="0">
                <a:solidFill>
                  <a:schemeClr val="tx1">
                    <a:lumMod val="50000"/>
                  </a:schemeClr>
                </a:solidFill>
              </a:rPr>
              <a:t> and/or </a:t>
            </a:r>
            <a:r>
              <a:rPr lang="en-US" sz="1100" b="1" dirty="0" smtClean="0">
                <a:solidFill>
                  <a:schemeClr val="tx1">
                    <a:lumMod val="50000"/>
                  </a:schemeClr>
                </a:solidFill>
              </a:rPr>
              <a:t>Treatment</a:t>
            </a:r>
            <a:r>
              <a:rPr lang="en-US" sz="1100" dirty="0" smtClean="0">
                <a:solidFill>
                  <a:schemeClr val="tx1">
                    <a:lumMod val="50000"/>
                  </a:schemeClr>
                </a:solidFill>
              </a:rPr>
              <a:t> is warranted. </a:t>
            </a:r>
          </a:p>
          <a:p>
            <a:pPr marL="228600" lvl="0" indent="-228600">
              <a:lnSpc>
                <a:spcPct val="95000"/>
              </a:lnSpc>
              <a:buFont typeface="+mj-lt"/>
              <a:buAutoNum type="arabicPeriod"/>
              <a:defRPr/>
            </a:pPr>
            <a:r>
              <a:rPr lang="en-US" sz="1100" dirty="0" smtClean="0">
                <a:solidFill>
                  <a:schemeClr val="tx1">
                    <a:lumMod val="50000"/>
                  </a:schemeClr>
                </a:solidFill>
              </a:rPr>
              <a:t>If the </a:t>
            </a:r>
            <a:r>
              <a:rPr lang="en-US" sz="1100" b="1" dirty="0" smtClean="0">
                <a:solidFill>
                  <a:schemeClr val="tx1">
                    <a:lumMod val="50000"/>
                  </a:schemeClr>
                </a:solidFill>
              </a:rPr>
              <a:t>Referral</a:t>
            </a:r>
            <a:r>
              <a:rPr lang="en-US" sz="1100" dirty="0" smtClean="0">
                <a:solidFill>
                  <a:schemeClr val="tx1">
                    <a:lumMod val="50000"/>
                  </a:schemeClr>
                </a:solidFill>
              </a:rPr>
              <a:t> and/or </a:t>
            </a:r>
            <a:r>
              <a:rPr lang="en-US" sz="1100" b="1" dirty="0" smtClean="0">
                <a:solidFill>
                  <a:schemeClr val="tx1">
                    <a:lumMod val="50000"/>
                  </a:schemeClr>
                </a:solidFill>
              </a:rPr>
              <a:t>Treatment</a:t>
            </a:r>
            <a:r>
              <a:rPr lang="en-US" sz="1100" dirty="0" smtClean="0">
                <a:solidFill>
                  <a:schemeClr val="tx1">
                    <a:lumMod val="50000"/>
                  </a:schemeClr>
                </a:solidFill>
              </a:rPr>
              <a:t> is </a:t>
            </a:r>
            <a:r>
              <a:rPr lang="en-US" sz="1100" dirty="0" smtClean="0">
                <a:solidFill>
                  <a:schemeClr val="tx1">
                    <a:lumMod val="50000"/>
                  </a:schemeClr>
                </a:solidFill>
              </a:rPr>
              <a:t>warranted, then include them in the “</a:t>
            </a:r>
            <a:r>
              <a:rPr lang="en-US" sz="1100" b="1" dirty="0" smtClean="0">
                <a:solidFill>
                  <a:schemeClr val="tx1">
                    <a:lumMod val="50000"/>
                  </a:schemeClr>
                </a:solidFill>
              </a:rPr>
              <a:t>Intervention</a:t>
            </a:r>
            <a:r>
              <a:rPr lang="en-US" sz="1100" dirty="0" smtClean="0">
                <a:solidFill>
                  <a:schemeClr val="tx1">
                    <a:lumMod val="50000"/>
                  </a:schemeClr>
                </a:solidFill>
              </a:rPr>
              <a:t>” portion of the </a:t>
            </a:r>
            <a:r>
              <a:rPr lang="en-US" sz="1100" b="1" dirty="0" smtClean="0">
                <a:solidFill>
                  <a:schemeClr val="tx1">
                    <a:lumMod val="50000"/>
                  </a:schemeClr>
                </a:solidFill>
              </a:rPr>
              <a:t>Care Plan WME</a:t>
            </a:r>
            <a:r>
              <a:rPr lang="en-US" sz="1100" dirty="0" smtClean="0">
                <a:solidFill>
                  <a:schemeClr val="tx1">
                    <a:lumMod val="50000"/>
                  </a:schemeClr>
                </a:solidFill>
              </a:rPr>
              <a:t>. </a:t>
            </a:r>
          </a:p>
          <a:p>
            <a:pPr marL="228600" lvl="0" indent="-228600">
              <a:lnSpc>
                <a:spcPct val="95000"/>
              </a:lnSpc>
              <a:buFont typeface="+mj-lt"/>
              <a:buAutoNum type="arabicPeriod"/>
              <a:defRPr/>
            </a:pPr>
            <a:endParaRPr lang="en-US" sz="1100" dirty="0" smtClean="0">
              <a:solidFill>
                <a:schemeClr val="tx1">
                  <a:lumMod val="50000"/>
                </a:schemeClr>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380BF908-D337-4124-B475-D825EF7C7711}"/>
              </a:ext>
            </a:extLst>
          </p:cNvPr>
          <p:cNvSpPr txBox="1">
            <a:spLocks/>
          </p:cNvSpPr>
          <p:nvPr/>
        </p:nvSpPr>
        <p:spPr>
          <a:xfrm>
            <a:off x="310104" y="225351"/>
            <a:ext cx="7303676" cy="663511"/>
          </a:xfrm>
          <a:prstGeom prst="rect">
            <a:avLst/>
          </a:prstGeom>
        </p:spPr>
        <p:txBody>
          <a:bodyPr/>
          <a:lstStyle/>
          <a:p>
            <a:pPr lvl="0">
              <a:lnSpc>
                <a:spcPct val="90000"/>
              </a:lnSpc>
              <a:spcBef>
                <a:spcPct val="0"/>
              </a:spcBef>
            </a:pPr>
            <a:r>
              <a:rPr kumimoji="0" lang="en-US" sz="3000" b="1" i="0" u="none" strike="noStrike" kern="1200" cap="none" spc="0" normalizeH="0" baseline="0" noProof="0" dirty="0" smtClean="0">
                <a:ln>
                  <a:noFill/>
                </a:ln>
                <a:solidFill>
                  <a:srgbClr val="55565A"/>
                </a:solidFill>
                <a:effectLst/>
                <a:uLnTx/>
                <a:uFillTx/>
                <a:latin typeface="+mj-lt"/>
                <a:ea typeface="+mj-ea"/>
                <a:cs typeface="+mj-cs"/>
              </a:rPr>
              <a:t>POC WME Structures,</a:t>
            </a:r>
            <a:r>
              <a:rPr kumimoji="0" lang="en-US" sz="3000" b="1" i="0" u="none" strike="noStrike" kern="1200" cap="none" spc="0" normalizeH="0" noProof="0" dirty="0" smtClean="0">
                <a:ln>
                  <a:noFill/>
                </a:ln>
                <a:solidFill>
                  <a:srgbClr val="55565A"/>
                </a:solidFill>
                <a:effectLst/>
                <a:uLnTx/>
                <a:uFillTx/>
                <a:latin typeface="+mj-lt"/>
                <a:ea typeface="+mj-ea"/>
                <a:cs typeface="+mj-cs"/>
              </a:rPr>
              <a:t> Flow, and </a:t>
            </a:r>
            <a:r>
              <a:rPr kumimoji="0" lang="en-US" sz="3000" b="1" i="0" u="none" strike="noStrike" kern="1200" cap="none" spc="0" normalizeH="0" noProof="0" dirty="0" err="1" smtClean="0">
                <a:ln>
                  <a:noFill/>
                </a:ln>
                <a:solidFill>
                  <a:srgbClr val="55565A"/>
                </a:solidFill>
                <a:effectLst/>
                <a:uLnTx/>
                <a:uFillTx/>
                <a:latin typeface="+mj-lt"/>
                <a:ea typeface="+mj-ea"/>
                <a:cs typeface="+mj-cs"/>
              </a:rPr>
              <a:t>Mods</a:t>
            </a:r>
            <a:r>
              <a:rPr kumimoji="0" lang="en-US" sz="3000" b="1" i="0" u="none" strike="noStrike" kern="1200" cap="none" spc="0" normalizeH="0" noProof="0" dirty="0" smtClean="0">
                <a:ln>
                  <a:noFill/>
                </a:ln>
                <a:solidFill>
                  <a:srgbClr val="55565A"/>
                </a:solidFill>
                <a:effectLst/>
                <a:uLnTx/>
                <a:uFillTx/>
                <a:latin typeface="+mj-lt"/>
                <a:ea typeface="+mj-ea"/>
                <a:cs typeface="+mj-cs"/>
              </a:rPr>
              <a:t>.</a:t>
            </a:r>
            <a:endParaRPr kumimoji="0" lang="en-US" sz="1600" b="0" i="0" u="none" strike="noStrike" kern="1200" cap="none" spc="0" normalizeH="0" baseline="0" noProof="0" dirty="0">
              <a:ln>
                <a:noFill/>
              </a:ln>
              <a:solidFill>
                <a:srgbClr val="0070C0"/>
              </a:solidFill>
              <a:effectLst/>
              <a:uLnTx/>
              <a:uFillTx/>
              <a:latin typeface="+mj-lt"/>
              <a:ea typeface="+mj-ea"/>
              <a:cs typeface="+mj-cs"/>
            </a:endParaRPr>
          </a:p>
        </p:txBody>
      </p:sp>
      <p:sp>
        <p:nvSpPr>
          <p:cNvPr id="3" name="Rectangle 2"/>
          <p:cNvSpPr/>
          <p:nvPr/>
        </p:nvSpPr>
        <p:spPr>
          <a:xfrm>
            <a:off x="345232" y="830424"/>
            <a:ext cx="4758612" cy="3631763"/>
          </a:xfrm>
          <a:prstGeom prst="rect">
            <a:avLst/>
          </a:prstGeom>
        </p:spPr>
        <p:txBody>
          <a:bodyPr wrap="square">
            <a:spAutoFit/>
          </a:bodyPr>
          <a:lstStyle/>
          <a:p>
            <a:r>
              <a:rPr lang="en-US" sz="1000" dirty="0" smtClean="0">
                <a:latin typeface="Tahoma" pitchFamily="34" charset="0"/>
                <a:ea typeface="Tahoma" pitchFamily="34" charset="0"/>
                <a:cs typeface="Tahoma" pitchFamily="34" charset="0"/>
              </a:rPr>
              <a:t> (state &lt;s&gt; ^name </a:t>
            </a:r>
            <a:r>
              <a:rPr lang="en-US" sz="1000" dirty="0" err="1" smtClean="0">
                <a:latin typeface="Tahoma" pitchFamily="34" charset="0"/>
                <a:ea typeface="Tahoma" pitchFamily="34" charset="0"/>
                <a:cs typeface="Tahoma" pitchFamily="34" charset="0"/>
              </a:rPr>
              <a:t>omaha_taxonomy_smem</a:t>
            </a:r>
            <a:r>
              <a:rPr lang="en-US" sz="1000" dirty="0" smtClean="0">
                <a:latin typeface="Tahoma" pitchFamily="34" charset="0"/>
                <a:ea typeface="Tahoma" pitchFamily="34" charset="0"/>
                <a:cs typeface="Tahoma" pitchFamily="34" charset="0"/>
              </a:rPr>
              <a:t> ^current-item &lt;root&gt;)</a:t>
            </a:r>
          </a:p>
          <a:p>
            <a:r>
              <a:rPr lang="en-US" sz="1000" dirty="0" smtClean="0">
                <a:latin typeface="Tahoma" pitchFamily="34" charset="0"/>
                <a:ea typeface="Tahoma" pitchFamily="34" charset="0"/>
                <a:cs typeface="Tahoma" pitchFamily="34" charset="0"/>
              </a:rPr>
              <a:t>   (&lt;root&gt; ^</a:t>
            </a:r>
            <a:r>
              <a:rPr lang="en-US" sz="1000" dirty="0" err="1" smtClean="0">
                <a:latin typeface="Tahoma" pitchFamily="34" charset="0"/>
                <a:ea typeface="Tahoma" pitchFamily="34" charset="0"/>
                <a:cs typeface="Tahoma" pitchFamily="34" charset="0"/>
              </a:rPr>
              <a:t>omahasignsymptom</a:t>
            </a:r>
            <a:r>
              <a:rPr lang="en-US" sz="1000" dirty="0" smtClean="0">
                <a:latin typeface="Tahoma" pitchFamily="34" charset="0"/>
                <a:ea typeface="Tahoma" pitchFamily="34" charset="0"/>
                <a:cs typeface="Tahoma" pitchFamily="34" charset="0"/>
              </a:rPr>
              <a:t> &lt;</a:t>
            </a:r>
            <a:r>
              <a:rPr lang="en-US" sz="1000" dirty="0" err="1" smtClean="0">
                <a:latin typeface="Tahoma" pitchFamily="34" charset="0"/>
                <a:ea typeface="Tahoma" pitchFamily="34" charset="0"/>
                <a:cs typeface="Tahoma" pitchFamily="34" charset="0"/>
              </a:rPr>
              <a:t>oss</a:t>
            </a:r>
            <a:r>
              <a:rPr lang="en-US" sz="1000" dirty="0" smtClean="0">
                <a:latin typeface="Tahoma" pitchFamily="34" charset="0"/>
                <a:ea typeface="Tahoma" pitchFamily="34" charset="0"/>
                <a:cs typeface="Tahoma" pitchFamily="34" charset="0"/>
              </a:rPr>
              <a:t>&gt;)                       </a:t>
            </a:r>
          </a:p>
          <a:p>
            <a:r>
              <a:rPr lang="en-US" sz="1000" dirty="0" smtClean="0">
                <a:latin typeface="Tahoma" pitchFamily="34" charset="0"/>
                <a:ea typeface="Tahoma" pitchFamily="34" charset="0"/>
                <a:cs typeface="Tahoma" pitchFamily="34" charset="0"/>
              </a:rPr>
              <a:t>   (&lt;</a:t>
            </a:r>
            <a:r>
              <a:rPr lang="en-US" sz="1000" dirty="0" err="1" smtClean="0">
                <a:latin typeface="Tahoma" pitchFamily="34" charset="0"/>
                <a:ea typeface="Tahoma" pitchFamily="34" charset="0"/>
                <a:cs typeface="Tahoma" pitchFamily="34" charset="0"/>
              </a:rPr>
              <a:t>oss</a:t>
            </a:r>
            <a:r>
              <a:rPr lang="en-US" sz="1000" dirty="0" smtClean="0">
                <a:latin typeface="Tahoma" pitchFamily="34" charset="0"/>
                <a:ea typeface="Tahoma" pitchFamily="34" charset="0"/>
                <a:cs typeface="Tahoma" pitchFamily="34" charset="0"/>
              </a:rPr>
              <a:t>&gt; ^name &lt;</a:t>
            </a:r>
            <a:r>
              <a:rPr lang="en-US" sz="1000" dirty="0" err="1" smtClean="0">
                <a:latin typeface="Tahoma" pitchFamily="34" charset="0"/>
                <a:ea typeface="Tahoma" pitchFamily="34" charset="0"/>
                <a:cs typeface="Tahoma" pitchFamily="34" charset="0"/>
              </a:rPr>
              <a:t>oss_name</a:t>
            </a:r>
            <a:r>
              <a:rPr lang="en-US" sz="1000" dirty="0" smtClean="0">
                <a:latin typeface="Tahoma" pitchFamily="34" charset="0"/>
                <a:ea typeface="Tahoma" pitchFamily="34" charset="0"/>
                <a:cs typeface="Tahoma" pitchFamily="34" charset="0"/>
              </a:rPr>
              <a:t>&gt;)</a:t>
            </a:r>
          </a:p>
          <a:p>
            <a:r>
              <a:rPr lang="en-US" sz="1000" b="1" dirty="0" smtClean="0">
                <a:solidFill>
                  <a:srgbClr val="0070C0"/>
                </a:solidFill>
                <a:latin typeface="Tahoma" pitchFamily="34" charset="0"/>
                <a:ea typeface="Tahoma" pitchFamily="34" charset="0"/>
                <a:cs typeface="Tahoma" pitchFamily="34" charset="0"/>
              </a:rPr>
              <a:t>   (&lt;</a:t>
            </a:r>
            <a:r>
              <a:rPr lang="en-US" sz="1000" b="1" dirty="0" err="1" smtClean="0">
                <a:solidFill>
                  <a:srgbClr val="0070C0"/>
                </a:solidFill>
                <a:latin typeface="Tahoma" pitchFamily="34" charset="0"/>
                <a:ea typeface="Tahoma" pitchFamily="34" charset="0"/>
                <a:cs typeface="Tahoma" pitchFamily="34" charset="0"/>
              </a:rPr>
              <a:t>oss</a:t>
            </a:r>
            <a:r>
              <a:rPr lang="en-US" sz="1000" b="1" dirty="0" smtClean="0">
                <a:solidFill>
                  <a:srgbClr val="0070C0"/>
                </a:solidFill>
                <a:latin typeface="Tahoma" pitchFamily="34" charset="0"/>
                <a:ea typeface="Tahoma" pitchFamily="34" charset="0"/>
                <a:cs typeface="Tahoma" pitchFamily="34" charset="0"/>
              </a:rPr>
              <a:t>&gt; ^name |Impotency|)                              	# Example</a:t>
            </a:r>
          </a:p>
          <a:p>
            <a:r>
              <a:rPr lang="en-US" sz="1000" dirty="0" smtClean="0">
                <a:latin typeface="Tahoma" pitchFamily="34" charset="0"/>
                <a:ea typeface="Tahoma" pitchFamily="34" charset="0"/>
                <a:cs typeface="Tahoma" pitchFamily="34" charset="0"/>
              </a:rPr>
              <a:t>   (&lt;</a:t>
            </a:r>
            <a:r>
              <a:rPr lang="en-US" sz="1000" dirty="0" err="1" smtClean="0">
                <a:latin typeface="Tahoma" pitchFamily="34" charset="0"/>
                <a:ea typeface="Tahoma" pitchFamily="34" charset="0"/>
                <a:cs typeface="Tahoma" pitchFamily="34" charset="0"/>
              </a:rPr>
              <a:t>oss</a:t>
            </a:r>
            <a:r>
              <a:rPr lang="en-US" sz="1000" dirty="0" smtClean="0">
                <a:latin typeface="Tahoma" pitchFamily="34" charset="0"/>
                <a:ea typeface="Tahoma" pitchFamily="34" charset="0"/>
                <a:cs typeface="Tahoma" pitchFamily="34" charset="0"/>
              </a:rPr>
              <a:t>&gt; ^code &lt;</a:t>
            </a:r>
            <a:r>
              <a:rPr lang="en-US" sz="1000" dirty="0" err="1" smtClean="0">
                <a:latin typeface="Tahoma" pitchFamily="34" charset="0"/>
                <a:ea typeface="Tahoma" pitchFamily="34" charset="0"/>
                <a:cs typeface="Tahoma" pitchFamily="34" charset="0"/>
              </a:rPr>
              <a:t>oss_code</a:t>
            </a:r>
            <a:r>
              <a:rPr lang="en-US" sz="1000" dirty="0" smtClean="0">
                <a:latin typeface="Tahoma" pitchFamily="34" charset="0"/>
                <a:ea typeface="Tahoma" pitchFamily="34" charset="0"/>
                <a:cs typeface="Tahoma" pitchFamily="34" charset="0"/>
              </a:rPr>
              <a:t>&gt;)</a:t>
            </a:r>
          </a:p>
          <a:p>
            <a:r>
              <a:rPr lang="en-US" sz="1000" dirty="0" smtClean="0">
                <a:latin typeface="Tahoma" pitchFamily="34" charset="0"/>
                <a:ea typeface="Tahoma" pitchFamily="34" charset="0"/>
                <a:cs typeface="Tahoma" pitchFamily="34" charset="0"/>
              </a:rPr>
              <a:t>   (&lt;</a:t>
            </a:r>
            <a:r>
              <a:rPr lang="en-US" sz="1000" dirty="0" err="1" smtClean="0">
                <a:latin typeface="Tahoma" pitchFamily="34" charset="0"/>
                <a:ea typeface="Tahoma" pitchFamily="34" charset="0"/>
                <a:cs typeface="Tahoma" pitchFamily="34" charset="0"/>
              </a:rPr>
              <a:t>oss</a:t>
            </a:r>
            <a:r>
              <a:rPr lang="en-US" sz="1000" dirty="0" smtClean="0">
                <a:latin typeface="Tahoma" pitchFamily="34" charset="0"/>
                <a:ea typeface="Tahoma" pitchFamily="34" charset="0"/>
                <a:cs typeface="Tahoma" pitchFamily="34" charset="0"/>
              </a:rPr>
              <a:t>&gt; ^</a:t>
            </a:r>
            <a:r>
              <a:rPr lang="en-US" sz="1000" dirty="0" err="1" smtClean="0">
                <a:latin typeface="Tahoma" pitchFamily="34" charset="0"/>
                <a:ea typeface="Tahoma" pitchFamily="34" charset="0"/>
                <a:cs typeface="Tahoma" pitchFamily="34" charset="0"/>
              </a:rPr>
              <a:t>omahaproblem</a:t>
            </a:r>
            <a:r>
              <a:rPr lang="en-US" sz="1000" dirty="0" smtClean="0">
                <a:latin typeface="Tahoma" pitchFamily="34" charset="0"/>
                <a:ea typeface="Tahoma" pitchFamily="34" charset="0"/>
                <a:cs typeface="Tahoma" pitchFamily="34" charset="0"/>
              </a:rPr>
              <a:t> &lt;</a:t>
            </a:r>
            <a:r>
              <a:rPr lang="en-US" sz="1000" dirty="0" err="1" smtClean="0">
                <a:latin typeface="Tahoma" pitchFamily="34" charset="0"/>
                <a:ea typeface="Tahoma" pitchFamily="34" charset="0"/>
                <a:cs typeface="Tahoma" pitchFamily="34" charset="0"/>
              </a:rPr>
              <a:t>opbm</a:t>
            </a:r>
            <a:r>
              <a:rPr lang="en-US" sz="1000" dirty="0" smtClean="0">
                <a:latin typeface="Tahoma" pitchFamily="34" charset="0"/>
                <a:ea typeface="Tahoma" pitchFamily="34" charset="0"/>
                <a:cs typeface="Tahoma" pitchFamily="34" charset="0"/>
              </a:rPr>
              <a:t>&gt;)        </a:t>
            </a:r>
          </a:p>
          <a:p>
            <a:r>
              <a:rPr lang="en-US" sz="1000" b="1" dirty="0" smtClean="0">
                <a:solidFill>
                  <a:srgbClr val="0070C0"/>
                </a:solidFill>
                <a:latin typeface="Tahoma" pitchFamily="34" charset="0"/>
                <a:ea typeface="Tahoma" pitchFamily="34" charset="0"/>
                <a:cs typeface="Tahoma" pitchFamily="34" charset="0"/>
              </a:rPr>
              <a:t>   (&lt;</a:t>
            </a:r>
            <a:r>
              <a:rPr lang="en-US" sz="1000" b="1" dirty="0" err="1" smtClean="0">
                <a:solidFill>
                  <a:srgbClr val="0070C0"/>
                </a:solidFill>
                <a:latin typeface="Tahoma" pitchFamily="34" charset="0"/>
                <a:ea typeface="Tahoma" pitchFamily="34" charset="0"/>
                <a:cs typeface="Tahoma" pitchFamily="34" charset="0"/>
              </a:rPr>
              <a:t>opbm</a:t>
            </a:r>
            <a:r>
              <a:rPr lang="en-US" sz="1000" b="1" dirty="0" smtClean="0">
                <a:solidFill>
                  <a:srgbClr val="0070C0"/>
                </a:solidFill>
                <a:latin typeface="Tahoma" pitchFamily="34" charset="0"/>
                <a:ea typeface="Tahoma" pitchFamily="34" charset="0"/>
                <a:cs typeface="Tahoma" pitchFamily="34" charset="0"/>
              </a:rPr>
              <a:t>&gt; ^name |</a:t>
            </a:r>
            <a:r>
              <a:rPr lang="en-US" sz="1000" b="1" dirty="0" err="1" smtClean="0">
                <a:solidFill>
                  <a:srgbClr val="0070C0"/>
                </a:solidFill>
                <a:latin typeface="Tahoma" pitchFamily="34" charset="0"/>
                <a:ea typeface="Tahoma" pitchFamily="34" charset="0"/>
                <a:cs typeface="Tahoma" pitchFamily="34" charset="0"/>
              </a:rPr>
              <a:t>reproductivefunction</a:t>
            </a:r>
            <a:r>
              <a:rPr lang="en-US" sz="1000" b="1" dirty="0" smtClean="0">
                <a:solidFill>
                  <a:srgbClr val="0070C0"/>
                </a:solidFill>
                <a:latin typeface="Tahoma" pitchFamily="34" charset="0"/>
                <a:ea typeface="Tahoma" pitchFamily="34" charset="0"/>
                <a:cs typeface="Tahoma" pitchFamily="34" charset="0"/>
              </a:rPr>
              <a:t>|)                  	# Example </a:t>
            </a:r>
          </a:p>
          <a:p>
            <a:r>
              <a:rPr lang="en-US" sz="1000" dirty="0" smtClean="0">
                <a:latin typeface="Tahoma" pitchFamily="34" charset="0"/>
                <a:ea typeface="Tahoma" pitchFamily="34" charset="0"/>
                <a:cs typeface="Tahoma" pitchFamily="34" charset="0"/>
              </a:rPr>
              <a:t>   (&lt;</a:t>
            </a:r>
            <a:r>
              <a:rPr lang="en-US" sz="1000" dirty="0" err="1" smtClean="0">
                <a:latin typeface="Tahoma" pitchFamily="34" charset="0"/>
                <a:ea typeface="Tahoma" pitchFamily="34" charset="0"/>
                <a:cs typeface="Tahoma" pitchFamily="34" charset="0"/>
              </a:rPr>
              <a:t>opbm</a:t>
            </a:r>
            <a:r>
              <a:rPr lang="en-US" sz="1000" dirty="0" smtClean="0">
                <a:latin typeface="Tahoma" pitchFamily="34" charset="0"/>
                <a:ea typeface="Tahoma" pitchFamily="34" charset="0"/>
                <a:cs typeface="Tahoma" pitchFamily="34" charset="0"/>
              </a:rPr>
              <a:t>&gt; ^name &lt;</a:t>
            </a:r>
            <a:r>
              <a:rPr lang="en-US" sz="1000" dirty="0" err="1" smtClean="0">
                <a:latin typeface="Tahoma" pitchFamily="34" charset="0"/>
                <a:ea typeface="Tahoma" pitchFamily="34" charset="0"/>
                <a:cs typeface="Tahoma" pitchFamily="34" charset="0"/>
              </a:rPr>
              <a:t>opbm_name</a:t>
            </a:r>
            <a:r>
              <a:rPr lang="en-US" sz="1000" dirty="0" smtClean="0">
                <a:latin typeface="Tahoma" pitchFamily="34" charset="0"/>
                <a:ea typeface="Tahoma" pitchFamily="34" charset="0"/>
                <a:cs typeface="Tahoma" pitchFamily="34" charset="0"/>
              </a:rPr>
              <a:t>&gt;)</a:t>
            </a:r>
          </a:p>
          <a:p>
            <a:r>
              <a:rPr lang="en-US" sz="1000" dirty="0" smtClean="0">
                <a:latin typeface="Tahoma" pitchFamily="34" charset="0"/>
                <a:ea typeface="Tahoma" pitchFamily="34" charset="0"/>
                <a:cs typeface="Tahoma" pitchFamily="34" charset="0"/>
              </a:rPr>
              <a:t>   (&lt;</a:t>
            </a:r>
            <a:r>
              <a:rPr lang="en-US" sz="1000" dirty="0" err="1" smtClean="0">
                <a:latin typeface="Tahoma" pitchFamily="34" charset="0"/>
                <a:ea typeface="Tahoma" pitchFamily="34" charset="0"/>
                <a:cs typeface="Tahoma" pitchFamily="34" charset="0"/>
              </a:rPr>
              <a:t>opbm</a:t>
            </a:r>
            <a:r>
              <a:rPr lang="en-US" sz="1000" dirty="0" smtClean="0">
                <a:latin typeface="Tahoma" pitchFamily="34" charset="0"/>
                <a:ea typeface="Tahoma" pitchFamily="34" charset="0"/>
                <a:cs typeface="Tahoma" pitchFamily="34" charset="0"/>
              </a:rPr>
              <a:t>&gt; ^prioritization &lt;prioritization&gt;)                                    </a:t>
            </a:r>
          </a:p>
          <a:p>
            <a:r>
              <a:rPr lang="en-US" sz="1000" dirty="0" smtClean="0">
                <a:latin typeface="Tahoma" pitchFamily="34" charset="0"/>
                <a:ea typeface="Tahoma" pitchFamily="34" charset="0"/>
                <a:cs typeface="Tahoma" pitchFamily="34" charset="0"/>
              </a:rPr>
              <a:t>   (&lt;prioritization&gt; ^name &lt;</a:t>
            </a:r>
            <a:r>
              <a:rPr lang="en-US" sz="1000" dirty="0" err="1" smtClean="0">
                <a:latin typeface="Tahoma" pitchFamily="34" charset="0"/>
                <a:ea typeface="Tahoma" pitchFamily="34" charset="0"/>
                <a:cs typeface="Tahoma" pitchFamily="34" charset="0"/>
              </a:rPr>
              <a:t>pri_name</a:t>
            </a:r>
            <a:r>
              <a:rPr lang="en-US" sz="1000" dirty="0" smtClean="0">
                <a:latin typeface="Tahoma" pitchFamily="34" charset="0"/>
                <a:ea typeface="Tahoma" pitchFamily="34" charset="0"/>
                <a:cs typeface="Tahoma" pitchFamily="34" charset="0"/>
              </a:rPr>
              <a:t>&gt;)      </a:t>
            </a:r>
          </a:p>
          <a:p>
            <a:r>
              <a:rPr lang="en-US" sz="1000" b="1" dirty="0" smtClean="0">
                <a:solidFill>
                  <a:srgbClr val="0070C0"/>
                </a:solidFill>
                <a:latin typeface="Tahoma" pitchFamily="34" charset="0"/>
                <a:ea typeface="Tahoma" pitchFamily="34" charset="0"/>
                <a:cs typeface="Tahoma" pitchFamily="34" charset="0"/>
              </a:rPr>
              <a:t>   (&lt;prioritization&gt; ^name |physical|)                    	# Example</a:t>
            </a:r>
          </a:p>
          <a:p>
            <a:r>
              <a:rPr lang="en-US" sz="1000" dirty="0" smtClean="0">
                <a:latin typeface="Tahoma" pitchFamily="34" charset="0"/>
                <a:ea typeface="Tahoma" pitchFamily="34" charset="0"/>
                <a:cs typeface="Tahoma" pitchFamily="34" charset="0"/>
              </a:rPr>
              <a:t>   (&lt;prioritization&gt; ^priority &lt;</a:t>
            </a:r>
            <a:r>
              <a:rPr lang="en-US" sz="1000" dirty="0" err="1" smtClean="0">
                <a:latin typeface="Tahoma" pitchFamily="34" charset="0"/>
                <a:ea typeface="Tahoma" pitchFamily="34" charset="0"/>
                <a:cs typeface="Tahoma" pitchFamily="34" charset="0"/>
              </a:rPr>
              <a:t>pri_value</a:t>
            </a:r>
            <a:r>
              <a:rPr lang="en-US" sz="1000" dirty="0" smtClean="0">
                <a:latin typeface="Tahoma" pitchFamily="34" charset="0"/>
                <a:ea typeface="Tahoma" pitchFamily="34" charset="0"/>
                <a:cs typeface="Tahoma" pitchFamily="34" charset="0"/>
              </a:rPr>
              <a:t>&gt;)</a:t>
            </a:r>
          </a:p>
          <a:p>
            <a:r>
              <a:rPr lang="en-US" sz="1000" b="1" dirty="0" smtClean="0">
                <a:solidFill>
                  <a:srgbClr val="0070C0"/>
                </a:solidFill>
                <a:latin typeface="Tahoma" pitchFamily="34" charset="0"/>
                <a:ea typeface="Tahoma" pitchFamily="34" charset="0"/>
                <a:cs typeface="Tahoma" pitchFamily="34" charset="0"/>
              </a:rPr>
              <a:t>   (&lt;prioritization&gt; ^priority 1) 		 # Example </a:t>
            </a:r>
          </a:p>
          <a:p>
            <a:r>
              <a:rPr lang="en-US" sz="1000" b="1" dirty="0" smtClean="0">
                <a:solidFill>
                  <a:srgbClr val="0070C0"/>
                </a:solidFill>
                <a:latin typeface="Tahoma" pitchFamily="34" charset="0"/>
                <a:ea typeface="Tahoma" pitchFamily="34" charset="0"/>
                <a:cs typeface="Tahoma" pitchFamily="34" charset="0"/>
              </a:rPr>
              <a:t>   </a:t>
            </a:r>
          </a:p>
          <a:p>
            <a:r>
              <a:rPr lang="en-US" sz="1000" b="1" dirty="0" smtClean="0">
                <a:latin typeface="Tahoma" pitchFamily="34" charset="0"/>
                <a:ea typeface="Tahoma" pitchFamily="34" charset="0"/>
                <a:cs typeface="Tahoma" pitchFamily="34" charset="0"/>
              </a:rPr>
              <a:t># Below: Each OSS has 1 or more "</a:t>
            </a:r>
            <a:r>
              <a:rPr lang="en-US" sz="1000" b="1" dirty="0" err="1" smtClean="0">
                <a:latin typeface="Tahoma" pitchFamily="34" charset="0"/>
                <a:ea typeface="Tahoma" pitchFamily="34" charset="0"/>
                <a:cs typeface="Tahoma" pitchFamily="34" charset="0"/>
              </a:rPr>
              <a:t>touples</a:t>
            </a:r>
            <a:r>
              <a:rPr lang="en-US" sz="1000" b="1" dirty="0" smtClean="0">
                <a:latin typeface="Tahoma" pitchFamily="34" charset="0"/>
                <a:ea typeface="Tahoma" pitchFamily="34" charset="0"/>
                <a:cs typeface="Tahoma" pitchFamily="34" charset="0"/>
              </a:rPr>
              <a:t>"  =  "Intervention". </a:t>
            </a:r>
          </a:p>
          <a:p>
            <a:r>
              <a:rPr lang="en-US" sz="1000" dirty="0" smtClean="0">
                <a:latin typeface="Tahoma" pitchFamily="34" charset="0"/>
                <a:ea typeface="Tahoma" pitchFamily="34" charset="0"/>
                <a:cs typeface="Tahoma" pitchFamily="34" charset="0"/>
              </a:rPr>
              <a:t>   (&lt;</a:t>
            </a:r>
            <a:r>
              <a:rPr lang="en-US" sz="1000" dirty="0" err="1" smtClean="0">
                <a:latin typeface="Tahoma" pitchFamily="34" charset="0"/>
                <a:ea typeface="Tahoma" pitchFamily="34" charset="0"/>
                <a:cs typeface="Tahoma" pitchFamily="34" charset="0"/>
              </a:rPr>
              <a:t>oss</a:t>
            </a:r>
            <a:r>
              <a:rPr lang="en-US" sz="1000" dirty="0" smtClean="0">
                <a:latin typeface="Tahoma" pitchFamily="34" charset="0"/>
                <a:ea typeface="Tahoma" pitchFamily="34" charset="0"/>
                <a:cs typeface="Tahoma" pitchFamily="34" charset="0"/>
              </a:rPr>
              <a:t>&gt; ^imp_intervention-1 &lt;intervention&gt;)</a:t>
            </a:r>
            <a:endParaRPr lang="en-US" sz="800" b="1" dirty="0" smtClean="0">
              <a:solidFill>
                <a:srgbClr val="0070C0"/>
              </a:solidFill>
              <a:latin typeface="Tahoma" pitchFamily="34" charset="0"/>
              <a:ea typeface="Tahoma" pitchFamily="34" charset="0"/>
              <a:cs typeface="Tahoma" pitchFamily="34" charset="0"/>
            </a:endParaRPr>
          </a:p>
          <a:p>
            <a:r>
              <a:rPr lang="en-US" sz="1000" dirty="0" smtClean="0">
                <a:latin typeface="Tahoma" pitchFamily="34" charset="0"/>
                <a:ea typeface="Tahoma" pitchFamily="34" charset="0"/>
                <a:cs typeface="Tahoma" pitchFamily="34" charset="0"/>
              </a:rPr>
              <a:t>   (&lt;intervention&gt; </a:t>
            </a:r>
          </a:p>
          <a:p>
            <a:r>
              <a:rPr lang="en-US" sz="1000" dirty="0" smtClean="0">
                <a:latin typeface="Tahoma" pitchFamily="34" charset="0"/>
                <a:ea typeface="Tahoma" pitchFamily="34" charset="0"/>
                <a:cs typeface="Tahoma" pitchFamily="34" charset="0"/>
              </a:rPr>
              <a:t>            ^category.name surveillance &lt;</a:t>
            </a:r>
            <a:r>
              <a:rPr lang="en-US" sz="1000" dirty="0" err="1" smtClean="0">
                <a:latin typeface="Tahoma" pitchFamily="34" charset="0"/>
                <a:ea typeface="Tahoma" pitchFamily="34" charset="0"/>
                <a:cs typeface="Tahoma" pitchFamily="34" charset="0"/>
              </a:rPr>
              <a:t>category_name</a:t>
            </a:r>
            <a:r>
              <a:rPr lang="en-US" sz="1000" dirty="0" smtClean="0">
                <a:latin typeface="Tahoma" pitchFamily="34" charset="0"/>
                <a:ea typeface="Tahoma" pitchFamily="34" charset="0"/>
                <a:cs typeface="Tahoma" pitchFamily="34" charset="0"/>
              </a:rPr>
              <a:t>&gt;   </a:t>
            </a:r>
          </a:p>
          <a:p>
            <a:r>
              <a:rPr lang="en-US" sz="1000" dirty="0" smtClean="0">
                <a:latin typeface="Tahoma" pitchFamily="34" charset="0"/>
                <a:ea typeface="Tahoma" pitchFamily="34" charset="0"/>
                <a:cs typeface="Tahoma" pitchFamily="34" charset="0"/>
              </a:rPr>
              <a:t>	^</a:t>
            </a:r>
            <a:r>
              <a:rPr lang="en-US" sz="1000" dirty="0" err="1" smtClean="0">
                <a:latin typeface="Tahoma" pitchFamily="34" charset="0"/>
                <a:ea typeface="Tahoma" pitchFamily="34" charset="0"/>
                <a:cs typeface="Tahoma" pitchFamily="34" charset="0"/>
              </a:rPr>
              <a:t>category.value</a:t>
            </a:r>
            <a:r>
              <a:rPr lang="en-US" sz="1000" dirty="0" smtClean="0">
                <a:latin typeface="Tahoma" pitchFamily="34" charset="0"/>
                <a:ea typeface="Tahoma" pitchFamily="34" charset="0"/>
                <a:cs typeface="Tahoma" pitchFamily="34" charset="0"/>
              </a:rPr>
              <a:t> &lt;</a:t>
            </a:r>
            <a:r>
              <a:rPr lang="en-US" sz="1000" dirty="0" err="1" smtClean="0">
                <a:latin typeface="Tahoma" pitchFamily="34" charset="0"/>
                <a:ea typeface="Tahoma" pitchFamily="34" charset="0"/>
                <a:cs typeface="Tahoma" pitchFamily="34" charset="0"/>
              </a:rPr>
              <a:t>category_value</a:t>
            </a:r>
            <a:r>
              <a:rPr lang="en-US" sz="1000" dirty="0" smtClean="0">
                <a:latin typeface="Tahoma" pitchFamily="34" charset="0"/>
                <a:ea typeface="Tahoma" pitchFamily="34" charset="0"/>
                <a:cs typeface="Tahoma" pitchFamily="34" charset="0"/>
              </a:rPr>
              <a:t>&gt;                                </a:t>
            </a:r>
          </a:p>
          <a:p>
            <a:r>
              <a:rPr lang="en-US" sz="1000" dirty="0" smtClean="0">
                <a:latin typeface="Tahoma" pitchFamily="34" charset="0"/>
                <a:ea typeface="Tahoma" pitchFamily="34" charset="0"/>
                <a:cs typeface="Tahoma" pitchFamily="34" charset="0"/>
              </a:rPr>
              <a:t>            ^target.name </a:t>
            </a:r>
            <a:r>
              <a:rPr lang="en-US" sz="1000" dirty="0" err="1" smtClean="0">
                <a:latin typeface="Tahoma" pitchFamily="34" charset="0"/>
                <a:ea typeface="Tahoma" pitchFamily="34" charset="0"/>
                <a:cs typeface="Tahoma" pitchFamily="34" charset="0"/>
              </a:rPr>
              <a:t>signssymptomsphysical</a:t>
            </a:r>
            <a:r>
              <a:rPr lang="en-US" sz="1000" dirty="0" smtClean="0">
                <a:latin typeface="Tahoma" pitchFamily="34" charset="0"/>
                <a:ea typeface="Tahoma" pitchFamily="34" charset="0"/>
                <a:cs typeface="Tahoma" pitchFamily="34" charset="0"/>
              </a:rPr>
              <a:t> &lt;</a:t>
            </a:r>
            <a:r>
              <a:rPr lang="en-US" sz="1000" dirty="0" err="1" smtClean="0">
                <a:latin typeface="Tahoma" pitchFamily="34" charset="0"/>
                <a:ea typeface="Tahoma" pitchFamily="34" charset="0"/>
                <a:cs typeface="Tahoma" pitchFamily="34" charset="0"/>
              </a:rPr>
              <a:t>target_name</a:t>
            </a:r>
            <a:r>
              <a:rPr lang="en-US" sz="1000" dirty="0" smtClean="0">
                <a:latin typeface="Tahoma" pitchFamily="34" charset="0"/>
                <a:ea typeface="Tahoma" pitchFamily="34" charset="0"/>
                <a:cs typeface="Tahoma" pitchFamily="34" charset="0"/>
              </a:rPr>
              <a:t>&gt; </a:t>
            </a:r>
          </a:p>
          <a:p>
            <a:r>
              <a:rPr lang="en-US" sz="1000" dirty="0" smtClean="0">
                <a:latin typeface="Tahoma" pitchFamily="34" charset="0"/>
                <a:ea typeface="Tahoma" pitchFamily="34" charset="0"/>
                <a:cs typeface="Tahoma" pitchFamily="34" charset="0"/>
              </a:rPr>
              <a:t>	^</a:t>
            </a:r>
            <a:r>
              <a:rPr lang="en-US" sz="1000" dirty="0" err="1" smtClean="0">
                <a:latin typeface="Tahoma" pitchFamily="34" charset="0"/>
                <a:ea typeface="Tahoma" pitchFamily="34" charset="0"/>
                <a:cs typeface="Tahoma" pitchFamily="34" charset="0"/>
              </a:rPr>
              <a:t>target.value</a:t>
            </a:r>
            <a:r>
              <a:rPr lang="en-US" sz="1000" dirty="0" smtClean="0">
                <a:latin typeface="Tahoma" pitchFamily="34" charset="0"/>
                <a:ea typeface="Tahoma" pitchFamily="34" charset="0"/>
                <a:cs typeface="Tahoma" pitchFamily="34" charset="0"/>
              </a:rPr>
              <a:t> &lt;</a:t>
            </a:r>
            <a:r>
              <a:rPr lang="en-US" sz="1000" dirty="0" err="1" smtClean="0">
                <a:latin typeface="Tahoma" pitchFamily="34" charset="0"/>
                <a:ea typeface="Tahoma" pitchFamily="34" charset="0"/>
                <a:cs typeface="Tahoma" pitchFamily="34" charset="0"/>
              </a:rPr>
              <a:t>target_value</a:t>
            </a:r>
            <a:r>
              <a:rPr lang="en-US" sz="1000" dirty="0" smtClean="0">
                <a:latin typeface="Tahoma" pitchFamily="34" charset="0"/>
                <a:ea typeface="Tahoma" pitchFamily="34" charset="0"/>
                <a:cs typeface="Tahoma" pitchFamily="34" charset="0"/>
              </a:rPr>
              <a:t>&gt;                                 </a:t>
            </a:r>
          </a:p>
          <a:p>
            <a:r>
              <a:rPr lang="en-US" sz="1000" dirty="0" smtClean="0">
                <a:latin typeface="Tahoma" pitchFamily="34" charset="0"/>
                <a:ea typeface="Tahoma" pitchFamily="34" charset="0"/>
                <a:cs typeface="Tahoma" pitchFamily="34" charset="0"/>
              </a:rPr>
              <a:t>            ^caredescriptor.name </a:t>
            </a:r>
            <a:r>
              <a:rPr lang="en-US" sz="1000" dirty="0" err="1" smtClean="0">
                <a:latin typeface="Tahoma" pitchFamily="34" charset="0"/>
                <a:ea typeface="Tahoma" pitchFamily="34" charset="0"/>
                <a:cs typeface="Tahoma" pitchFamily="34" charset="0"/>
              </a:rPr>
              <a:t>erectiledysfunction</a:t>
            </a:r>
            <a:r>
              <a:rPr lang="en-US" sz="1000" dirty="0" smtClean="0">
                <a:latin typeface="Tahoma" pitchFamily="34" charset="0"/>
                <a:ea typeface="Tahoma" pitchFamily="34" charset="0"/>
                <a:cs typeface="Tahoma" pitchFamily="34" charset="0"/>
              </a:rPr>
              <a:t> &lt;</a:t>
            </a:r>
            <a:r>
              <a:rPr lang="en-US" sz="1000" dirty="0" err="1" smtClean="0">
                <a:latin typeface="Tahoma" pitchFamily="34" charset="0"/>
                <a:ea typeface="Tahoma" pitchFamily="34" charset="0"/>
                <a:cs typeface="Tahoma" pitchFamily="34" charset="0"/>
              </a:rPr>
              <a:t>caredescriptor_name</a:t>
            </a:r>
            <a:r>
              <a:rPr lang="en-US" sz="1000" dirty="0" smtClean="0">
                <a:latin typeface="Tahoma" pitchFamily="34" charset="0"/>
                <a:ea typeface="Tahoma" pitchFamily="34" charset="0"/>
                <a:cs typeface="Tahoma" pitchFamily="34" charset="0"/>
              </a:rPr>
              <a:t>&gt; </a:t>
            </a:r>
          </a:p>
          <a:p>
            <a:r>
              <a:rPr lang="en-US" sz="1000" dirty="0" smtClean="0">
                <a:latin typeface="Tahoma" pitchFamily="34" charset="0"/>
                <a:ea typeface="Tahoma" pitchFamily="34" charset="0"/>
                <a:cs typeface="Tahoma" pitchFamily="34" charset="0"/>
              </a:rPr>
              <a:t>	^</a:t>
            </a:r>
            <a:r>
              <a:rPr lang="en-US" sz="1000" dirty="0" err="1" smtClean="0">
                <a:latin typeface="Tahoma" pitchFamily="34" charset="0"/>
                <a:ea typeface="Tahoma" pitchFamily="34" charset="0"/>
                <a:cs typeface="Tahoma" pitchFamily="34" charset="0"/>
              </a:rPr>
              <a:t>caredescriptor.value</a:t>
            </a:r>
            <a:r>
              <a:rPr lang="en-US" sz="1000" dirty="0" smtClean="0">
                <a:latin typeface="Tahoma" pitchFamily="34" charset="0"/>
                <a:ea typeface="Tahoma" pitchFamily="34" charset="0"/>
                <a:cs typeface="Tahoma" pitchFamily="34" charset="0"/>
              </a:rPr>
              <a:t> &lt;</a:t>
            </a:r>
            <a:r>
              <a:rPr lang="en-US" sz="1000" dirty="0" err="1" smtClean="0">
                <a:latin typeface="Tahoma" pitchFamily="34" charset="0"/>
                <a:ea typeface="Tahoma" pitchFamily="34" charset="0"/>
                <a:cs typeface="Tahoma" pitchFamily="34" charset="0"/>
              </a:rPr>
              <a:t>caredescriptor_value</a:t>
            </a:r>
            <a:r>
              <a:rPr lang="en-US" sz="1000" dirty="0" smtClean="0">
                <a:latin typeface="Tahoma" pitchFamily="34" charset="0"/>
                <a:ea typeface="Tahoma" pitchFamily="34" charset="0"/>
                <a:cs typeface="Tahoma" pitchFamily="34" charset="0"/>
              </a:rPr>
              <a:t>&gt;) </a:t>
            </a:r>
            <a:endParaRPr lang="en-US" sz="1000" dirty="0">
              <a:latin typeface="Tahoma" pitchFamily="34" charset="0"/>
              <a:ea typeface="Tahoma" pitchFamily="34" charset="0"/>
              <a:cs typeface="Tahoma" pitchFamily="34" charset="0"/>
            </a:endParaRPr>
          </a:p>
        </p:txBody>
      </p:sp>
      <p:grpSp>
        <p:nvGrpSpPr>
          <p:cNvPr id="6" name="Group 5"/>
          <p:cNvGrpSpPr/>
          <p:nvPr/>
        </p:nvGrpSpPr>
        <p:grpSpPr>
          <a:xfrm>
            <a:off x="5632804" y="1916352"/>
            <a:ext cx="3520526" cy="1615827"/>
            <a:chOff x="5632804" y="1916352"/>
            <a:chExt cx="3520526" cy="1615827"/>
          </a:xfrm>
        </p:grpSpPr>
        <p:sp>
          <p:nvSpPr>
            <p:cNvPr id="7" name="Rectangle 6"/>
            <p:cNvSpPr/>
            <p:nvPr/>
          </p:nvSpPr>
          <p:spPr>
            <a:xfrm>
              <a:off x="5632804" y="1916352"/>
              <a:ext cx="3520526" cy="1615827"/>
            </a:xfrm>
            <a:prstGeom prst="rect">
              <a:avLst/>
            </a:prstGeom>
            <a:ln>
              <a:solidFill>
                <a:schemeClr val="tx1"/>
              </a:solidFill>
              <a:prstDash val="sysDash"/>
            </a:ln>
          </p:spPr>
          <p:txBody>
            <a:bodyPr wrap="square">
              <a:spAutoFit/>
            </a:bodyPr>
            <a:lstStyle/>
            <a:p>
              <a:r>
                <a:rPr lang="en-US" sz="900" b="1" dirty="0" smtClean="0"/>
                <a:t>MEMBER # 123456</a:t>
              </a:r>
            </a:p>
            <a:p>
              <a:endParaRPr lang="en-US" sz="900" b="1" dirty="0" smtClean="0"/>
            </a:p>
            <a:p>
              <a:r>
                <a:rPr lang="en-US" sz="900" b="1" dirty="0" smtClean="0"/>
                <a:t>AGE: 54</a:t>
              </a:r>
            </a:p>
            <a:p>
              <a:r>
                <a:rPr lang="en-US" sz="900" b="1" dirty="0" smtClean="0"/>
                <a:t>Gender: M</a:t>
              </a:r>
            </a:p>
            <a:p>
              <a:endParaRPr lang="en-US" sz="900" b="1" dirty="0" smtClean="0"/>
            </a:p>
            <a:p>
              <a:r>
                <a:rPr lang="en-US" sz="900" b="1" dirty="0" smtClean="0"/>
                <a:t>ABPR</a:t>
              </a:r>
              <a:r>
                <a:rPr lang="en-US" sz="900" dirty="0" smtClean="0"/>
                <a:t>: Abnormal Blood Pressure Reading: Circulatory </a:t>
              </a:r>
              <a:r>
                <a:rPr lang="en-US" sz="900" b="1" dirty="0" smtClean="0"/>
                <a:t>KBS 532</a:t>
              </a:r>
            </a:p>
            <a:p>
              <a:r>
                <a:rPr lang="en-US" sz="900" b="1" dirty="0" smtClean="0"/>
                <a:t>LSC</a:t>
              </a:r>
              <a:r>
                <a:rPr lang="en-US" sz="900" dirty="0" smtClean="0"/>
                <a:t>: Limited Social Contact </a:t>
              </a:r>
            </a:p>
            <a:p>
              <a:r>
                <a:rPr lang="en-US" sz="900" b="1" dirty="0" smtClean="0"/>
                <a:t>AUF</a:t>
              </a:r>
              <a:r>
                <a:rPr lang="en-US" sz="900" dirty="0" smtClean="0"/>
                <a:t>: Apprehension/Undefined Fear</a:t>
              </a:r>
            </a:p>
            <a:p>
              <a:r>
                <a:rPr lang="en-US" sz="900" b="1" dirty="0" smtClean="0"/>
                <a:t>UFU</a:t>
              </a:r>
              <a:r>
                <a:rPr lang="en-US" sz="900" dirty="0" smtClean="0"/>
                <a:t>: Urgency/Frequency (Urination): </a:t>
              </a:r>
              <a:r>
                <a:rPr lang="en-US" sz="900" b="1" dirty="0" smtClean="0"/>
                <a:t>KBS 333</a:t>
              </a:r>
              <a:endParaRPr lang="en-US" sz="900" dirty="0" smtClean="0"/>
            </a:p>
            <a:p>
              <a:endParaRPr lang="en-US" sz="900" dirty="0" smtClean="0"/>
            </a:p>
            <a:p>
              <a:r>
                <a:rPr lang="en-US" sz="900" b="1" dirty="0" smtClean="0"/>
                <a:t>RIEG</a:t>
              </a:r>
              <a:r>
                <a:rPr lang="en-US" sz="900" dirty="0" smtClean="0"/>
                <a:t>: RACE -  ethnicity of identified known risk group</a:t>
              </a:r>
            </a:p>
          </p:txBody>
        </p:sp>
        <p:sp>
          <p:nvSpPr>
            <p:cNvPr id="8" name="Rectangle 7"/>
            <p:cNvSpPr/>
            <p:nvPr/>
          </p:nvSpPr>
          <p:spPr>
            <a:xfrm>
              <a:off x="7347362" y="1992800"/>
              <a:ext cx="1759315" cy="238527"/>
            </a:xfrm>
            <a:prstGeom prst="rect">
              <a:avLst/>
            </a:prstGeom>
          </p:spPr>
          <p:txBody>
            <a:bodyPr wrap="square">
              <a:spAutoFit/>
            </a:bodyPr>
            <a:lstStyle/>
            <a:p>
              <a:pPr lvl="0" algn="ctr">
                <a:lnSpc>
                  <a:spcPct val="95000"/>
                </a:lnSpc>
                <a:defRPr/>
              </a:pPr>
              <a:r>
                <a:rPr lang="en-US" sz="1000" b="1" dirty="0" smtClean="0">
                  <a:solidFill>
                    <a:schemeClr val="accent1"/>
                  </a:solidFill>
                </a:rPr>
                <a:t>Patient Record - Example</a:t>
              </a:r>
              <a:endParaRPr lang="en-US" sz="1000" b="1" dirty="0" smtClean="0">
                <a:solidFill>
                  <a:schemeClr val="accent6">
                    <a:lumMod val="10000"/>
                  </a:schemeClr>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380BF908-D337-4124-B475-D825EF7C7711}"/>
              </a:ext>
            </a:extLst>
          </p:cNvPr>
          <p:cNvSpPr txBox="1">
            <a:spLocks/>
          </p:cNvSpPr>
          <p:nvPr/>
        </p:nvSpPr>
        <p:spPr>
          <a:xfrm>
            <a:off x="310104" y="225351"/>
            <a:ext cx="7303676" cy="663511"/>
          </a:xfrm>
          <a:prstGeom prst="rect">
            <a:avLst/>
          </a:prstGeom>
        </p:spPr>
        <p:txBody>
          <a:bodyPr/>
          <a:lstStyle/>
          <a:p>
            <a:pPr lvl="0">
              <a:lnSpc>
                <a:spcPct val="90000"/>
              </a:lnSpc>
              <a:spcBef>
                <a:spcPct val="0"/>
              </a:spcBef>
            </a:pPr>
            <a:r>
              <a:rPr kumimoji="0" lang="en-US" sz="3000" b="1" i="0" u="none" strike="noStrike" kern="1200" cap="none" spc="0" normalizeH="0" baseline="0" noProof="0" dirty="0" smtClean="0">
                <a:ln>
                  <a:noFill/>
                </a:ln>
                <a:solidFill>
                  <a:srgbClr val="55565A"/>
                </a:solidFill>
                <a:effectLst/>
                <a:uLnTx/>
                <a:uFillTx/>
                <a:latin typeface="+mj-lt"/>
                <a:ea typeface="+mj-ea"/>
                <a:cs typeface="+mj-cs"/>
              </a:rPr>
              <a:t>POC WME Structures,</a:t>
            </a:r>
            <a:r>
              <a:rPr kumimoji="0" lang="en-US" sz="3000" b="1" i="0" u="none" strike="noStrike" kern="1200" cap="none" spc="0" normalizeH="0" noProof="0" dirty="0" smtClean="0">
                <a:ln>
                  <a:noFill/>
                </a:ln>
                <a:solidFill>
                  <a:srgbClr val="55565A"/>
                </a:solidFill>
                <a:effectLst/>
                <a:uLnTx/>
                <a:uFillTx/>
                <a:latin typeface="+mj-lt"/>
                <a:ea typeface="+mj-ea"/>
                <a:cs typeface="+mj-cs"/>
              </a:rPr>
              <a:t> Flow, and </a:t>
            </a:r>
            <a:r>
              <a:rPr kumimoji="0" lang="en-US" sz="3000" b="1" i="0" u="none" strike="noStrike" kern="1200" cap="none" spc="0" normalizeH="0" noProof="0" dirty="0" err="1" smtClean="0">
                <a:ln>
                  <a:noFill/>
                </a:ln>
                <a:solidFill>
                  <a:srgbClr val="55565A"/>
                </a:solidFill>
                <a:effectLst/>
                <a:uLnTx/>
                <a:uFillTx/>
                <a:latin typeface="+mj-lt"/>
                <a:ea typeface="+mj-ea"/>
                <a:cs typeface="+mj-cs"/>
              </a:rPr>
              <a:t>Mods</a:t>
            </a:r>
            <a:r>
              <a:rPr kumimoji="0" lang="en-US" sz="3000" b="1" i="0" u="none" strike="noStrike" kern="1200" cap="none" spc="0" normalizeH="0" noProof="0" dirty="0" smtClean="0">
                <a:ln>
                  <a:noFill/>
                </a:ln>
                <a:solidFill>
                  <a:srgbClr val="55565A"/>
                </a:solidFill>
                <a:effectLst/>
                <a:uLnTx/>
                <a:uFillTx/>
                <a:latin typeface="+mj-lt"/>
                <a:ea typeface="+mj-ea"/>
                <a:cs typeface="+mj-cs"/>
              </a:rPr>
              <a:t>.</a:t>
            </a:r>
            <a:endParaRPr kumimoji="0" lang="en-US" sz="1600" b="0" i="0" u="none" strike="noStrike" kern="1200" cap="none" spc="0" normalizeH="0" baseline="0" noProof="0" dirty="0">
              <a:ln>
                <a:noFill/>
              </a:ln>
              <a:solidFill>
                <a:srgbClr val="0070C0"/>
              </a:solidFill>
              <a:effectLst/>
              <a:uLnTx/>
              <a:uFillTx/>
              <a:latin typeface="+mj-lt"/>
              <a:ea typeface="+mj-ea"/>
              <a:cs typeface="+mj-cs"/>
            </a:endParaRPr>
          </a:p>
        </p:txBody>
      </p:sp>
      <p:pic>
        <p:nvPicPr>
          <p:cNvPr id="3" name="Picture 3"/>
          <p:cNvPicPr>
            <a:picLocks noChangeAspect="1" noChangeArrowheads="1"/>
          </p:cNvPicPr>
          <p:nvPr/>
        </p:nvPicPr>
        <p:blipFill>
          <a:blip r:embed="rId2" cstate="print"/>
          <a:srcRect/>
          <a:stretch>
            <a:fillRect/>
          </a:stretch>
        </p:blipFill>
        <p:spPr bwMode="auto">
          <a:xfrm>
            <a:off x="2799183" y="1905777"/>
            <a:ext cx="5062246" cy="3796685"/>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380BF908-D337-4124-B475-D825EF7C7711}"/>
              </a:ext>
            </a:extLst>
          </p:cNvPr>
          <p:cNvSpPr txBox="1">
            <a:spLocks/>
          </p:cNvSpPr>
          <p:nvPr/>
        </p:nvSpPr>
        <p:spPr>
          <a:xfrm>
            <a:off x="310104" y="225351"/>
            <a:ext cx="7303676" cy="663511"/>
          </a:xfrm>
          <a:prstGeom prst="rect">
            <a:avLst/>
          </a:prstGeom>
        </p:spPr>
        <p:txBody>
          <a:bodyPr/>
          <a:lstStyle/>
          <a:p>
            <a:pPr lvl="0">
              <a:lnSpc>
                <a:spcPct val="90000"/>
              </a:lnSpc>
              <a:spcBef>
                <a:spcPct val="0"/>
              </a:spcBef>
            </a:pPr>
            <a:r>
              <a:rPr kumimoji="0" lang="en-US" sz="3000" b="1" i="0" u="none" strike="noStrike" kern="1200" cap="none" spc="0" normalizeH="0" baseline="0" noProof="0" dirty="0" smtClean="0">
                <a:ln>
                  <a:noFill/>
                </a:ln>
                <a:solidFill>
                  <a:srgbClr val="55565A"/>
                </a:solidFill>
                <a:effectLst/>
                <a:uLnTx/>
                <a:uFillTx/>
                <a:latin typeface="+mj-lt"/>
                <a:ea typeface="+mj-ea"/>
                <a:cs typeface="+mj-cs"/>
              </a:rPr>
              <a:t>POC WME Structures,</a:t>
            </a:r>
            <a:r>
              <a:rPr kumimoji="0" lang="en-US" sz="3000" b="1" i="0" u="none" strike="noStrike" kern="1200" cap="none" spc="0" normalizeH="0" noProof="0" dirty="0" smtClean="0">
                <a:ln>
                  <a:noFill/>
                </a:ln>
                <a:solidFill>
                  <a:srgbClr val="55565A"/>
                </a:solidFill>
                <a:effectLst/>
                <a:uLnTx/>
                <a:uFillTx/>
                <a:latin typeface="+mj-lt"/>
                <a:ea typeface="+mj-ea"/>
                <a:cs typeface="+mj-cs"/>
              </a:rPr>
              <a:t> Flow, and </a:t>
            </a:r>
            <a:r>
              <a:rPr kumimoji="0" lang="en-US" sz="3000" b="1" i="0" u="none" strike="noStrike" kern="1200" cap="none" spc="0" normalizeH="0" noProof="0" dirty="0" err="1" smtClean="0">
                <a:ln>
                  <a:noFill/>
                </a:ln>
                <a:solidFill>
                  <a:srgbClr val="55565A"/>
                </a:solidFill>
                <a:effectLst/>
                <a:uLnTx/>
                <a:uFillTx/>
                <a:latin typeface="+mj-lt"/>
                <a:ea typeface="+mj-ea"/>
                <a:cs typeface="+mj-cs"/>
              </a:rPr>
              <a:t>Mods</a:t>
            </a:r>
            <a:r>
              <a:rPr kumimoji="0" lang="en-US" sz="3000" b="1" i="0" u="none" strike="noStrike" kern="1200" cap="none" spc="0" normalizeH="0" noProof="0" dirty="0" smtClean="0">
                <a:ln>
                  <a:noFill/>
                </a:ln>
                <a:solidFill>
                  <a:srgbClr val="55565A"/>
                </a:solidFill>
                <a:effectLst/>
                <a:uLnTx/>
                <a:uFillTx/>
                <a:latin typeface="+mj-lt"/>
                <a:ea typeface="+mj-ea"/>
                <a:cs typeface="+mj-cs"/>
              </a:rPr>
              <a:t>.</a:t>
            </a:r>
            <a:endParaRPr kumimoji="0" lang="en-US" sz="1600" b="0" i="0" u="none" strike="noStrike" kern="1200" cap="none" spc="0" normalizeH="0" baseline="0" noProof="0" dirty="0">
              <a:ln>
                <a:noFill/>
              </a:ln>
              <a:solidFill>
                <a:srgbClr val="0070C0"/>
              </a:solidFill>
              <a:effectLst/>
              <a:uLnTx/>
              <a:uFillTx/>
              <a:latin typeface="+mj-lt"/>
              <a:ea typeface="+mj-ea"/>
              <a:cs typeface="+mj-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380BF908-D337-4124-B475-D825EF7C7711}"/>
              </a:ext>
            </a:extLst>
          </p:cNvPr>
          <p:cNvSpPr txBox="1">
            <a:spLocks/>
          </p:cNvSpPr>
          <p:nvPr/>
        </p:nvSpPr>
        <p:spPr>
          <a:xfrm>
            <a:off x="310104" y="225351"/>
            <a:ext cx="7303676" cy="663511"/>
          </a:xfrm>
          <a:prstGeom prst="rect">
            <a:avLst/>
          </a:prstGeom>
        </p:spPr>
        <p:txBody>
          <a:bodyPr/>
          <a:lstStyle/>
          <a:p>
            <a:pPr lvl="0">
              <a:lnSpc>
                <a:spcPct val="90000"/>
              </a:lnSpc>
              <a:spcBef>
                <a:spcPct val="0"/>
              </a:spcBef>
            </a:pPr>
            <a:r>
              <a:rPr kumimoji="0" lang="en-US" sz="3000" b="1" i="0" u="none" strike="noStrike" kern="1200" cap="none" spc="0" normalizeH="0" baseline="0" noProof="0" dirty="0" smtClean="0">
                <a:ln>
                  <a:noFill/>
                </a:ln>
                <a:solidFill>
                  <a:srgbClr val="55565A"/>
                </a:solidFill>
                <a:effectLst/>
                <a:uLnTx/>
                <a:uFillTx/>
                <a:latin typeface="+mj-lt"/>
                <a:ea typeface="+mj-ea"/>
                <a:cs typeface="+mj-cs"/>
              </a:rPr>
              <a:t>POC WME Structures,</a:t>
            </a:r>
            <a:r>
              <a:rPr kumimoji="0" lang="en-US" sz="3000" b="1" i="0" u="none" strike="noStrike" kern="1200" cap="none" spc="0" normalizeH="0" noProof="0" dirty="0" smtClean="0">
                <a:ln>
                  <a:noFill/>
                </a:ln>
                <a:solidFill>
                  <a:srgbClr val="55565A"/>
                </a:solidFill>
                <a:effectLst/>
                <a:uLnTx/>
                <a:uFillTx/>
                <a:latin typeface="+mj-lt"/>
                <a:ea typeface="+mj-ea"/>
                <a:cs typeface="+mj-cs"/>
              </a:rPr>
              <a:t> Flow, and </a:t>
            </a:r>
            <a:r>
              <a:rPr kumimoji="0" lang="en-US" sz="3000" b="1" i="0" u="none" strike="noStrike" kern="1200" cap="none" spc="0" normalizeH="0" noProof="0" dirty="0" err="1" smtClean="0">
                <a:ln>
                  <a:noFill/>
                </a:ln>
                <a:solidFill>
                  <a:srgbClr val="55565A"/>
                </a:solidFill>
                <a:effectLst/>
                <a:uLnTx/>
                <a:uFillTx/>
                <a:latin typeface="+mj-lt"/>
                <a:ea typeface="+mj-ea"/>
                <a:cs typeface="+mj-cs"/>
              </a:rPr>
              <a:t>Mods</a:t>
            </a:r>
            <a:r>
              <a:rPr kumimoji="0" lang="en-US" sz="3000" b="1" i="0" u="none" strike="noStrike" kern="1200" cap="none" spc="0" normalizeH="0" noProof="0" dirty="0" smtClean="0">
                <a:ln>
                  <a:noFill/>
                </a:ln>
                <a:solidFill>
                  <a:srgbClr val="55565A"/>
                </a:solidFill>
                <a:effectLst/>
                <a:uLnTx/>
                <a:uFillTx/>
                <a:latin typeface="+mj-lt"/>
                <a:ea typeface="+mj-ea"/>
                <a:cs typeface="+mj-cs"/>
              </a:rPr>
              <a:t>.</a:t>
            </a:r>
            <a:endParaRPr kumimoji="0" lang="en-US" sz="1600" b="0" i="0" u="none" strike="noStrike" kern="1200" cap="none" spc="0" normalizeH="0" baseline="0" noProof="0" dirty="0">
              <a:ln>
                <a:noFill/>
              </a:ln>
              <a:solidFill>
                <a:srgbClr val="0070C0"/>
              </a:solidFill>
              <a:effectLst/>
              <a:uLnTx/>
              <a:uFillTx/>
              <a:latin typeface="+mj-lt"/>
              <a:ea typeface="+mj-ea"/>
              <a:cs typeface="+mj-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0BF908-D337-4124-B475-D825EF7C7711}"/>
              </a:ext>
            </a:extLst>
          </p:cNvPr>
          <p:cNvSpPr txBox="1">
            <a:spLocks/>
          </p:cNvSpPr>
          <p:nvPr/>
        </p:nvSpPr>
        <p:spPr>
          <a:xfrm>
            <a:off x="286957" y="213776"/>
            <a:ext cx="4412366" cy="663511"/>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dirty="0" smtClean="0">
                <a:ln>
                  <a:noFill/>
                </a:ln>
                <a:solidFill>
                  <a:srgbClr val="55565A"/>
                </a:solidFill>
                <a:effectLst/>
                <a:uLnTx/>
                <a:uFillTx/>
                <a:latin typeface="+mj-lt"/>
                <a:ea typeface="+mj-ea"/>
                <a:cs typeface="+mj-cs"/>
              </a:rPr>
              <a:t>POC Architecture &amp; Data</a:t>
            </a:r>
            <a:endParaRPr kumimoji="0" lang="en-US" sz="3000" b="0" i="0" u="none" strike="noStrike" kern="1200" cap="none" spc="0" normalizeH="0" baseline="0" noProof="0" dirty="0">
              <a:ln>
                <a:noFill/>
              </a:ln>
              <a:solidFill>
                <a:srgbClr val="55565A"/>
              </a:solidFill>
              <a:effectLst/>
              <a:uLnTx/>
              <a:uFillTx/>
              <a:latin typeface="+mj-lt"/>
              <a:ea typeface="+mj-ea"/>
              <a:cs typeface="+mj-cs"/>
            </a:endParaRPr>
          </a:p>
        </p:txBody>
      </p:sp>
      <p:sp>
        <p:nvSpPr>
          <p:cNvPr id="5" name="Right Arrow 4"/>
          <p:cNvSpPr/>
          <p:nvPr/>
        </p:nvSpPr>
        <p:spPr>
          <a:xfrm>
            <a:off x="3618801" y="2025640"/>
            <a:ext cx="3259179" cy="391842"/>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6" name="Rectangle 5"/>
          <p:cNvSpPr/>
          <p:nvPr/>
        </p:nvSpPr>
        <p:spPr>
          <a:xfrm>
            <a:off x="4085615" y="1645264"/>
            <a:ext cx="2295728" cy="400110"/>
          </a:xfrm>
          <a:prstGeom prst="rect">
            <a:avLst/>
          </a:prstGeom>
        </p:spPr>
        <p:txBody>
          <a:bodyPr wrap="square">
            <a:spAutoFit/>
          </a:bodyPr>
          <a:lstStyle/>
          <a:p>
            <a:pPr marL="228600" lvl="0" indent="-228600">
              <a:defRPr/>
            </a:pPr>
            <a:r>
              <a:rPr lang="en-US" sz="2000" b="1" dirty="0" smtClean="0">
                <a:solidFill>
                  <a:schemeClr val="accent1"/>
                </a:solidFill>
              </a:rPr>
              <a:t>Progression Plan</a:t>
            </a:r>
            <a:endParaRPr lang="en-US" sz="2000" b="1" dirty="0">
              <a:solidFill>
                <a:srgbClr val="0070C0"/>
              </a:solidFill>
            </a:endParaRPr>
          </a:p>
        </p:txBody>
      </p:sp>
      <p:sp>
        <p:nvSpPr>
          <p:cNvPr id="7" name="Can 6"/>
          <p:cNvSpPr/>
          <p:nvPr/>
        </p:nvSpPr>
        <p:spPr>
          <a:xfrm>
            <a:off x="382790" y="1238657"/>
            <a:ext cx="1767023" cy="2107658"/>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8" name="Can 7"/>
          <p:cNvSpPr/>
          <p:nvPr/>
        </p:nvSpPr>
        <p:spPr>
          <a:xfrm>
            <a:off x="2670273" y="3401101"/>
            <a:ext cx="864796" cy="742405"/>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9" name="Text Placeholder 4">
            <a:extLst>
              <a:ext uri="{FF2B5EF4-FFF2-40B4-BE49-F238E27FC236}">
                <a16:creationId xmlns:a16="http://schemas.microsoft.com/office/drawing/2014/main" xmlns="" id="{6075C035-CE14-CB48-B6DE-1694715485AA}"/>
              </a:ext>
            </a:extLst>
          </p:cNvPr>
          <p:cNvSpPr txBox="1">
            <a:spLocks/>
          </p:cNvSpPr>
          <p:nvPr/>
        </p:nvSpPr>
        <p:spPr bwMode="gray">
          <a:xfrm>
            <a:off x="507133" y="1741224"/>
            <a:ext cx="1516219" cy="1420265"/>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2000" b="1" dirty="0" smtClean="0">
                <a:solidFill>
                  <a:srgbClr val="0070C0"/>
                </a:solidFill>
              </a:rPr>
              <a:t>Omaha Taxonomy &amp; Outcomes Data</a:t>
            </a:r>
            <a:endParaRPr lang="en-US" sz="2000" b="1" dirty="0">
              <a:solidFill>
                <a:srgbClr val="0070C0"/>
              </a:solidFill>
            </a:endParaRPr>
          </a:p>
        </p:txBody>
      </p:sp>
      <p:sp>
        <p:nvSpPr>
          <p:cNvPr id="10" name="Text Placeholder 4">
            <a:extLst>
              <a:ext uri="{FF2B5EF4-FFF2-40B4-BE49-F238E27FC236}">
                <a16:creationId xmlns:a16="http://schemas.microsoft.com/office/drawing/2014/main" xmlns="" id="{6075C035-CE14-CB48-B6DE-1694715485AA}"/>
              </a:ext>
            </a:extLst>
          </p:cNvPr>
          <p:cNvSpPr txBox="1">
            <a:spLocks/>
          </p:cNvSpPr>
          <p:nvPr/>
        </p:nvSpPr>
        <p:spPr bwMode="gray">
          <a:xfrm>
            <a:off x="2711121" y="3593302"/>
            <a:ext cx="789116" cy="517805"/>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400" b="1" dirty="0" smtClean="0">
                <a:solidFill>
                  <a:schemeClr val="accent6">
                    <a:lumMod val="10000"/>
                  </a:schemeClr>
                </a:solidFill>
              </a:rPr>
              <a:t>Single</a:t>
            </a:r>
            <a:r>
              <a:rPr lang="en-US" sz="1100" b="1" dirty="0" smtClean="0">
                <a:solidFill>
                  <a:srgbClr val="0070C0"/>
                </a:solidFill>
              </a:rPr>
              <a:t> Individual</a:t>
            </a:r>
          </a:p>
          <a:p>
            <a:pPr algn="ctr">
              <a:lnSpc>
                <a:spcPct val="100000"/>
              </a:lnSpc>
              <a:spcBef>
                <a:spcPts val="0"/>
              </a:spcBef>
              <a:spcAft>
                <a:spcPts val="0"/>
              </a:spcAft>
            </a:pPr>
            <a:r>
              <a:rPr lang="en-US" sz="1100" b="1" dirty="0" smtClean="0">
                <a:solidFill>
                  <a:srgbClr val="0070C0"/>
                </a:solidFill>
              </a:rPr>
              <a:t>case</a:t>
            </a:r>
            <a:endParaRPr lang="en-US" sz="1100" b="1" dirty="0">
              <a:solidFill>
                <a:srgbClr val="0070C0"/>
              </a:solidFill>
            </a:endParaRPr>
          </a:p>
        </p:txBody>
      </p:sp>
      <p:pic>
        <p:nvPicPr>
          <p:cNvPr id="11" name="Picture 2"/>
          <p:cNvPicPr>
            <a:picLocks noChangeAspect="1" noChangeArrowheads="1"/>
          </p:cNvPicPr>
          <p:nvPr/>
        </p:nvPicPr>
        <p:blipFill>
          <a:blip r:embed="rId2" cstate="print"/>
          <a:srcRect/>
          <a:stretch>
            <a:fillRect/>
          </a:stretch>
        </p:blipFill>
        <p:spPr bwMode="auto">
          <a:xfrm>
            <a:off x="4261954" y="3117042"/>
            <a:ext cx="2002653" cy="1524908"/>
          </a:xfrm>
          <a:prstGeom prst="rect">
            <a:avLst/>
          </a:prstGeom>
          <a:noFill/>
          <a:ln w="9525">
            <a:noFill/>
            <a:miter lim="800000"/>
            <a:headEnd/>
            <a:tailEnd/>
          </a:ln>
        </p:spPr>
      </p:pic>
      <p:sp>
        <p:nvSpPr>
          <p:cNvPr id="12" name="Right Arrow 11"/>
          <p:cNvSpPr/>
          <p:nvPr/>
        </p:nvSpPr>
        <p:spPr>
          <a:xfrm>
            <a:off x="3688276" y="3689180"/>
            <a:ext cx="452849" cy="217714"/>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3" name="Right Arrow 12"/>
          <p:cNvSpPr/>
          <p:nvPr/>
        </p:nvSpPr>
        <p:spPr>
          <a:xfrm>
            <a:off x="1789876" y="3685937"/>
            <a:ext cx="723483" cy="23431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4" name="Can 13"/>
          <p:cNvSpPr/>
          <p:nvPr/>
        </p:nvSpPr>
        <p:spPr>
          <a:xfrm>
            <a:off x="7192162" y="3164770"/>
            <a:ext cx="1060792" cy="1190893"/>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5" name="Text Placeholder 4">
            <a:extLst>
              <a:ext uri="{FF2B5EF4-FFF2-40B4-BE49-F238E27FC236}">
                <a16:creationId xmlns:a16="http://schemas.microsoft.com/office/drawing/2014/main" xmlns="" id="{6075C035-CE14-CB48-B6DE-1694715485AA}"/>
              </a:ext>
            </a:extLst>
          </p:cNvPr>
          <p:cNvSpPr txBox="1">
            <a:spLocks/>
          </p:cNvSpPr>
          <p:nvPr/>
        </p:nvSpPr>
        <p:spPr bwMode="gray">
          <a:xfrm>
            <a:off x="7275748" y="3543680"/>
            <a:ext cx="905696" cy="530858"/>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400" b="1" dirty="0" smtClean="0">
                <a:solidFill>
                  <a:schemeClr val="accent6">
                    <a:lumMod val="10000"/>
                  </a:schemeClr>
                </a:solidFill>
              </a:rPr>
              <a:t>Human </a:t>
            </a:r>
            <a:r>
              <a:rPr lang="en-US" sz="1400" b="1" dirty="0" smtClean="0">
                <a:solidFill>
                  <a:srgbClr val="0070C0"/>
                </a:solidFill>
              </a:rPr>
              <a:t>Vetted Results</a:t>
            </a:r>
            <a:endParaRPr lang="en-US" sz="1400" b="1" dirty="0">
              <a:solidFill>
                <a:srgbClr val="0070C0"/>
              </a:solidFill>
            </a:endParaRPr>
          </a:p>
        </p:txBody>
      </p:sp>
      <p:sp>
        <p:nvSpPr>
          <p:cNvPr id="16" name="Right Arrow 15"/>
          <p:cNvSpPr/>
          <p:nvPr/>
        </p:nvSpPr>
        <p:spPr>
          <a:xfrm>
            <a:off x="6311501" y="3695665"/>
            <a:ext cx="702132" cy="19540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7" name="Can 16"/>
          <p:cNvSpPr/>
          <p:nvPr/>
        </p:nvSpPr>
        <p:spPr>
          <a:xfrm>
            <a:off x="2667028" y="5080743"/>
            <a:ext cx="864796" cy="742405"/>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8" name="Text Placeholder 4">
            <a:extLst>
              <a:ext uri="{FF2B5EF4-FFF2-40B4-BE49-F238E27FC236}">
                <a16:creationId xmlns:a16="http://schemas.microsoft.com/office/drawing/2014/main" xmlns="" id="{6075C035-CE14-CB48-B6DE-1694715485AA}"/>
              </a:ext>
            </a:extLst>
          </p:cNvPr>
          <p:cNvSpPr txBox="1">
            <a:spLocks/>
          </p:cNvSpPr>
          <p:nvPr/>
        </p:nvSpPr>
        <p:spPr bwMode="gray">
          <a:xfrm>
            <a:off x="2707876" y="5249794"/>
            <a:ext cx="789116" cy="517805"/>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400" b="1" dirty="0" smtClean="0">
                <a:solidFill>
                  <a:schemeClr val="accent6">
                    <a:lumMod val="10000"/>
                  </a:schemeClr>
                </a:solidFill>
              </a:rPr>
              <a:t>Multiple</a:t>
            </a:r>
            <a:r>
              <a:rPr lang="en-US" sz="1100" b="1" dirty="0" smtClean="0">
                <a:solidFill>
                  <a:srgbClr val="0070C0"/>
                </a:solidFill>
              </a:rPr>
              <a:t> Individual</a:t>
            </a:r>
          </a:p>
          <a:p>
            <a:pPr algn="ctr">
              <a:lnSpc>
                <a:spcPct val="100000"/>
              </a:lnSpc>
              <a:spcBef>
                <a:spcPts val="0"/>
              </a:spcBef>
              <a:spcAft>
                <a:spcPts val="0"/>
              </a:spcAft>
            </a:pPr>
            <a:r>
              <a:rPr lang="en-US" sz="1100" b="1" dirty="0" smtClean="0">
                <a:solidFill>
                  <a:srgbClr val="0070C0"/>
                </a:solidFill>
              </a:rPr>
              <a:t>Case(</a:t>
            </a:r>
            <a:r>
              <a:rPr lang="en-US" sz="1100" b="1" dirty="0" smtClean="0">
                <a:solidFill>
                  <a:schemeClr val="accent6">
                    <a:lumMod val="10000"/>
                  </a:schemeClr>
                </a:solidFill>
              </a:rPr>
              <a:t>s</a:t>
            </a:r>
            <a:r>
              <a:rPr lang="en-US" sz="1100" b="1" dirty="0" smtClean="0">
                <a:solidFill>
                  <a:srgbClr val="0070C0"/>
                </a:solidFill>
              </a:rPr>
              <a:t>)</a:t>
            </a:r>
            <a:endParaRPr lang="en-US" sz="1100" b="1" dirty="0">
              <a:solidFill>
                <a:srgbClr val="0070C0"/>
              </a:solidFill>
            </a:endParaRPr>
          </a:p>
        </p:txBody>
      </p:sp>
      <p:sp>
        <p:nvSpPr>
          <p:cNvPr id="19" name="Right Arrow 18"/>
          <p:cNvSpPr/>
          <p:nvPr/>
        </p:nvSpPr>
        <p:spPr>
          <a:xfrm>
            <a:off x="3685031" y="5368822"/>
            <a:ext cx="452849" cy="217714"/>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0" name="Right Arrow 19"/>
          <p:cNvSpPr/>
          <p:nvPr/>
        </p:nvSpPr>
        <p:spPr>
          <a:xfrm>
            <a:off x="1786631" y="5365579"/>
            <a:ext cx="723483" cy="23431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pic>
        <p:nvPicPr>
          <p:cNvPr id="21" name="Picture 2"/>
          <p:cNvPicPr>
            <a:picLocks noChangeAspect="1" noChangeArrowheads="1"/>
          </p:cNvPicPr>
          <p:nvPr/>
        </p:nvPicPr>
        <p:blipFill>
          <a:blip r:embed="rId2" cstate="print"/>
          <a:srcRect/>
          <a:stretch>
            <a:fillRect/>
          </a:stretch>
        </p:blipFill>
        <p:spPr bwMode="auto">
          <a:xfrm>
            <a:off x="4268437" y="4806412"/>
            <a:ext cx="2002653" cy="1524908"/>
          </a:xfrm>
          <a:prstGeom prst="rect">
            <a:avLst/>
          </a:prstGeom>
          <a:noFill/>
          <a:ln w="9525">
            <a:noFill/>
            <a:miter lim="800000"/>
            <a:headEnd/>
            <a:tailEnd/>
          </a:ln>
        </p:spPr>
      </p:pic>
      <p:sp>
        <p:nvSpPr>
          <p:cNvPr id="22" name="Right Arrow 21"/>
          <p:cNvSpPr/>
          <p:nvPr/>
        </p:nvSpPr>
        <p:spPr>
          <a:xfrm>
            <a:off x="6327711" y="5433673"/>
            <a:ext cx="702132" cy="19540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3" name="Can 22"/>
          <p:cNvSpPr/>
          <p:nvPr/>
        </p:nvSpPr>
        <p:spPr>
          <a:xfrm>
            <a:off x="7237556" y="4873595"/>
            <a:ext cx="1060792" cy="1190893"/>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4" name="Text Placeholder 4">
            <a:extLst>
              <a:ext uri="{FF2B5EF4-FFF2-40B4-BE49-F238E27FC236}">
                <a16:creationId xmlns:a16="http://schemas.microsoft.com/office/drawing/2014/main" xmlns="" id="{6075C035-CE14-CB48-B6DE-1694715485AA}"/>
              </a:ext>
            </a:extLst>
          </p:cNvPr>
          <p:cNvSpPr txBox="1">
            <a:spLocks/>
          </p:cNvSpPr>
          <p:nvPr/>
        </p:nvSpPr>
        <p:spPr bwMode="gray">
          <a:xfrm>
            <a:off x="7332717" y="5275654"/>
            <a:ext cx="905696" cy="530858"/>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400" b="1" dirty="0" smtClean="0">
                <a:solidFill>
                  <a:schemeClr val="accent6">
                    <a:lumMod val="10000"/>
                  </a:schemeClr>
                </a:solidFill>
              </a:rPr>
              <a:t>Human</a:t>
            </a:r>
            <a:r>
              <a:rPr lang="en-US" sz="1400" b="1" dirty="0" smtClean="0">
                <a:solidFill>
                  <a:srgbClr val="0070C0"/>
                </a:solidFill>
              </a:rPr>
              <a:t> Vetted Results</a:t>
            </a:r>
            <a:endParaRPr lang="en-US" sz="1400" b="1" dirty="0">
              <a:solidFill>
                <a:srgbClr val="0070C0"/>
              </a:solidFill>
            </a:endParaRPr>
          </a:p>
        </p:txBody>
      </p:sp>
      <p:sp>
        <p:nvSpPr>
          <p:cNvPr id="25" name="Right Arrow 24"/>
          <p:cNvSpPr/>
          <p:nvPr/>
        </p:nvSpPr>
        <p:spPr>
          <a:xfrm rot="5400000">
            <a:off x="2906819" y="4503062"/>
            <a:ext cx="452849" cy="217714"/>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6" name="Right Arrow 25"/>
          <p:cNvSpPr/>
          <p:nvPr/>
        </p:nvSpPr>
        <p:spPr>
          <a:xfrm rot="5400000">
            <a:off x="6424991" y="4519275"/>
            <a:ext cx="452849" cy="217714"/>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7" name="Can 26"/>
          <p:cNvSpPr/>
          <p:nvPr/>
        </p:nvSpPr>
        <p:spPr>
          <a:xfrm>
            <a:off x="9256104" y="1679254"/>
            <a:ext cx="864796" cy="742405"/>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8" name="Text Placeholder 4">
            <a:extLst>
              <a:ext uri="{FF2B5EF4-FFF2-40B4-BE49-F238E27FC236}">
                <a16:creationId xmlns:a16="http://schemas.microsoft.com/office/drawing/2014/main" xmlns="" id="{6075C035-CE14-CB48-B6DE-1694715485AA}"/>
              </a:ext>
            </a:extLst>
          </p:cNvPr>
          <p:cNvSpPr txBox="1">
            <a:spLocks/>
          </p:cNvSpPr>
          <p:nvPr/>
        </p:nvSpPr>
        <p:spPr bwMode="gray">
          <a:xfrm>
            <a:off x="9306679" y="1962700"/>
            <a:ext cx="789116" cy="370853"/>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100" b="1" dirty="0" smtClean="0">
                <a:solidFill>
                  <a:srgbClr val="0070C0"/>
                </a:solidFill>
              </a:rPr>
              <a:t>Procedural</a:t>
            </a:r>
          </a:p>
          <a:p>
            <a:pPr algn="ctr">
              <a:lnSpc>
                <a:spcPct val="100000"/>
              </a:lnSpc>
              <a:spcBef>
                <a:spcPts val="0"/>
              </a:spcBef>
              <a:spcAft>
                <a:spcPts val="0"/>
              </a:spcAft>
            </a:pPr>
            <a:r>
              <a:rPr lang="en-US" sz="1100" b="1" dirty="0" smtClean="0">
                <a:solidFill>
                  <a:srgbClr val="0070C0"/>
                </a:solidFill>
              </a:rPr>
              <a:t>Rules</a:t>
            </a:r>
            <a:endParaRPr lang="en-US" sz="1100" b="1" dirty="0">
              <a:solidFill>
                <a:srgbClr val="0070C0"/>
              </a:solidFill>
            </a:endParaRPr>
          </a:p>
        </p:txBody>
      </p:sp>
      <p:sp>
        <p:nvSpPr>
          <p:cNvPr id="29" name="Can 28"/>
          <p:cNvSpPr/>
          <p:nvPr/>
        </p:nvSpPr>
        <p:spPr>
          <a:xfrm>
            <a:off x="9317800" y="3207391"/>
            <a:ext cx="864796" cy="742405"/>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30" name="Text Placeholder 4">
            <a:extLst>
              <a:ext uri="{FF2B5EF4-FFF2-40B4-BE49-F238E27FC236}">
                <a16:creationId xmlns:a16="http://schemas.microsoft.com/office/drawing/2014/main" xmlns="" id="{6075C035-CE14-CB48-B6DE-1694715485AA}"/>
              </a:ext>
            </a:extLst>
          </p:cNvPr>
          <p:cNvSpPr txBox="1">
            <a:spLocks/>
          </p:cNvSpPr>
          <p:nvPr/>
        </p:nvSpPr>
        <p:spPr bwMode="gray">
          <a:xfrm>
            <a:off x="9358647" y="3500565"/>
            <a:ext cx="789116" cy="370853"/>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100" b="1" dirty="0" smtClean="0">
                <a:solidFill>
                  <a:srgbClr val="0070C0"/>
                </a:solidFill>
              </a:rPr>
              <a:t>Semantic</a:t>
            </a:r>
          </a:p>
          <a:p>
            <a:pPr algn="ctr">
              <a:lnSpc>
                <a:spcPct val="100000"/>
              </a:lnSpc>
              <a:spcBef>
                <a:spcPts val="0"/>
              </a:spcBef>
              <a:spcAft>
                <a:spcPts val="0"/>
              </a:spcAft>
            </a:pPr>
            <a:r>
              <a:rPr lang="en-US" sz="1100" b="1" dirty="0" smtClean="0">
                <a:solidFill>
                  <a:srgbClr val="0070C0"/>
                </a:solidFill>
              </a:rPr>
              <a:t>Memory</a:t>
            </a:r>
            <a:endParaRPr lang="en-US" sz="1100" b="1" dirty="0">
              <a:solidFill>
                <a:srgbClr val="0070C0"/>
              </a:solidFill>
            </a:endParaRPr>
          </a:p>
        </p:txBody>
      </p:sp>
      <p:sp>
        <p:nvSpPr>
          <p:cNvPr id="31" name="Can 30"/>
          <p:cNvSpPr/>
          <p:nvPr/>
        </p:nvSpPr>
        <p:spPr>
          <a:xfrm>
            <a:off x="9369768" y="4842074"/>
            <a:ext cx="864796" cy="742405"/>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32" name="Text Placeholder 4">
            <a:extLst>
              <a:ext uri="{FF2B5EF4-FFF2-40B4-BE49-F238E27FC236}">
                <a16:creationId xmlns:a16="http://schemas.microsoft.com/office/drawing/2014/main" xmlns="" id="{6075C035-CE14-CB48-B6DE-1694715485AA}"/>
              </a:ext>
            </a:extLst>
          </p:cNvPr>
          <p:cNvSpPr txBox="1">
            <a:spLocks/>
          </p:cNvSpPr>
          <p:nvPr/>
        </p:nvSpPr>
        <p:spPr bwMode="gray">
          <a:xfrm>
            <a:off x="9410615" y="5115792"/>
            <a:ext cx="789116" cy="370853"/>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100" b="1" dirty="0" smtClean="0">
                <a:solidFill>
                  <a:srgbClr val="0070C0"/>
                </a:solidFill>
              </a:rPr>
              <a:t>Working</a:t>
            </a:r>
          </a:p>
          <a:p>
            <a:pPr algn="ctr">
              <a:lnSpc>
                <a:spcPct val="100000"/>
              </a:lnSpc>
              <a:spcBef>
                <a:spcPts val="0"/>
              </a:spcBef>
              <a:spcAft>
                <a:spcPts val="0"/>
              </a:spcAft>
            </a:pPr>
            <a:r>
              <a:rPr lang="en-US" sz="1100" b="1" dirty="0" smtClean="0">
                <a:solidFill>
                  <a:srgbClr val="0070C0"/>
                </a:solidFill>
              </a:rPr>
              <a:t>Memory</a:t>
            </a:r>
            <a:endParaRPr lang="en-US" sz="1100" b="1" dirty="0">
              <a:solidFill>
                <a:srgbClr val="0070C0"/>
              </a:solidFill>
            </a:endParaRPr>
          </a:p>
        </p:txBody>
      </p:sp>
      <p:sp>
        <p:nvSpPr>
          <p:cNvPr id="33" name="Rectangle 32"/>
          <p:cNvSpPr/>
          <p:nvPr/>
        </p:nvSpPr>
        <p:spPr>
          <a:xfrm>
            <a:off x="9232195" y="3991644"/>
            <a:ext cx="2063385" cy="400110"/>
          </a:xfrm>
          <a:prstGeom prst="rect">
            <a:avLst/>
          </a:prstGeom>
        </p:spPr>
        <p:txBody>
          <a:bodyPr wrap="none">
            <a:spAutoFit/>
          </a:bodyPr>
          <a:lstStyle/>
          <a:p>
            <a:r>
              <a:rPr lang="en-US" sz="1000" b="1" dirty="0" smtClean="0">
                <a:solidFill>
                  <a:schemeClr val="tx2"/>
                </a:solidFill>
              </a:rPr>
              <a:t>Semantic Memory</a:t>
            </a:r>
            <a:r>
              <a:rPr lang="en-US" sz="1000" dirty="0" smtClean="0">
                <a:solidFill>
                  <a:schemeClr val="tx2"/>
                </a:solidFill>
              </a:rPr>
              <a:t>: </a:t>
            </a:r>
          </a:p>
          <a:p>
            <a:r>
              <a:rPr lang="en-US" sz="1000" dirty="0" smtClean="0">
                <a:solidFill>
                  <a:schemeClr val="tx2"/>
                </a:solidFill>
              </a:rPr>
              <a:t>(</a:t>
            </a:r>
            <a:r>
              <a:rPr lang="en-US" sz="1000" dirty="0" smtClean="0">
                <a:solidFill>
                  <a:srgbClr val="0070C0"/>
                </a:solidFill>
              </a:rPr>
              <a:t>Learning “</a:t>
            </a:r>
            <a:r>
              <a:rPr lang="en-US" sz="1000" dirty="0" smtClean="0">
                <a:solidFill>
                  <a:srgbClr val="FF0000"/>
                </a:solidFill>
              </a:rPr>
              <a:t>facts</a:t>
            </a:r>
            <a:r>
              <a:rPr lang="en-US" sz="1000" dirty="0" smtClean="0">
                <a:solidFill>
                  <a:srgbClr val="0070C0"/>
                </a:solidFill>
              </a:rPr>
              <a:t>” about the world</a:t>
            </a:r>
            <a:r>
              <a:rPr lang="en-US" sz="1000" dirty="0" smtClean="0">
                <a:solidFill>
                  <a:schemeClr val="tx2"/>
                </a:solidFill>
              </a:rPr>
              <a:t>)</a:t>
            </a:r>
            <a:endParaRPr lang="en-US" sz="1000" dirty="0"/>
          </a:p>
        </p:txBody>
      </p:sp>
      <p:sp>
        <p:nvSpPr>
          <p:cNvPr id="34" name="Rectangle 33"/>
          <p:cNvSpPr/>
          <p:nvPr/>
        </p:nvSpPr>
        <p:spPr>
          <a:xfrm>
            <a:off x="9309308" y="5613213"/>
            <a:ext cx="2127505" cy="400110"/>
          </a:xfrm>
          <a:prstGeom prst="rect">
            <a:avLst/>
          </a:prstGeom>
        </p:spPr>
        <p:txBody>
          <a:bodyPr wrap="none">
            <a:spAutoFit/>
          </a:bodyPr>
          <a:lstStyle/>
          <a:p>
            <a:r>
              <a:rPr lang="en-US" sz="1000" b="1" dirty="0" smtClean="0">
                <a:solidFill>
                  <a:schemeClr val="tx2"/>
                </a:solidFill>
              </a:rPr>
              <a:t>Working Memory</a:t>
            </a:r>
            <a:r>
              <a:rPr lang="en-US" sz="1000" dirty="0" smtClean="0">
                <a:solidFill>
                  <a:schemeClr val="tx2"/>
                </a:solidFill>
              </a:rPr>
              <a:t>: </a:t>
            </a:r>
          </a:p>
          <a:p>
            <a:r>
              <a:rPr lang="en-US" sz="1000" dirty="0" smtClean="0">
                <a:solidFill>
                  <a:schemeClr val="tx2"/>
                </a:solidFill>
              </a:rPr>
              <a:t>(</a:t>
            </a:r>
            <a:r>
              <a:rPr lang="en-US" sz="1000" dirty="0" smtClean="0">
                <a:solidFill>
                  <a:srgbClr val="0070C0"/>
                </a:solidFill>
              </a:rPr>
              <a:t>How agents "</a:t>
            </a:r>
            <a:r>
              <a:rPr lang="en-US" sz="1000" dirty="0" smtClean="0">
                <a:solidFill>
                  <a:srgbClr val="FF0000"/>
                </a:solidFill>
              </a:rPr>
              <a:t>think</a:t>
            </a:r>
            <a:r>
              <a:rPr lang="en-US" sz="1000" dirty="0" smtClean="0">
                <a:solidFill>
                  <a:srgbClr val="0070C0"/>
                </a:solidFill>
              </a:rPr>
              <a:t>" and "</a:t>
            </a:r>
            <a:r>
              <a:rPr lang="en-US" sz="1000" dirty="0" smtClean="0">
                <a:solidFill>
                  <a:srgbClr val="FF0000"/>
                </a:solidFill>
              </a:rPr>
              <a:t>behave</a:t>
            </a:r>
            <a:r>
              <a:rPr lang="en-US" sz="1000" dirty="0" smtClean="0">
                <a:solidFill>
                  <a:srgbClr val="0070C0"/>
                </a:solidFill>
              </a:rPr>
              <a:t>"</a:t>
            </a:r>
            <a:r>
              <a:rPr lang="en-US" sz="1000" dirty="0" smtClean="0">
                <a:solidFill>
                  <a:schemeClr val="tx2"/>
                </a:solidFill>
              </a:rPr>
              <a:t>)</a:t>
            </a:r>
            <a:endParaRPr lang="en-US" sz="1000" dirty="0"/>
          </a:p>
        </p:txBody>
      </p:sp>
      <p:sp>
        <p:nvSpPr>
          <p:cNvPr id="35" name="Rectangle 34"/>
          <p:cNvSpPr/>
          <p:nvPr/>
        </p:nvSpPr>
        <p:spPr>
          <a:xfrm>
            <a:off x="9162541" y="2429833"/>
            <a:ext cx="2734515" cy="400110"/>
          </a:xfrm>
          <a:prstGeom prst="rect">
            <a:avLst/>
          </a:prstGeom>
        </p:spPr>
        <p:txBody>
          <a:bodyPr wrap="square">
            <a:spAutoFit/>
          </a:bodyPr>
          <a:lstStyle/>
          <a:p>
            <a:r>
              <a:rPr lang="en-US" sz="1000" b="1" dirty="0" smtClean="0">
                <a:solidFill>
                  <a:schemeClr val="tx2"/>
                </a:solidFill>
              </a:rPr>
              <a:t>Procedural Rules</a:t>
            </a:r>
            <a:r>
              <a:rPr lang="en-US" sz="1000" dirty="0" smtClean="0">
                <a:solidFill>
                  <a:schemeClr val="tx2"/>
                </a:solidFill>
              </a:rPr>
              <a:t>: </a:t>
            </a:r>
          </a:p>
          <a:p>
            <a:r>
              <a:rPr lang="en-US" sz="1000" dirty="0" smtClean="0">
                <a:solidFill>
                  <a:schemeClr val="tx2"/>
                </a:solidFill>
              </a:rPr>
              <a:t>(</a:t>
            </a:r>
            <a:r>
              <a:rPr lang="en-US" sz="1000" dirty="0" smtClean="0">
                <a:solidFill>
                  <a:srgbClr val="FF0000"/>
                </a:solidFill>
              </a:rPr>
              <a:t>What</a:t>
            </a:r>
            <a:r>
              <a:rPr lang="en-US" sz="1000" dirty="0" smtClean="0">
                <a:solidFill>
                  <a:srgbClr val="0070C0"/>
                </a:solidFill>
              </a:rPr>
              <a:t> to do, </a:t>
            </a:r>
            <a:r>
              <a:rPr lang="en-US" sz="1000" dirty="0" smtClean="0">
                <a:solidFill>
                  <a:srgbClr val="FF0000"/>
                </a:solidFill>
              </a:rPr>
              <a:t>When</a:t>
            </a:r>
            <a:r>
              <a:rPr lang="en-US" sz="1000" dirty="0" smtClean="0">
                <a:solidFill>
                  <a:srgbClr val="0070C0"/>
                </a:solidFill>
              </a:rPr>
              <a:t> to do it, and </a:t>
            </a:r>
            <a:r>
              <a:rPr lang="en-US" sz="1000" dirty="0" smtClean="0">
                <a:solidFill>
                  <a:srgbClr val="FF0000"/>
                </a:solidFill>
              </a:rPr>
              <a:t>How</a:t>
            </a:r>
            <a:r>
              <a:rPr lang="en-US" sz="1000" dirty="0" smtClean="0">
                <a:solidFill>
                  <a:srgbClr val="0070C0"/>
                </a:solidFill>
              </a:rPr>
              <a:t> to do it </a:t>
            </a:r>
            <a:r>
              <a:rPr lang="en-US" sz="1000" dirty="0" smtClean="0">
                <a:solidFill>
                  <a:schemeClr val="tx2"/>
                </a:solidFill>
              </a:rPr>
              <a:t>)</a:t>
            </a:r>
            <a:endParaRPr lang="en-US" sz="1000" dirty="0"/>
          </a:p>
        </p:txBody>
      </p:sp>
      <p:sp>
        <p:nvSpPr>
          <p:cNvPr id="36" name="Rectangle 35"/>
          <p:cNvSpPr/>
          <p:nvPr/>
        </p:nvSpPr>
        <p:spPr>
          <a:xfrm>
            <a:off x="9256043" y="4345473"/>
            <a:ext cx="1981199" cy="238527"/>
          </a:xfrm>
          <a:prstGeom prst="rect">
            <a:avLst/>
          </a:prstGeom>
        </p:spPr>
        <p:txBody>
          <a:bodyPr wrap="square">
            <a:spAutoFit/>
          </a:bodyPr>
          <a:lstStyle/>
          <a:p>
            <a:pPr lvl="0">
              <a:lnSpc>
                <a:spcPct val="95000"/>
              </a:lnSpc>
              <a:defRPr/>
            </a:pPr>
            <a:r>
              <a:rPr lang="en-US" sz="1000" b="1" dirty="0" smtClean="0"/>
              <a:t>File:</a:t>
            </a:r>
            <a:r>
              <a:rPr lang="en-US" sz="1000" dirty="0" smtClean="0"/>
              <a:t> </a:t>
            </a:r>
            <a:r>
              <a:rPr lang="en-US" sz="1000" b="1" dirty="0" smtClean="0">
                <a:solidFill>
                  <a:srgbClr val="FF0000"/>
                </a:solidFill>
              </a:rPr>
              <a:t>Graph</a:t>
            </a:r>
            <a:r>
              <a:rPr lang="en-US" sz="1000" dirty="0" smtClean="0"/>
              <a:t> of General </a:t>
            </a:r>
            <a:r>
              <a:rPr lang="en-US" sz="1000" b="1" dirty="0" smtClean="0">
                <a:solidFill>
                  <a:srgbClr val="0070C0"/>
                </a:solidFill>
              </a:rPr>
              <a:t>Facts</a:t>
            </a:r>
          </a:p>
        </p:txBody>
      </p:sp>
      <p:sp>
        <p:nvSpPr>
          <p:cNvPr id="37" name="Rectangle 36"/>
          <p:cNvSpPr/>
          <p:nvPr/>
        </p:nvSpPr>
        <p:spPr>
          <a:xfrm>
            <a:off x="9184615" y="2782547"/>
            <a:ext cx="1573032" cy="238527"/>
          </a:xfrm>
          <a:prstGeom prst="rect">
            <a:avLst/>
          </a:prstGeom>
        </p:spPr>
        <p:txBody>
          <a:bodyPr wrap="square">
            <a:spAutoFit/>
          </a:bodyPr>
          <a:lstStyle/>
          <a:p>
            <a:pPr lvl="0">
              <a:lnSpc>
                <a:spcPct val="95000"/>
              </a:lnSpc>
              <a:defRPr/>
            </a:pPr>
            <a:r>
              <a:rPr lang="en-US" sz="1000" b="1" dirty="0" smtClean="0"/>
              <a:t>File:</a:t>
            </a:r>
            <a:r>
              <a:rPr lang="en-US" sz="1000" dirty="0" smtClean="0"/>
              <a:t> </a:t>
            </a:r>
            <a:r>
              <a:rPr lang="en-US" sz="1000" b="1" dirty="0" smtClean="0">
                <a:solidFill>
                  <a:srgbClr val="FF0000"/>
                </a:solidFill>
              </a:rPr>
              <a:t>XXX#’s</a:t>
            </a:r>
            <a:r>
              <a:rPr lang="en-US" sz="1000" dirty="0" smtClean="0"/>
              <a:t> </a:t>
            </a:r>
            <a:r>
              <a:rPr lang="en-US" sz="1000" dirty="0" smtClean="0">
                <a:solidFill>
                  <a:srgbClr val="0070C0"/>
                </a:solidFill>
              </a:rPr>
              <a:t>of </a:t>
            </a:r>
            <a:r>
              <a:rPr lang="en-US" sz="1000" b="1" dirty="0" smtClean="0">
                <a:solidFill>
                  <a:srgbClr val="FF0000"/>
                </a:solidFill>
              </a:rPr>
              <a:t>Rules</a:t>
            </a:r>
          </a:p>
        </p:txBody>
      </p:sp>
      <p:sp>
        <p:nvSpPr>
          <p:cNvPr id="38" name="Rectangle 37"/>
          <p:cNvSpPr/>
          <p:nvPr/>
        </p:nvSpPr>
        <p:spPr>
          <a:xfrm>
            <a:off x="9319039" y="5947585"/>
            <a:ext cx="2582093" cy="238527"/>
          </a:xfrm>
          <a:prstGeom prst="rect">
            <a:avLst/>
          </a:prstGeom>
        </p:spPr>
        <p:txBody>
          <a:bodyPr wrap="square">
            <a:spAutoFit/>
          </a:bodyPr>
          <a:lstStyle/>
          <a:p>
            <a:pPr lvl="0">
              <a:lnSpc>
                <a:spcPct val="95000"/>
              </a:lnSpc>
              <a:defRPr/>
            </a:pPr>
            <a:r>
              <a:rPr lang="en-US" sz="1000" b="1" dirty="0" smtClean="0"/>
              <a:t>File:</a:t>
            </a:r>
            <a:r>
              <a:rPr lang="en-US" sz="1000" dirty="0" smtClean="0"/>
              <a:t>  </a:t>
            </a:r>
            <a:r>
              <a:rPr lang="en-US" sz="1000" b="1" dirty="0" smtClean="0">
                <a:solidFill>
                  <a:srgbClr val="FF0000"/>
                </a:solidFill>
              </a:rPr>
              <a:t>Graph</a:t>
            </a:r>
            <a:r>
              <a:rPr lang="en-US" sz="1000" dirty="0" smtClean="0"/>
              <a:t> of Specific Use-Case </a:t>
            </a:r>
            <a:r>
              <a:rPr lang="en-US" sz="1000" b="1" dirty="0" smtClean="0">
                <a:solidFill>
                  <a:srgbClr val="0070C0"/>
                </a:solidFill>
              </a:rPr>
              <a:t>Facts</a:t>
            </a:r>
          </a:p>
        </p:txBody>
      </p:sp>
      <p:sp>
        <p:nvSpPr>
          <p:cNvPr id="40" name="Rectangle 39"/>
          <p:cNvSpPr/>
          <p:nvPr/>
        </p:nvSpPr>
        <p:spPr>
          <a:xfrm>
            <a:off x="8931870" y="1073695"/>
            <a:ext cx="1797863" cy="297004"/>
          </a:xfrm>
          <a:prstGeom prst="rect">
            <a:avLst/>
          </a:prstGeom>
        </p:spPr>
        <p:txBody>
          <a:bodyPr wrap="square">
            <a:spAutoFit/>
          </a:bodyPr>
          <a:lstStyle/>
          <a:p>
            <a:pPr lvl="0">
              <a:lnSpc>
                <a:spcPct val="95000"/>
              </a:lnSpc>
              <a:defRPr/>
            </a:pPr>
            <a:r>
              <a:rPr lang="en-US" sz="1400" b="1" dirty="0" smtClean="0">
                <a:solidFill>
                  <a:srgbClr val="0070C0"/>
                </a:solidFill>
              </a:rPr>
              <a:t>WORK OUTPUT(S)</a:t>
            </a:r>
            <a:endParaRPr lang="en-US" sz="1400" dirty="0" smtClean="0">
              <a:solidFill>
                <a:srgbClr val="0070C0"/>
              </a:solidFill>
            </a:endParaRPr>
          </a:p>
        </p:txBody>
      </p:sp>
      <p:sp>
        <p:nvSpPr>
          <p:cNvPr id="41" name="Rectangle 40"/>
          <p:cNvSpPr/>
          <p:nvPr/>
        </p:nvSpPr>
        <p:spPr>
          <a:xfrm>
            <a:off x="6750819" y="2515130"/>
            <a:ext cx="2004844" cy="584775"/>
          </a:xfrm>
          <a:prstGeom prst="rect">
            <a:avLst/>
          </a:prstGeom>
        </p:spPr>
        <p:txBody>
          <a:bodyPr wrap="none">
            <a:spAutoFit/>
          </a:bodyPr>
          <a:lstStyle/>
          <a:p>
            <a:r>
              <a:rPr lang="en-US" sz="1600" b="1" dirty="0" smtClean="0">
                <a:solidFill>
                  <a:srgbClr val="0070C0"/>
                </a:solidFill>
              </a:rPr>
              <a:t>Compare against </a:t>
            </a:r>
          </a:p>
          <a:p>
            <a:r>
              <a:rPr lang="en-US" sz="1600" b="1" dirty="0" smtClean="0">
                <a:solidFill>
                  <a:srgbClr val="0070C0"/>
                </a:solidFill>
              </a:rPr>
              <a:t>Omaha Taxonomy </a:t>
            </a:r>
            <a:endParaRPr lang="en-US" sz="16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264900" y="6486982"/>
            <a:ext cx="542472" cy="365125"/>
          </a:xfrm>
        </p:spPr>
        <p:txBody>
          <a:bodyPr/>
          <a:lstStyle/>
          <a:p>
            <a:fld id="{3310D8EA-3107-4873-B9AB-DD7D3E79053A}" type="slidenum">
              <a:rPr lang="en-US" smtClean="0"/>
              <a:pPr/>
              <a:t>40</a:t>
            </a:fld>
            <a:endParaRPr lang="en-US"/>
          </a:p>
        </p:txBody>
      </p:sp>
    </p:spTree>
    <p:extLst>
      <p:ext uri="{BB962C8B-B14F-4D97-AF65-F5344CB8AC3E}">
        <p14:creationId xmlns:p14="http://schemas.microsoft.com/office/powerpoint/2010/main" xmlns="" val="22766741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0BF908-D337-4124-B475-D825EF7C7711}"/>
              </a:ext>
            </a:extLst>
          </p:cNvPr>
          <p:cNvSpPr txBox="1">
            <a:spLocks/>
          </p:cNvSpPr>
          <p:nvPr/>
        </p:nvSpPr>
        <p:spPr>
          <a:xfrm>
            <a:off x="310105" y="225351"/>
            <a:ext cx="4308194" cy="663511"/>
          </a:xfrm>
          <a:prstGeom prst="rect">
            <a:avLst/>
          </a:prstGeom>
        </p:spPr>
        <p:txBody>
          <a:bodyPr/>
          <a:lstStyle/>
          <a:p>
            <a:pPr lvl="0">
              <a:lnSpc>
                <a:spcPct val="90000"/>
              </a:lnSpc>
              <a:spcBef>
                <a:spcPct val="0"/>
              </a:spcBef>
            </a:pPr>
            <a:r>
              <a:rPr kumimoji="0" lang="en-US" sz="3000" b="0" i="0" u="none" strike="noStrike" kern="1200" cap="none" spc="0" normalizeH="0" baseline="0" noProof="0" dirty="0" smtClean="0">
                <a:ln>
                  <a:noFill/>
                </a:ln>
                <a:solidFill>
                  <a:srgbClr val="55565A"/>
                </a:solidFill>
                <a:effectLst/>
                <a:uLnTx/>
                <a:uFillTx/>
                <a:latin typeface="+mj-lt"/>
                <a:ea typeface="+mj-ea"/>
                <a:cs typeface="+mj-cs"/>
              </a:rPr>
              <a:t>Proposed Process Flow</a:t>
            </a:r>
            <a:endParaRPr kumimoji="0" lang="en-US" sz="3000" b="0" i="0" u="none" strike="noStrike" kern="1200" cap="none" spc="0" normalizeH="0" baseline="0" noProof="0" dirty="0">
              <a:ln>
                <a:noFill/>
              </a:ln>
              <a:solidFill>
                <a:srgbClr val="0070C0"/>
              </a:solidFill>
              <a:effectLst/>
              <a:uLnTx/>
              <a:uFillTx/>
              <a:latin typeface="+mj-lt"/>
              <a:ea typeface="+mj-ea"/>
              <a:cs typeface="+mj-cs"/>
            </a:endParaRPr>
          </a:p>
        </p:txBody>
      </p:sp>
      <p:sp>
        <p:nvSpPr>
          <p:cNvPr id="3" name="Right Arrow 2"/>
          <p:cNvSpPr/>
          <p:nvPr/>
        </p:nvSpPr>
        <p:spPr>
          <a:xfrm>
            <a:off x="3595652" y="1956203"/>
            <a:ext cx="3259179" cy="391842"/>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pic>
        <p:nvPicPr>
          <p:cNvPr id="4" name="Picture 2"/>
          <p:cNvPicPr>
            <a:picLocks noChangeAspect="1" noChangeArrowheads="1"/>
          </p:cNvPicPr>
          <p:nvPr/>
        </p:nvPicPr>
        <p:blipFill>
          <a:blip r:embed="rId2" cstate="print"/>
          <a:srcRect/>
          <a:stretch>
            <a:fillRect/>
          </a:stretch>
        </p:blipFill>
        <p:spPr bwMode="auto">
          <a:xfrm>
            <a:off x="3764242" y="2584607"/>
            <a:ext cx="2925925" cy="2227928"/>
          </a:xfrm>
          <a:prstGeom prst="rect">
            <a:avLst/>
          </a:prstGeom>
          <a:noFill/>
          <a:ln w="9525">
            <a:noFill/>
            <a:miter lim="800000"/>
            <a:headEnd/>
            <a:tailEnd/>
          </a:ln>
        </p:spPr>
      </p:pic>
      <p:pic>
        <p:nvPicPr>
          <p:cNvPr id="5" name="Picture 5"/>
          <p:cNvPicPr>
            <a:picLocks noChangeAspect="1" noChangeArrowheads="1"/>
          </p:cNvPicPr>
          <p:nvPr/>
        </p:nvPicPr>
        <p:blipFill>
          <a:blip r:embed="rId3" cstate="print"/>
          <a:srcRect/>
          <a:stretch>
            <a:fillRect/>
          </a:stretch>
        </p:blipFill>
        <p:spPr bwMode="auto">
          <a:xfrm>
            <a:off x="1021602" y="2555799"/>
            <a:ext cx="1610226" cy="1445625"/>
          </a:xfrm>
          <a:prstGeom prst="rect">
            <a:avLst/>
          </a:prstGeom>
          <a:noFill/>
          <a:ln w="9525">
            <a:noFill/>
            <a:miter lim="800000"/>
            <a:headEnd/>
            <a:tailEnd/>
          </a:ln>
          <a:effectLst>
            <a:outerShdw blurRad="50800" dist="38100" dir="2700000" sx="102000" sy="102000" algn="tl" rotWithShape="0">
              <a:prstClr val="black">
                <a:alpha val="40000"/>
              </a:prstClr>
            </a:outerShdw>
          </a:effectLst>
        </p:spPr>
      </p:pic>
      <p:sp>
        <p:nvSpPr>
          <p:cNvPr id="7" name="Rectangle 6"/>
          <p:cNvSpPr/>
          <p:nvPr/>
        </p:nvSpPr>
        <p:spPr>
          <a:xfrm>
            <a:off x="1072644" y="4164163"/>
            <a:ext cx="1496919" cy="501676"/>
          </a:xfrm>
          <a:prstGeom prst="rect">
            <a:avLst/>
          </a:prstGeom>
        </p:spPr>
        <p:txBody>
          <a:bodyPr wrap="square">
            <a:spAutoFit/>
          </a:bodyPr>
          <a:lstStyle/>
          <a:p>
            <a:pPr lvl="0" algn="ctr">
              <a:lnSpc>
                <a:spcPct val="95000"/>
              </a:lnSpc>
              <a:defRPr/>
            </a:pPr>
            <a:r>
              <a:rPr lang="en-US" sz="1400" b="1" dirty="0" smtClean="0">
                <a:solidFill>
                  <a:srgbClr val="0070C0"/>
                </a:solidFill>
              </a:rPr>
              <a:t>Single Member</a:t>
            </a:r>
          </a:p>
          <a:p>
            <a:pPr lvl="0" algn="ctr">
              <a:lnSpc>
                <a:spcPct val="95000"/>
              </a:lnSpc>
              <a:defRPr/>
            </a:pPr>
            <a:r>
              <a:rPr lang="en-US" sz="1400" b="1" dirty="0" smtClean="0">
                <a:solidFill>
                  <a:srgbClr val="0070C0"/>
                </a:solidFill>
              </a:rPr>
              <a:t>Use-</a:t>
            </a:r>
            <a:r>
              <a:rPr lang="en-US" sz="1400" b="1" dirty="0" smtClean="0">
                <a:solidFill>
                  <a:srgbClr val="FF0000"/>
                </a:solidFill>
              </a:rPr>
              <a:t>Case</a:t>
            </a:r>
            <a:endParaRPr lang="en-US" sz="1400" dirty="0" smtClean="0">
              <a:solidFill>
                <a:srgbClr val="FF0000"/>
              </a:solidFill>
            </a:endParaRPr>
          </a:p>
        </p:txBody>
      </p:sp>
      <p:sp>
        <p:nvSpPr>
          <p:cNvPr id="9" name="Right Arrow 8"/>
          <p:cNvSpPr/>
          <p:nvPr/>
        </p:nvSpPr>
        <p:spPr>
          <a:xfrm>
            <a:off x="2912620" y="3466010"/>
            <a:ext cx="723483" cy="23431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0" name="Can 9"/>
          <p:cNvSpPr/>
          <p:nvPr/>
        </p:nvSpPr>
        <p:spPr>
          <a:xfrm>
            <a:off x="7759326" y="1879967"/>
            <a:ext cx="1060792" cy="1190893"/>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1" name="Text Placeholder 4">
            <a:extLst>
              <a:ext uri="{FF2B5EF4-FFF2-40B4-BE49-F238E27FC236}">
                <a16:creationId xmlns:a16="http://schemas.microsoft.com/office/drawing/2014/main" xmlns="" id="{6075C035-CE14-CB48-B6DE-1694715485AA}"/>
              </a:ext>
            </a:extLst>
          </p:cNvPr>
          <p:cNvSpPr txBox="1">
            <a:spLocks/>
          </p:cNvSpPr>
          <p:nvPr/>
        </p:nvSpPr>
        <p:spPr bwMode="gray">
          <a:xfrm>
            <a:off x="7842912" y="2201002"/>
            <a:ext cx="905696" cy="530858"/>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400" b="1" dirty="0" smtClean="0">
                <a:solidFill>
                  <a:schemeClr val="accent6">
                    <a:lumMod val="10000"/>
                  </a:schemeClr>
                </a:solidFill>
              </a:rPr>
              <a:t>SOAR Created Care Plan Artifacts</a:t>
            </a:r>
            <a:endParaRPr lang="en-US" sz="1400" b="1" dirty="0">
              <a:solidFill>
                <a:srgbClr val="0070C0"/>
              </a:solidFill>
            </a:endParaRPr>
          </a:p>
        </p:txBody>
      </p:sp>
      <p:sp>
        <p:nvSpPr>
          <p:cNvPr id="12" name="Can 11"/>
          <p:cNvSpPr/>
          <p:nvPr/>
        </p:nvSpPr>
        <p:spPr>
          <a:xfrm>
            <a:off x="7793145" y="3253117"/>
            <a:ext cx="1060792" cy="1190893"/>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3" name="Text Placeholder 4">
            <a:extLst>
              <a:ext uri="{FF2B5EF4-FFF2-40B4-BE49-F238E27FC236}">
                <a16:creationId xmlns:a16="http://schemas.microsoft.com/office/drawing/2014/main" xmlns="" id="{6075C035-CE14-CB48-B6DE-1694715485AA}"/>
              </a:ext>
            </a:extLst>
          </p:cNvPr>
          <p:cNvSpPr txBox="1">
            <a:spLocks/>
          </p:cNvSpPr>
          <p:nvPr/>
        </p:nvSpPr>
        <p:spPr bwMode="gray">
          <a:xfrm>
            <a:off x="7836064" y="3620451"/>
            <a:ext cx="1015811" cy="530858"/>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400" b="1" dirty="0" smtClean="0">
                <a:solidFill>
                  <a:schemeClr val="accent6">
                    <a:lumMod val="10000"/>
                  </a:schemeClr>
                </a:solidFill>
              </a:rPr>
              <a:t>SOAR Reasoning Articulation</a:t>
            </a:r>
            <a:endParaRPr lang="en-US" sz="1400" b="1" dirty="0">
              <a:solidFill>
                <a:srgbClr val="0070C0"/>
              </a:solidFill>
            </a:endParaRPr>
          </a:p>
        </p:txBody>
      </p:sp>
      <p:sp>
        <p:nvSpPr>
          <p:cNvPr id="14" name="Can 13"/>
          <p:cNvSpPr/>
          <p:nvPr/>
        </p:nvSpPr>
        <p:spPr>
          <a:xfrm>
            <a:off x="7806647" y="4725083"/>
            <a:ext cx="1060792" cy="1190893"/>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5" name="Text Placeholder 4">
            <a:extLst>
              <a:ext uri="{FF2B5EF4-FFF2-40B4-BE49-F238E27FC236}">
                <a16:creationId xmlns:a16="http://schemas.microsoft.com/office/drawing/2014/main" xmlns="" id="{6075C035-CE14-CB48-B6DE-1694715485AA}"/>
              </a:ext>
            </a:extLst>
          </p:cNvPr>
          <p:cNvSpPr txBox="1">
            <a:spLocks/>
          </p:cNvSpPr>
          <p:nvPr/>
        </p:nvSpPr>
        <p:spPr bwMode="gray">
          <a:xfrm>
            <a:off x="7849566" y="5092417"/>
            <a:ext cx="1015811" cy="530858"/>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400" b="1" dirty="0" smtClean="0">
                <a:solidFill>
                  <a:schemeClr val="accent6">
                    <a:lumMod val="10000"/>
                  </a:schemeClr>
                </a:solidFill>
              </a:rPr>
              <a:t>Other Important Artifacts </a:t>
            </a:r>
            <a:endParaRPr lang="en-US" sz="1400" b="1" dirty="0">
              <a:solidFill>
                <a:srgbClr val="0070C0"/>
              </a:solidFill>
            </a:endParaRPr>
          </a:p>
        </p:txBody>
      </p:sp>
      <p:sp>
        <p:nvSpPr>
          <p:cNvPr id="16" name="Right Arrow 15"/>
          <p:cNvSpPr/>
          <p:nvPr/>
        </p:nvSpPr>
        <p:spPr>
          <a:xfrm>
            <a:off x="6838368" y="2680860"/>
            <a:ext cx="723483" cy="23431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7" name="Right Arrow 16"/>
          <p:cNvSpPr/>
          <p:nvPr/>
        </p:nvSpPr>
        <p:spPr>
          <a:xfrm>
            <a:off x="6863446" y="3701361"/>
            <a:ext cx="723483" cy="23431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0" name="Right Arrow 19"/>
          <p:cNvSpPr/>
          <p:nvPr/>
        </p:nvSpPr>
        <p:spPr>
          <a:xfrm>
            <a:off x="6853799" y="5103824"/>
            <a:ext cx="723483" cy="23431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1" name="Can 20"/>
          <p:cNvSpPr/>
          <p:nvPr/>
        </p:nvSpPr>
        <p:spPr>
          <a:xfrm>
            <a:off x="9935363" y="1868402"/>
            <a:ext cx="1060792" cy="1190893"/>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2" name="Text Placeholder 4">
            <a:extLst>
              <a:ext uri="{FF2B5EF4-FFF2-40B4-BE49-F238E27FC236}">
                <a16:creationId xmlns:a16="http://schemas.microsoft.com/office/drawing/2014/main" xmlns="" id="{6075C035-CE14-CB48-B6DE-1694715485AA}"/>
              </a:ext>
            </a:extLst>
          </p:cNvPr>
          <p:cNvSpPr txBox="1">
            <a:spLocks/>
          </p:cNvSpPr>
          <p:nvPr/>
        </p:nvSpPr>
        <p:spPr bwMode="gray">
          <a:xfrm>
            <a:off x="10018949" y="2247312"/>
            <a:ext cx="905696" cy="530858"/>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400" b="1" dirty="0" smtClean="0">
                <a:solidFill>
                  <a:schemeClr val="accent6">
                    <a:lumMod val="10000"/>
                  </a:schemeClr>
                </a:solidFill>
              </a:rPr>
              <a:t>Human </a:t>
            </a:r>
            <a:r>
              <a:rPr lang="en-US" sz="1400" b="1" dirty="0" smtClean="0">
                <a:solidFill>
                  <a:srgbClr val="0070C0"/>
                </a:solidFill>
              </a:rPr>
              <a:t>Vetted Results</a:t>
            </a:r>
            <a:endParaRPr lang="en-US" sz="1400" b="1" dirty="0">
              <a:solidFill>
                <a:srgbClr val="0070C0"/>
              </a:solidFill>
            </a:endParaRPr>
          </a:p>
        </p:txBody>
      </p:sp>
      <p:sp>
        <p:nvSpPr>
          <p:cNvPr id="23" name="Rectangle 22"/>
          <p:cNvSpPr/>
          <p:nvPr/>
        </p:nvSpPr>
        <p:spPr>
          <a:xfrm>
            <a:off x="9494020" y="1218762"/>
            <a:ext cx="2004844" cy="584775"/>
          </a:xfrm>
          <a:prstGeom prst="rect">
            <a:avLst/>
          </a:prstGeom>
        </p:spPr>
        <p:txBody>
          <a:bodyPr wrap="none">
            <a:spAutoFit/>
          </a:bodyPr>
          <a:lstStyle/>
          <a:p>
            <a:r>
              <a:rPr lang="en-US" sz="1600" b="1" dirty="0" smtClean="0">
                <a:solidFill>
                  <a:srgbClr val="0070C0"/>
                </a:solidFill>
              </a:rPr>
              <a:t>Compare against </a:t>
            </a:r>
          </a:p>
          <a:p>
            <a:r>
              <a:rPr lang="en-US" sz="1600" b="1" dirty="0" smtClean="0">
                <a:solidFill>
                  <a:srgbClr val="0070C0"/>
                </a:solidFill>
              </a:rPr>
              <a:t>Omaha Taxonomy </a:t>
            </a:r>
            <a:endParaRPr lang="en-US" sz="1600" dirty="0"/>
          </a:p>
        </p:txBody>
      </p:sp>
      <p:sp>
        <p:nvSpPr>
          <p:cNvPr id="24" name="Right Arrow 23"/>
          <p:cNvSpPr/>
          <p:nvPr/>
        </p:nvSpPr>
        <p:spPr>
          <a:xfrm>
            <a:off x="9016337" y="2601767"/>
            <a:ext cx="723483" cy="23431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5" name="Rectangle 24"/>
          <p:cNvSpPr/>
          <p:nvPr/>
        </p:nvSpPr>
        <p:spPr>
          <a:xfrm>
            <a:off x="3893801" y="1579506"/>
            <a:ext cx="2530148" cy="338554"/>
          </a:xfrm>
          <a:prstGeom prst="rect">
            <a:avLst/>
          </a:prstGeom>
        </p:spPr>
        <p:txBody>
          <a:bodyPr wrap="square">
            <a:spAutoFit/>
          </a:bodyPr>
          <a:lstStyle/>
          <a:p>
            <a:r>
              <a:rPr lang="en-US" sz="1600" b="1" dirty="0" smtClean="0">
                <a:solidFill>
                  <a:srgbClr val="0070C0"/>
                </a:solidFill>
              </a:rPr>
              <a:t>Potential Process Flow</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0BF908-D337-4124-B475-D825EF7C7711}"/>
              </a:ext>
            </a:extLst>
          </p:cNvPr>
          <p:cNvSpPr txBox="1">
            <a:spLocks/>
          </p:cNvSpPr>
          <p:nvPr/>
        </p:nvSpPr>
        <p:spPr>
          <a:xfrm>
            <a:off x="310105" y="225351"/>
            <a:ext cx="9354756" cy="663511"/>
          </a:xfrm>
          <a:prstGeom prst="rect">
            <a:avLst/>
          </a:prstGeom>
        </p:spPr>
        <p:txBody>
          <a:bodyPr/>
          <a:lstStyle/>
          <a:p>
            <a:pPr lvl="0">
              <a:lnSpc>
                <a:spcPct val="90000"/>
              </a:lnSpc>
              <a:spcBef>
                <a:spcPct val="0"/>
              </a:spcBef>
            </a:pPr>
            <a:r>
              <a:rPr kumimoji="0" lang="en-US" sz="3000" b="0" i="0" u="none" strike="noStrike" kern="1200" cap="none" spc="0" normalizeH="0" baseline="0" noProof="0" dirty="0" smtClean="0">
                <a:ln>
                  <a:noFill/>
                </a:ln>
                <a:solidFill>
                  <a:srgbClr val="55565A"/>
                </a:solidFill>
                <a:effectLst/>
                <a:uLnTx/>
                <a:uFillTx/>
                <a:latin typeface="+mj-lt"/>
                <a:ea typeface="+mj-ea"/>
                <a:cs typeface="+mj-cs"/>
              </a:rPr>
              <a:t>Use-Case Exploration: </a:t>
            </a:r>
            <a:r>
              <a:rPr lang="en-US" sz="3000" dirty="0" smtClean="0">
                <a:solidFill>
                  <a:srgbClr val="FF0000"/>
                </a:solidFill>
              </a:rPr>
              <a:t>Pre-Diabetes</a:t>
            </a:r>
            <a:r>
              <a:rPr lang="en-US" sz="3000" dirty="0" smtClean="0">
                <a:solidFill>
                  <a:srgbClr val="0070C0"/>
                </a:solidFill>
              </a:rPr>
              <a:t> (Assessments)</a:t>
            </a:r>
            <a:endParaRPr kumimoji="0" lang="en-US" sz="3000" b="0" i="0" u="none" strike="noStrike" kern="1200" cap="none" spc="0" normalizeH="0" baseline="0" noProof="0" dirty="0">
              <a:ln>
                <a:noFill/>
              </a:ln>
              <a:solidFill>
                <a:srgbClr val="0070C0"/>
              </a:solidFill>
              <a:effectLst/>
              <a:uLnTx/>
              <a:uFillTx/>
              <a:latin typeface="+mj-lt"/>
              <a:ea typeface="+mj-ea"/>
              <a:cs typeface="+mj-cs"/>
            </a:endParaRPr>
          </a:p>
        </p:txBody>
      </p:sp>
      <p:pic>
        <p:nvPicPr>
          <p:cNvPr id="3" name="Picture 5"/>
          <p:cNvPicPr>
            <a:picLocks noChangeAspect="1" noChangeArrowheads="1"/>
          </p:cNvPicPr>
          <p:nvPr/>
        </p:nvPicPr>
        <p:blipFill>
          <a:blip r:embed="rId2" cstate="print"/>
          <a:srcRect/>
          <a:stretch>
            <a:fillRect/>
          </a:stretch>
        </p:blipFill>
        <p:spPr bwMode="auto">
          <a:xfrm>
            <a:off x="350264" y="1525651"/>
            <a:ext cx="1610226" cy="1445625"/>
          </a:xfrm>
          <a:prstGeom prst="rect">
            <a:avLst/>
          </a:prstGeom>
          <a:noFill/>
          <a:ln w="9525">
            <a:noFill/>
            <a:miter lim="800000"/>
            <a:headEnd/>
            <a:tailEnd/>
          </a:ln>
          <a:effectLst>
            <a:outerShdw blurRad="50800" dist="38100" dir="2700000" sx="102000" sy="102000" algn="tl" rotWithShape="0">
              <a:prstClr val="black">
                <a:alpha val="40000"/>
              </a:prstClr>
            </a:outerShdw>
          </a:effectLst>
        </p:spPr>
      </p:pic>
      <p:sp>
        <p:nvSpPr>
          <p:cNvPr id="4" name="Rectangle 3"/>
          <p:cNvSpPr/>
          <p:nvPr/>
        </p:nvSpPr>
        <p:spPr>
          <a:xfrm>
            <a:off x="401306" y="3134015"/>
            <a:ext cx="1496919" cy="501676"/>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Use-Case: </a:t>
            </a:r>
          </a:p>
          <a:p>
            <a:pPr lvl="0" algn="ctr">
              <a:lnSpc>
                <a:spcPct val="95000"/>
              </a:lnSpc>
              <a:defRPr/>
            </a:pPr>
            <a:r>
              <a:rPr lang="en-US" sz="1400" b="1" dirty="0" smtClean="0">
                <a:solidFill>
                  <a:schemeClr val="accent6">
                    <a:lumMod val="10000"/>
                  </a:schemeClr>
                </a:solidFill>
              </a:rPr>
              <a:t>Pre-Diabetes</a:t>
            </a:r>
            <a:endParaRPr lang="en-US" sz="1400" dirty="0" smtClean="0">
              <a:solidFill>
                <a:schemeClr val="accent6">
                  <a:lumMod val="10000"/>
                </a:schemeClr>
              </a:solidFill>
            </a:endParaRPr>
          </a:p>
        </p:txBody>
      </p:sp>
      <p:pic>
        <p:nvPicPr>
          <p:cNvPr id="5" name="Picture 2"/>
          <p:cNvPicPr>
            <a:picLocks noChangeAspect="1" noChangeArrowheads="1"/>
          </p:cNvPicPr>
          <p:nvPr/>
        </p:nvPicPr>
        <p:blipFill>
          <a:blip r:embed="rId3" cstate="print"/>
          <a:srcRect/>
          <a:stretch>
            <a:fillRect/>
          </a:stretch>
        </p:blipFill>
        <p:spPr bwMode="auto">
          <a:xfrm>
            <a:off x="2864838" y="1481559"/>
            <a:ext cx="1245898" cy="1557372"/>
          </a:xfrm>
          <a:prstGeom prst="rect">
            <a:avLst/>
          </a:prstGeom>
          <a:noFill/>
          <a:ln w="9525">
            <a:noFill/>
            <a:miter lim="800000"/>
            <a:headEnd/>
            <a:tailEnd/>
          </a:ln>
        </p:spPr>
      </p:pic>
      <p:sp>
        <p:nvSpPr>
          <p:cNvPr id="7" name="Right Arrow 6"/>
          <p:cNvSpPr/>
          <p:nvPr/>
        </p:nvSpPr>
        <p:spPr>
          <a:xfrm>
            <a:off x="2090807" y="2227519"/>
            <a:ext cx="723483" cy="23431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8" name="Rectangle 7"/>
          <p:cNvSpPr/>
          <p:nvPr/>
        </p:nvSpPr>
        <p:spPr>
          <a:xfrm>
            <a:off x="2752891" y="3228541"/>
            <a:ext cx="1496919"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Clinical Staff</a:t>
            </a:r>
            <a:endParaRPr lang="en-US" sz="1400" dirty="0" smtClean="0">
              <a:solidFill>
                <a:schemeClr val="accent6">
                  <a:lumMod val="10000"/>
                </a:schemeClr>
              </a:solidFill>
            </a:endParaRPr>
          </a:p>
        </p:txBody>
      </p:sp>
      <p:pic>
        <p:nvPicPr>
          <p:cNvPr id="1026" name="Picture 2"/>
          <p:cNvPicPr>
            <a:picLocks noChangeAspect="1" noChangeArrowheads="1"/>
          </p:cNvPicPr>
          <p:nvPr/>
        </p:nvPicPr>
        <p:blipFill>
          <a:blip r:embed="rId4" cstate="print"/>
          <a:srcRect/>
          <a:stretch>
            <a:fillRect/>
          </a:stretch>
        </p:blipFill>
        <p:spPr bwMode="auto">
          <a:xfrm>
            <a:off x="2074861" y="4016401"/>
            <a:ext cx="1770787" cy="1794397"/>
          </a:xfrm>
          <a:prstGeom prst="rect">
            <a:avLst/>
          </a:prstGeom>
          <a:noFill/>
          <a:ln w="9525">
            <a:noFill/>
            <a:miter lim="800000"/>
            <a:headEnd/>
            <a:tailEnd/>
          </a:ln>
        </p:spPr>
      </p:pic>
      <p:pic>
        <p:nvPicPr>
          <p:cNvPr id="1027" name="Picture 3"/>
          <p:cNvPicPr>
            <a:picLocks noChangeAspect="1" noChangeArrowheads="1"/>
          </p:cNvPicPr>
          <p:nvPr/>
        </p:nvPicPr>
        <p:blipFill>
          <a:blip r:embed="rId5" cstate="print"/>
          <a:srcRect/>
          <a:stretch>
            <a:fillRect/>
          </a:stretch>
        </p:blipFill>
        <p:spPr bwMode="auto">
          <a:xfrm>
            <a:off x="4664575" y="657020"/>
            <a:ext cx="2480759" cy="2579146"/>
          </a:xfrm>
          <a:prstGeom prst="rect">
            <a:avLst/>
          </a:prstGeom>
          <a:noFill/>
          <a:ln w="9525">
            <a:noFill/>
            <a:miter lim="800000"/>
            <a:headEnd/>
            <a:tailEnd/>
          </a:ln>
        </p:spPr>
      </p:pic>
      <p:sp>
        <p:nvSpPr>
          <p:cNvPr id="11" name="Right Arrow 10"/>
          <p:cNvSpPr/>
          <p:nvPr/>
        </p:nvSpPr>
        <p:spPr>
          <a:xfrm>
            <a:off x="3990980" y="2379919"/>
            <a:ext cx="723483" cy="23431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2" name="Rectangle 11"/>
          <p:cNvSpPr/>
          <p:nvPr/>
        </p:nvSpPr>
        <p:spPr>
          <a:xfrm>
            <a:off x="5104469" y="3172593"/>
            <a:ext cx="1496919"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Assessment</a:t>
            </a:r>
            <a:endParaRPr lang="en-US" sz="1400" dirty="0" smtClean="0">
              <a:solidFill>
                <a:schemeClr val="accent6">
                  <a:lumMod val="10000"/>
                </a:schemeClr>
              </a:solidFill>
            </a:endParaRPr>
          </a:p>
        </p:txBody>
      </p:sp>
      <p:sp>
        <p:nvSpPr>
          <p:cNvPr id="13" name="Right Arrow 12"/>
          <p:cNvSpPr/>
          <p:nvPr/>
        </p:nvSpPr>
        <p:spPr>
          <a:xfrm rot="8815244">
            <a:off x="3576259" y="3653691"/>
            <a:ext cx="1769508" cy="196709"/>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4" name="Can 13"/>
          <p:cNvSpPr/>
          <p:nvPr/>
        </p:nvSpPr>
        <p:spPr>
          <a:xfrm>
            <a:off x="9951785" y="3857447"/>
            <a:ext cx="864796" cy="742405"/>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5" name="Text Placeholder 4">
            <a:extLst>
              <a:ext uri="{FF2B5EF4-FFF2-40B4-BE49-F238E27FC236}">
                <a16:creationId xmlns:a16="http://schemas.microsoft.com/office/drawing/2014/main" xmlns="" id="{6075C035-CE14-CB48-B6DE-1694715485AA}"/>
              </a:ext>
            </a:extLst>
          </p:cNvPr>
          <p:cNvSpPr txBox="1">
            <a:spLocks/>
          </p:cNvSpPr>
          <p:nvPr/>
        </p:nvSpPr>
        <p:spPr bwMode="gray">
          <a:xfrm>
            <a:off x="10002360" y="4140893"/>
            <a:ext cx="789116" cy="370853"/>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100" b="1" dirty="0" smtClean="0">
                <a:solidFill>
                  <a:srgbClr val="0070C0"/>
                </a:solidFill>
              </a:rPr>
              <a:t>Procedural</a:t>
            </a:r>
          </a:p>
          <a:p>
            <a:pPr algn="ctr">
              <a:lnSpc>
                <a:spcPct val="100000"/>
              </a:lnSpc>
              <a:spcBef>
                <a:spcPts val="0"/>
              </a:spcBef>
              <a:spcAft>
                <a:spcPts val="0"/>
              </a:spcAft>
            </a:pPr>
            <a:r>
              <a:rPr lang="en-US" sz="1100" b="1" dirty="0" smtClean="0">
                <a:solidFill>
                  <a:srgbClr val="0070C0"/>
                </a:solidFill>
              </a:rPr>
              <a:t>Rules</a:t>
            </a:r>
            <a:endParaRPr lang="en-US" sz="1100" b="1" dirty="0">
              <a:solidFill>
                <a:srgbClr val="0070C0"/>
              </a:solidFill>
            </a:endParaRPr>
          </a:p>
        </p:txBody>
      </p:sp>
      <p:sp>
        <p:nvSpPr>
          <p:cNvPr id="16" name="Can 15"/>
          <p:cNvSpPr/>
          <p:nvPr/>
        </p:nvSpPr>
        <p:spPr>
          <a:xfrm>
            <a:off x="9964841" y="4821360"/>
            <a:ext cx="864796" cy="742405"/>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7" name="Text Placeholder 4">
            <a:extLst>
              <a:ext uri="{FF2B5EF4-FFF2-40B4-BE49-F238E27FC236}">
                <a16:creationId xmlns:a16="http://schemas.microsoft.com/office/drawing/2014/main" xmlns="" id="{6075C035-CE14-CB48-B6DE-1694715485AA}"/>
              </a:ext>
            </a:extLst>
          </p:cNvPr>
          <p:cNvSpPr txBox="1">
            <a:spLocks/>
          </p:cNvSpPr>
          <p:nvPr/>
        </p:nvSpPr>
        <p:spPr bwMode="gray">
          <a:xfrm>
            <a:off x="10005688" y="5114534"/>
            <a:ext cx="789116" cy="370853"/>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100" b="1" dirty="0" smtClean="0">
                <a:solidFill>
                  <a:srgbClr val="0070C0"/>
                </a:solidFill>
              </a:rPr>
              <a:t>Semantic</a:t>
            </a:r>
          </a:p>
          <a:p>
            <a:pPr algn="ctr">
              <a:lnSpc>
                <a:spcPct val="100000"/>
              </a:lnSpc>
              <a:spcBef>
                <a:spcPts val="0"/>
              </a:spcBef>
              <a:spcAft>
                <a:spcPts val="0"/>
              </a:spcAft>
            </a:pPr>
            <a:r>
              <a:rPr lang="en-US" sz="1100" b="1" dirty="0" smtClean="0">
                <a:solidFill>
                  <a:srgbClr val="0070C0"/>
                </a:solidFill>
              </a:rPr>
              <a:t>Memory</a:t>
            </a:r>
            <a:endParaRPr lang="en-US" sz="1100" b="1" dirty="0">
              <a:solidFill>
                <a:srgbClr val="0070C0"/>
              </a:solidFill>
            </a:endParaRPr>
          </a:p>
        </p:txBody>
      </p:sp>
      <p:sp>
        <p:nvSpPr>
          <p:cNvPr id="18" name="Can 17"/>
          <p:cNvSpPr/>
          <p:nvPr/>
        </p:nvSpPr>
        <p:spPr>
          <a:xfrm>
            <a:off x="9977897" y="5823723"/>
            <a:ext cx="864796" cy="742405"/>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9" name="Text Placeholder 4">
            <a:extLst>
              <a:ext uri="{FF2B5EF4-FFF2-40B4-BE49-F238E27FC236}">
                <a16:creationId xmlns:a16="http://schemas.microsoft.com/office/drawing/2014/main" xmlns="" id="{6075C035-CE14-CB48-B6DE-1694715485AA}"/>
              </a:ext>
            </a:extLst>
          </p:cNvPr>
          <p:cNvSpPr txBox="1">
            <a:spLocks/>
          </p:cNvSpPr>
          <p:nvPr/>
        </p:nvSpPr>
        <p:spPr bwMode="gray">
          <a:xfrm>
            <a:off x="10018744" y="6097441"/>
            <a:ext cx="789116" cy="370853"/>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100" b="1" dirty="0" smtClean="0">
                <a:solidFill>
                  <a:srgbClr val="0070C0"/>
                </a:solidFill>
              </a:rPr>
              <a:t>Working</a:t>
            </a:r>
          </a:p>
          <a:p>
            <a:pPr algn="ctr">
              <a:lnSpc>
                <a:spcPct val="100000"/>
              </a:lnSpc>
              <a:spcBef>
                <a:spcPts val="0"/>
              </a:spcBef>
              <a:spcAft>
                <a:spcPts val="0"/>
              </a:spcAft>
            </a:pPr>
            <a:r>
              <a:rPr lang="en-US" sz="1100" b="1" dirty="0" smtClean="0">
                <a:solidFill>
                  <a:srgbClr val="0070C0"/>
                </a:solidFill>
              </a:rPr>
              <a:t>Memory</a:t>
            </a:r>
            <a:endParaRPr lang="en-US" sz="1100" b="1" dirty="0">
              <a:solidFill>
                <a:srgbClr val="0070C0"/>
              </a:solidFill>
            </a:endParaRPr>
          </a:p>
        </p:txBody>
      </p:sp>
      <p:sp>
        <p:nvSpPr>
          <p:cNvPr id="20" name="Rectangle 19"/>
          <p:cNvSpPr/>
          <p:nvPr/>
        </p:nvSpPr>
        <p:spPr>
          <a:xfrm>
            <a:off x="1564527" y="5894572"/>
            <a:ext cx="2532876" cy="297004"/>
          </a:xfrm>
          <a:prstGeom prst="rect">
            <a:avLst/>
          </a:prstGeom>
        </p:spPr>
        <p:txBody>
          <a:bodyPr wrap="square">
            <a:spAutoFit/>
          </a:bodyPr>
          <a:lstStyle/>
          <a:p>
            <a:pPr lvl="0">
              <a:lnSpc>
                <a:spcPct val="95000"/>
              </a:lnSpc>
              <a:defRPr/>
            </a:pPr>
            <a:r>
              <a:rPr lang="en-US" sz="1400" b="1" dirty="0" smtClean="0">
                <a:solidFill>
                  <a:schemeClr val="accent6">
                    <a:lumMod val="10000"/>
                  </a:schemeClr>
                </a:solidFill>
              </a:rPr>
              <a:t>Model Assessment Process</a:t>
            </a:r>
            <a:endParaRPr lang="en-US" sz="1400" dirty="0" smtClean="0">
              <a:solidFill>
                <a:schemeClr val="accent6">
                  <a:lumMod val="10000"/>
                </a:schemeClr>
              </a:solidFill>
            </a:endParaRPr>
          </a:p>
        </p:txBody>
      </p:sp>
      <p:sp>
        <p:nvSpPr>
          <p:cNvPr id="21" name="Right Arrow 20"/>
          <p:cNvSpPr/>
          <p:nvPr/>
        </p:nvSpPr>
        <p:spPr>
          <a:xfrm>
            <a:off x="9062675" y="4175934"/>
            <a:ext cx="723483" cy="23431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2" name="Right Arrow 21"/>
          <p:cNvSpPr/>
          <p:nvPr/>
        </p:nvSpPr>
        <p:spPr>
          <a:xfrm>
            <a:off x="9110903" y="5069113"/>
            <a:ext cx="723483" cy="23431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3" name="Right Arrow 22"/>
          <p:cNvSpPr/>
          <p:nvPr/>
        </p:nvSpPr>
        <p:spPr>
          <a:xfrm>
            <a:off x="9159131" y="5962292"/>
            <a:ext cx="723483" cy="23431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4" name="Rectangle 23"/>
          <p:cNvSpPr/>
          <p:nvPr/>
        </p:nvSpPr>
        <p:spPr>
          <a:xfrm>
            <a:off x="9609007" y="3452325"/>
            <a:ext cx="1496919"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SOAR Artifacts</a:t>
            </a:r>
            <a:endParaRPr lang="en-US" sz="1400" dirty="0" smtClean="0">
              <a:solidFill>
                <a:schemeClr val="accent6">
                  <a:lumMod val="10000"/>
                </a:schemeClr>
              </a:solidFill>
            </a:endParaRPr>
          </a:p>
        </p:txBody>
      </p:sp>
      <p:sp>
        <p:nvSpPr>
          <p:cNvPr id="25" name="Rectangle 24"/>
          <p:cNvSpPr/>
          <p:nvPr/>
        </p:nvSpPr>
        <p:spPr>
          <a:xfrm>
            <a:off x="1882852" y="6178129"/>
            <a:ext cx="1994631" cy="267766"/>
          </a:xfrm>
          <a:prstGeom prst="rect">
            <a:avLst/>
          </a:prstGeom>
        </p:spPr>
        <p:txBody>
          <a:bodyPr wrap="square">
            <a:spAutoFit/>
          </a:bodyPr>
          <a:lstStyle/>
          <a:p>
            <a:pPr lvl="0">
              <a:lnSpc>
                <a:spcPct val="95000"/>
              </a:lnSpc>
              <a:defRPr/>
            </a:pPr>
            <a:r>
              <a:rPr lang="en-US" sz="1200" b="1" dirty="0" smtClean="0">
                <a:solidFill>
                  <a:srgbClr val="0070C0"/>
                </a:solidFill>
              </a:rPr>
              <a:t>Knowledge Engineering</a:t>
            </a:r>
            <a:endParaRPr lang="en-US" sz="1200" dirty="0" smtClean="0">
              <a:solidFill>
                <a:srgbClr val="0070C0"/>
              </a:solidFill>
            </a:endParaRPr>
          </a:p>
        </p:txBody>
      </p:sp>
      <p:sp>
        <p:nvSpPr>
          <p:cNvPr id="26" name="Can 25"/>
          <p:cNvSpPr/>
          <p:nvPr/>
        </p:nvSpPr>
        <p:spPr>
          <a:xfrm>
            <a:off x="5139993" y="4502720"/>
            <a:ext cx="1573332" cy="1504543"/>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7" name="Text Placeholder 4">
            <a:extLst>
              <a:ext uri="{FF2B5EF4-FFF2-40B4-BE49-F238E27FC236}">
                <a16:creationId xmlns:a16="http://schemas.microsoft.com/office/drawing/2014/main" xmlns="" id="{6075C035-CE14-CB48-B6DE-1694715485AA}"/>
              </a:ext>
            </a:extLst>
          </p:cNvPr>
          <p:cNvSpPr txBox="1">
            <a:spLocks/>
          </p:cNvSpPr>
          <p:nvPr/>
        </p:nvSpPr>
        <p:spPr bwMode="gray">
          <a:xfrm>
            <a:off x="5183310" y="4947413"/>
            <a:ext cx="1516219" cy="978826"/>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800" b="1" dirty="0" smtClean="0">
                <a:solidFill>
                  <a:srgbClr val="0070C0"/>
                </a:solidFill>
              </a:rPr>
              <a:t>Intermediate</a:t>
            </a:r>
          </a:p>
          <a:p>
            <a:pPr algn="ctr">
              <a:lnSpc>
                <a:spcPct val="100000"/>
              </a:lnSpc>
              <a:spcBef>
                <a:spcPts val="0"/>
              </a:spcBef>
              <a:spcAft>
                <a:spcPts val="0"/>
              </a:spcAft>
            </a:pPr>
            <a:r>
              <a:rPr lang="en-US" sz="1800" b="1" dirty="0" smtClean="0">
                <a:solidFill>
                  <a:srgbClr val="0070C0"/>
                </a:solidFill>
              </a:rPr>
              <a:t>Clinical Rules KE Form</a:t>
            </a:r>
            <a:endParaRPr lang="en-US" sz="1800" b="1" dirty="0">
              <a:solidFill>
                <a:srgbClr val="0070C0"/>
              </a:solidFill>
            </a:endParaRPr>
          </a:p>
        </p:txBody>
      </p:sp>
      <p:sp>
        <p:nvSpPr>
          <p:cNvPr id="28" name="Right Arrow 27"/>
          <p:cNvSpPr/>
          <p:nvPr/>
        </p:nvSpPr>
        <p:spPr>
          <a:xfrm>
            <a:off x="3657224" y="5159772"/>
            <a:ext cx="723483" cy="23431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9" name="Text Placeholder 5">
            <a:extLst>
              <a:ext uri="{FF2B5EF4-FFF2-40B4-BE49-F238E27FC236}">
                <a16:creationId xmlns="" xmlns:a16="http://schemas.microsoft.com/office/drawing/2014/main" id="{C3466185-F5C8-4D20-A7E1-F1FB3A2746BD}"/>
              </a:ext>
            </a:extLst>
          </p:cNvPr>
          <p:cNvSpPr txBox="1">
            <a:spLocks/>
          </p:cNvSpPr>
          <p:nvPr/>
        </p:nvSpPr>
        <p:spPr bwMode="gray">
          <a:xfrm>
            <a:off x="3808088" y="4779152"/>
            <a:ext cx="1226899" cy="325285"/>
          </a:xfrm>
          <a:prstGeom prst="rect">
            <a:avLst/>
          </a:prstGeom>
        </p:spPr>
        <p:txBody>
          <a:bodyPr vert="horz" lIns="0" tIns="0" rIns="0" bIns="0" rtlCol="0">
            <a:noAutofit/>
          </a:bodyPr>
          <a:lstStyle/>
          <a:p>
            <a:pPr marL="0" marR="0" lvl="0" indent="0" algn="l" defTabSz="914400" rtl="0" eaLnBrk="1" fontAlgn="auto" latinLnBrk="0" hangingPunct="1">
              <a:lnSpc>
                <a:spcPct val="95000"/>
              </a:lnSpc>
              <a:spcBef>
                <a:spcPts val="800"/>
              </a:spcBef>
              <a:spcAft>
                <a:spcPts val="600"/>
              </a:spcAft>
              <a:buClrTx/>
              <a:buSzTx/>
              <a:tabLst/>
              <a:defRPr/>
            </a:pPr>
            <a:r>
              <a:rPr lang="en-US" sz="1600" b="1" noProof="0" dirty="0">
                <a:solidFill>
                  <a:schemeClr val="accent6">
                    <a:lumMod val="10000"/>
                  </a:schemeClr>
                </a:solidFill>
              </a:rPr>
              <a:t> </a:t>
            </a:r>
            <a:r>
              <a:rPr lang="en-US" sz="1400" b="1" noProof="0" dirty="0" smtClean="0">
                <a:solidFill>
                  <a:schemeClr val="accent6">
                    <a:lumMod val="10000"/>
                  </a:schemeClr>
                </a:solidFill>
              </a:rPr>
              <a:t>&lt;= Iterate =&gt;</a:t>
            </a:r>
            <a:endParaRPr kumimoji="0" lang="en-US" sz="1400" b="1" i="0" u="none" strike="noStrike" kern="1200" cap="none" spc="0" normalizeH="0" baseline="0" noProof="0" dirty="0">
              <a:ln>
                <a:noFill/>
              </a:ln>
              <a:solidFill>
                <a:schemeClr val="accent6">
                  <a:lumMod val="10000"/>
                </a:schemeClr>
              </a:solidFill>
              <a:effectLst/>
              <a:uLnTx/>
              <a:uFillTx/>
              <a:latin typeface="+mn-lt"/>
              <a:ea typeface="+mn-ea"/>
              <a:cs typeface="+mn-cs"/>
            </a:endParaRPr>
          </a:p>
        </p:txBody>
      </p:sp>
      <p:pic>
        <p:nvPicPr>
          <p:cNvPr id="1029" name="Picture 5"/>
          <p:cNvPicPr>
            <a:picLocks noChangeAspect="1" noChangeArrowheads="1"/>
          </p:cNvPicPr>
          <p:nvPr/>
        </p:nvPicPr>
        <p:blipFill>
          <a:blip r:embed="rId6" cstate="print"/>
          <a:srcRect/>
          <a:stretch>
            <a:fillRect/>
          </a:stretch>
        </p:blipFill>
        <p:spPr bwMode="auto">
          <a:xfrm>
            <a:off x="7412790" y="4166886"/>
            <a:ext cx="1560730" cy="1548194"/>
          </a:xfrm>
          <a:prstGeom prst="rect">
            <a:avLst/>
          </a:prstGeom>
          <a:noFill/>
          <a:ln w="9525">
            <a:noFill/>
            <a:miter lim="800000"/>
            <a:headEnd/>
            <a:tailEnd/>
          </a:ln>
        </p:spPr>
      </p:pic>
      <p:sp>
        <p:nvSpPr>
          <p:cNvPr id="32" name="Rectangle 31"/>
          <p:cNvSpPr/>
          <p:nvPr/>
        </p:nvSpPr>
        <p:spPr>
          <a:xfrm>
            <a:off x="7409765" y="5709377"/>
            <a:ext cx="1496919"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SOAR PhD</a:t>
            </a:r>
            <a:endParaRPr lang="en-US" sz="1400" dirty="0" smtClean="0">
              <a:solidFill>
                <a:schemeClr val="accent6">
                  <a:lumMod val="10000"/>
                </a:schemeClr>
              </a:solidFill>
            </a:endParaRPr>
          </a:p>
        </p:txBody>
      </p:sp>
      <p:sp>
        <p:nvSpPr>
          <p:cNvPr id="33" name="Right Arrow 32"/>
          <p:cNvSpPr/>
          <p:nvPr/>
        </p:nvSpPr>
        <p:spPr>
          <a:xfrm>
            <a:off x="6819116" y="5497377"/>
            <a:ext cx="723483" cy="23431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34" name="Rectangle 33"/>
          <p:cNvSpPr/>
          <p:nvPr/>
        </p:nvSpPr>
        <p:spPr>
          <a:xfrm>
            <a:off x="2208873" y="3841971"/>
            <a:ext cx="1275107" cy="267766"/>
          </a:xfrm>
          <a:prstGeom prst="rect">
            <a:avLst/>
          </a:prstGeom>
        </p:spPr>
        <p:txBody>
          <a:bodyPr wrap="square">
            <a:spAutoFit/>
          </a:bodyPr>
          <a:lstStyle/>
          <a:p>
            <a:pPr lvl="0">
              <a:lnSpc>
                <a:spcPct val="95000"/>
              </a:lnSpc>
              <a:defRPr/>
            </a:pPr>
            <a:r>
              <a:rPr lang="en-US" sz="1200" b="1" dirty="0" smtClean="0">
                <a:solidFill>
                  <a:srgbClr val="FF0000"/>
                </a:solidFill>
              </a:rPr>
              <a:t>First Modeling</a:t>
            </a:r>
            <a:endParaRPr lang="en-US" sz="1200" dirty="0" smtClean="0">
              <a:solidFill>
                <a:srgbClr val="FF000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0BF908-D337-4124-B475-D825EF7C7711}"/>
              </a:ext>
            </a:extLst>
          </p:cNvPr>
          <p:cNvSpPr txBox="1">
            <a:spLocks/>
          </p:cNvSpPr>
          <p:nvPr/>
        </p:nvSpPr>
        <p:spPr>
          <a:xfrm>
            <a:off x="310104" y="225351"/>
            <a:ext cx="10708995" cy="663511"/>
          </a:xfrm>
          <a:prstGeom prst="rect">
            <a:avLst/>
          </a:prstGeom>
        </p:spPr>
        <p:txBody>
          <a:bodyPr/>
          <a:lstStyle/>
          <a:p>
            <a:pPr lvl="0">
              <a:lnSpc>
                <a:spcPct val="90000"/>
              </a:lnSpc>
              <a:spcBef>
                <a:spcPct val="0"/>
              </a:spcBef>
            </a:pPr>
            <a:r>
              <a:rPr kumimoji="0" lang="en-US" sz="3000" b="0" i="0" u="none" strike="noStrike" kern="1200" cap="none" spc="0" normalizeH="0" baseline="0" noProof="0" dirty="0" smtClean="0">
                <a:ln>
                  <a:noFill/>
                </a:ln>
                <a:solidFill>
                  <a:srgbClr val="55565A"/>
                </a:solidFill>
                <a:effectLst/>
                <a:uLnTx/>
                <a:uFillTx/>
                <a:latin typeface="+mj-lt"/>
                <a:ea typeface="+mj-ea"/>
                <a:cs typeface="+mj-cs"/>
              </a:rPr>
              <a:t>Use-Case Exploration:</a:t>
            </a:r>
            <a:r>
              <a:rPr kumimoji="0" lang="en-US" sz="3000" b="0" i="0" u="none" strike="noStrike" kern="1200" cap="none" spc="0" normalizeH="0" baseline="0" noProof="0" dirty="0" smtClean="0">
                <a:ln>
                  <a:noFill/>
                </a:ln>
                <a:solidFill>
                  <a:srgbClr val="FF0000"/>
                </a:solidFill>
                <a:effectLst/>
                <a:uLnTx/>
                <a:uFillTx/>
                <a:latin typeface="+mj-lt"/>
                <a:ea typeface="+mj-ea"/>
                <a:cs typeface="+mj-cs"/>
              </a:rPr>
              <a:t> </a:t>
            </a:r>
            <a:r>
              <a:rPr lang="en-US" sz="3000" dirty="0" smtClean="0">
                <a:solidFill>
                  <a:srgbClr val="FF0000"/>
                </a:solidFill>
              </a:rPr>
              <a:t>Pre-Diabetes </a:t>
            </a:r>
            <a:r>
              <a:rPr lang="en-US" sz="3000" dirty="0" smtClean="0">
                <a:solidFill>
                  <a:srgbClr val="0070C0"/>
                </a:solidFill>
              </a:rPr>
              <a:t>(Care Plan Construction)</a:t>
            </a:r>
            <a:endParaRPr kumimoji="0" lang="en-US" sz="3000" b="0" i="0" u="none" strike="noStrike" kern="1200" cap="none" spc="0" normalizeH="0" baseline="0" noProof="0" dirty="0">
              <a:ln>
                <a:noFill/>
              </a:ln>
              <a:solidFill>
                <a:srgbClr val="0070C0"/>
              </a:solidFill>
              <a:effectLst/>
              <a:uLnTx/>
              <a:uFillTx/>
              <a:latin typeface="+mj-lt"/>
              <a:ea typeface="+mj-ea"/>
              <a:cs typeface="+mj-cs"/>
            </a:endParaRPr>
          </a:p>
        </p:txBody>
      </p:sp>
      <p:pic>
        <p:nvPicPr>
          <p:cNvPr id="3" name="Picture 2"/>
          <p:cNvPicPr>
            <a:picLocks noChangeAspect="1" noChangeArrowheads="1"/>
          </p:cNvPicPr>
          <p:nvPr/>
        </p:nvPicPr>
        <p:blipFill>
          <a:blip r:embed="rId2" cstate="print"/>
          <a:srcRect/>
          <a:stretch>
            <a:fillRect/>
          </a:stretch>
        </p:blipFill>
        <p:spPr bwMode="auto">
          <a:xfrm>
            <a:off x="601884" y="1027924"/>
            <a:ext cx="2003628" cy="1846896"/>
          </a:xfrm>
          <a:prstGeom prst="rect">
            <a:avLst/>
          </a:prstGeom>
          <a:noFill/>
          <a:ln w="9525">
            <a:noFill/>
            <a:miter lim="800000"/>
            <a:headEnd/>
            <a:tailEnd/>
          </a:ln>
        </p:spPr>
      </p:pic>
      <p:pic>
        <p:nvPicPr>
          <p:cNvPr id="4" name="Picture 3"/>
          <p:cNvPicPr>
            <a:picLocks noChangeAspect="1" noChangeArrowheads="1"/>
          </p:cNvPicPr>
          <p:nvPr/>
        </p:nvPicPr>
        <p:blipFill>
          <a:blip r:embed="rId3" cstate="print"/>
          <a:srcRect/>
          <a:stretch>
            <a:fillRect/>
          </a:stretch>
        </p:blipFill>
        <p:spPr bwMode="auto">
          <a:xfrm>
            <a:off x="324070" y="3446517"/>
            <a:ext cx="2480759" cy="2579146"/>
          </a:xfrm>
          <a:prstGeom prst="rect">
            <a:avLst/>
          </a:prstGeom>
          <a:noFill/>
          <a:ln w="9525">
            <a:noFill/>
            <a:miter lim="800000"/>
            <a:headEnd/>
            <a:tailEnd/>
          </a:ln>
        </p:spPr>
      </p:pic>
      <p:sp>
        <p:nvSpPr>
          <p:cNvPr id="5" name="Right Arrow 4"/>
          <p:cNvSpPr/>
          <p:nvPr/>
        </p:nvSpPr>
        <p:spPr>
          <a:xfrm rot="5400000">
            <a:off x="1210596" y="2981523"/>
            <a:ext cx="707367" cy="204949"/>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6" name="Rectangle 5"/>
          <p:cNvSpPr/>
          <p:nvPr/>
        </p:nvSpPr>
        <p:spPr>
          <a:xfrm>
            <a:off x="451443" y="5915790"/>
            <a:ext cx="2210733"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Member Assessment</a:t>
            </a:r>
            <a:endParaRPr lang="en-US" sz="1400" dirty="0" smtClean="0">
              <a:solidFill>
                <a:schemeClr val="accent6">
                  <a:lumMod val="10000"/>
                </a:schemeClr>
              </a:solidFill>
            </a:endParaRPr>
          </a:p>
        </p:txBody>
      </p:sp>
      <p:pic>
        <p:nvPicPr>
          <p:cNvPr id="7" name="Picture 2"/>
          <p:cNvPicPr>
            <a:picLocks noChangeAspect="1" noChangeArrowheads="1"/>
          </p:cNvPicPr>
          <p:nvPr/>
        </p:nvPicPr>
        <p:blipFill>
          <a:blip r:embed="rId4" cstate="print"/>
          <a:srcRect/>
          <a:stretch>
            <a:fillRect/>
          </a:stretch>
        </p:blipFill>
        <p:spPr bwMode="auto">
          <a:xfrm>
            <a:off x="3313353" y="1076423"/>
            <a:ext cx="1770787" cy="1794397"/>
          </a:xfrm>
          <a:prstGeom prst="rect">
            <a:avLst/>
          </a:prstGeom>
          <a:noFill/>
          <a:ln w="9525">
            <a:noFill/>
            <a:miter lim="800000"/>
            <a:headEnd/>
            <a:tailEnd/>
          </a:ln>
        </p:spPr>
      </p:pic>
      <p:sp>
        <p:nvSpPr>
          <p:cNvPr id="8" name="Right Arrow 7"/>
          <p:cNvSpPr/>
          <p:nvPr/>
        </p:nvSpPr>
        <p:spPr>
          <a:xfrm>
            <a:off x="6261527" y="1536895"/>
            <a:ext cx="1308314" cy="303479"/>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9" name="Text Placeholder 5">
            <a:extLst>
              <a:ext uri="{FF2B5EF4-FFF2-40B4-BE49-F238E27FC236}">
                <a16:creationId xmlns="" xmlns:a16="http://schemas.microsoft.com/office/drawing/2014/main" id="{C3466185-F5C8-4D20-A7E1-F1FB3A2746BD}"/>
              </a:ext>
            </a:extLst>
          </p:cNvPr>
          <p:cNvSpPr txBox="1">
            <a:spLocks/>
          </p:cNvSpPr>
          <p:nvPr/>
        </p:nvSpPr>
        <p:spPr bwMode="gray">
          <a:xfrm>
            <a:off x="6227198" y="1005805"/>
            <a:ext cx="1226899" cy="325285"/>
          </a:xfrm>
          <a:prstGeom prst="rect">
            <a:avLst/>
          </a:prstGeom>
        </p:spPr>
        <p:txBody>
          <a:bodyPr vert="horz" lIns="0" tIns="0" rIns="0" bIns="0" rtlCol="0">
            <a:noAutofit/>
          </a:bodyPr>
          <a:lstStyle/>
          <a:p>
            <a:pPr marL="0" marR="0" lvl="0" indent="0" algn="l" defTabSz="914400" rtl="0" eaLnBrk="1" fontAlgn="auto" latinLnBrk="0" hangingPunct="1">
              <a:lnSpc>
                <a:spcPct val="95000"/>
              </a:lnSpc>
              <a:spcBef>
                <a:spcPts val="800"/>
              </a:spcBef>
              <a:spcAft>
                <a:spcPts val="600"/>
              </a:spcAft>
              <a:buClrTx/>
              <a:buSzTx/>
              <a:tabLst/>
              <a:defRPr/>
            </a:pPr>
            <a:r>
              <a:rPr lang="en-US" sz="1600" b="1" noProof="0" dirty="0">
                <a:solidFill>
                  <a:schemeClr val="accent6">
                    <a:lumMod val="10000"/>
                  </a:schemeClr>
                </a:solidFill>
              </a:rPr>
              <a:t> </a:t>
            </a:r>
            <a:r>
              <a:rPr lang="en-US" sz="1400" b="1" noProof="0" dirty="0" smtClean="0">
                <a:solidFill>
                  <a:schemeClr val="accent6">
                    <a:lumMod val="10000"/>
                  </a:schemeClr>
                </a:solidFill>
              </a:rPr>
              <a:t>&lt;= Iterate =&gt;</a:t>
            </a:r>
            <a:endParaRPr kumimoji="0" lang="en-US" sz="1400" b="1" i="0" u="none" strike="noStrike" kern="1200" cap="none" spc="0" normalizeH="0" baseline="0" noProof="0" dirty="0">
              <a:ln>
                <a:noFill/>
              </a:ln>
              <a:solidFill>
                <a:schemeClr val="accent6">
                  <a:lumMod val="10000"/>
                </a:schemeClr>
              </a:solidFill>
              <a:effectLst/>
              <a:uLnTx/>
              <a:uFillTx/>
              <a:latin typeface="+mn-lt"/>
              <a:ea typeface="+mn-ea"/>
              <a:cs typeface="+mn-cs"/>
            </a:endParaRPr>
          </a:p>
        </p:txBody>
      </p:sp>
      <p:sp>
        <p:nvSpPr>
          <p:cNvPr id="10" name="Rectangle 9"/>
          <p:cNvSpPr/>
          <p:nvPr/>
        </p:nvSpPr>
        <p:spPr>
          <a:xfrm>
            <a:off x="3285319" y="844120"/>
            <a:ext cx="1622347" cy="267766"/>
          </a:xfrm>
          <a:prstGeom prst="rect">
            <a:avLst/>
          </a:prstGeom>
        </p:spPr>
        <p:txBody>
          <a:bodyPr wrap="square">
            <a:spAutoFit/>
          </a:bodyPr>
          <a:lstStyle/>
          <a:p>
            <a:pPr lvl="0">
              <a:lnSpc>
                <a:spcPct val="95000"/>
              </a:lnSpc>
              <a:defRPr/>
            </a:pPr>
            <a:r>
              <a:rPr lang="en-US" sz="1200" b="1" dirty="0" smtClean="0">
                <a:solidFill>
                  <a:srgbClr val="FF0000"/>
                </a:solidFill>
              </a:rPr>
              <a:t>Second  Modeling</a:t>
            </a:r>
            <a:endParaRPr lang="en-US" sz="1200" dirty="0" smtClean="0">
              <a:solidFill>
                <a:srgbClr val="FF0000"/>
              </a:solidFill>
            </a:endParaRPr>
          </a:p>
        </p:txBody>
      </p:sp>
      <p:sp>
        <p:nvSpPr>
          <p:cNvPr id="11" name="Can 10"/>
          <p:cNvSpPr/>
          <p:nvPr/>
        </p:nvSpPr>
        <p:spPr>
          <a:xfrm>
            <a:off x="7813744" y="914569"/>
            <a:ext cx="1573332" cy="1504543"/>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2" name="Text Placeholder 4">
            <a:extLst>
              <a:ext uri="{FF2B5EF4-FFF2-40B4-BE49-F238E27FC236}">
                <a16:creationId xmlns:a16="http://schemas.microsoft.com/office/drawing/2014/main" xmlns="" id="{6075C035-CE14-CB48-B6DE-1694715485AA}"/>
              </a:ext>
            </a:extLst>
          </p:cNvPr>
          <p:cNvSpPr txBox="1">
            <a:spLocks/>
          </p:cNvSpPr>
          <p:nvPr/>
        </p:nvSpPr>
        <p:spPr bwMode="gray">
          <a:xfrm>
            <a:off x="7857061" y="1359262"/>
            <a:ext cx="1516219" cy="978826"/>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800" b="1" dirty="0" smtClean="0">
                <a:solidFill>
                  <a:srgbClr val="0070C0"/>
                </a:solidFill>
              </a:rPr>
              <a:t>Intermediate</a:t>
            </a:r>
          </a:p>
          <a:p>
            <a:pPr algn="ctr">
              <a:lnSpc>
                <a:spcPct val="100000"/>
              </a:lnSpc>
              <a:spcBef>
                <a:spcPts val="0"/>
              </a:spcBef>
              <a:spcAft>
                <a:spcPts val="0"/>
              </a:spcAft>
            </a:pPr>
            <a:r>
              <a:rPr lang="en-US" sz="1800" b="1" dirty="0" smtClean="0">
                <a:solidFill>
                  <a:srgbClr val="0070C0"/>
                </a:solidFill>
              </a:rPr>
              <a:t>Clinical Rules KE Form</a:t>
            </a:r>
            <a:endParaRPr lang="en-US" sz="1800" b="1" dirty="0">
              <a:solidFill>
                <a:srgbClr val="0070C0"/>
              </a:solidFill>
            </a:endParaRPr>
          </a:p>
        </p:txBody>
      </p:sp>
      <p:pic>
        <p:nvPicPr>
          <p:cNvPr id="2050" name="Picture 2"/>
          <p:cNvPicPr>
            <a:picLocks noChangeAspect="1" noChangeArrowheads="1"/>
          </p:cNvPicPr>
          <p:nvPr/>
        </p:nvPicPr>
        <p:blipFill>
          <a:blip r:embed="rId5" cstate="print"/>
          <a:srcRect/>
          <a:stretch>
            <a:fillRect/>
          </a:stretch>
        </p:blipFill>
        <p:spPr bwMode="auto">
          <a:xfrm>
            <a:off x="3877315" y="3831221"/>
            <a:ext cx="2917031" cy="2129433"/>
          </a:xfrm>
          <a:prstGeom prst="rect">
            <a:avLst/>
          </a:prstGeom>
          <a:noFill/>
          <a:ln w="9525">
            <a:noFill/>
            <a:miter lim="800000"/>
            <a:headEnd/>
            <a:tailEnd/>
          </a:ln>
        </p:spPr>
      </p:pic>
      <p:sp>
        <p:nvSpPr>
          <p:cNvPr id="14" name="Right Arrow 13"/>
          <p:cNvSpPr/>
          <p:nvPr/>
        </p:nvSpPr>
        <p:spPr>
          <a:xfrm>
            <a:off x="2823882" y="4835680"/>
            <a:ext cx="914741" cy="23403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5" name="Rectangle 14"/>
          <p:cNvSpPr/>
          <p:nvPr/>
        </p:nvSpPr>
        <p:spPr>
          <a:xfrm>
            <a:off x="4793885" y="5998743"/>
            <a:ext cx="1178657"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Care Plan</a:t>
            </a:r>
            <a:endParaRPr lang="en-US" sz="1400" dirty="0" smtClean="0">
              <a:solidFill>
                <a:schemeClr val="accent6">
                  <a:lumMod val="10000"/>
                </a:schemeClr>
              </a:solidFill>
            </a:endParaRPr>
          </a:p>
        </p:txBody>
      </p:sp>
      <p:sp>
        <p:nvSpPr>
          <p:cNvPr id="16" name="Rectangle 15"/>
          <p:cNvSpPr/>
          <p:nvPr/>
        </p:nvSpPr>
        <p:spPr>
          <a:xfrm>
            <a:off x="2828113" y="5155719"/>
            <a:ext cx="864211" cy="297004"/>
          </a:xfrm>
          <a:prstGeom prst="rect">
            <a:avLst/>
          </a:prstGeom>
        </p:spPr>
        <p:txBody>
          <a:bodyPr wrap="square">
            <a:spAutoFit/>
          </a:bodyPr>
          <a:lstStyle/>
          <a:p>
            <a:pPr lvl="0" algn="ctr">
              <a:lnSpc>
                <a:spcPct val="95000"/>
              </a:lnSpc>
              <a:defRPr/>
            </a:pPr>
            <a:r>
              <a:rPr lang="en-US" sz="1400" b="1" dirty="0" smtClean="0">
                <a:solidFill>
                  <a:srgbClr val="0070C0"/>
                </a:solidFill>
              </a:rPr>
              <a:t>Informs</a:t>
            </a:r>
            <a:endParaRPr lang="en-US" sz="1400" dirty="0" smtClean="0">
              <a:solidFill>
                <a:srgbClr val="0070C0"/>
              </a:solidFill>
            </a:endParaRPr>
          </a:p>
        </p:txBody>
      </p:sp>
      <p:sp>
        <p:nvSpPr>
          <p:cNvPr id="17" name="Right Arrow 16"/>
          <p:cNvSpPr/>
          <p:nvPr/>
        </p:nvSpPr>
        <p:spPr>
          <a:xfrm rot="16200000">
            <a:off x="3562950" y="3219816"/>
            <a:ext cx="768695" cy="18585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8" name="Rectangle 17"/>
          <p:cNvSpPr/>
          <p:nvPr/>
        </p:nvSpPr>
        <p:spPr>
          <a:xfrm>
            <a:off x="4770710" y="1843428"/>
            <a:ext cx="1815281" cy="443198"/>
          </a:xfrm>
          <a:prstGeom prst="rect">
            <a:avLst/>
          </a:prstGeom>
        </p:spPr>
        <p:txBody>
          <a:bodyPr wrap="square">
            <a:spAutoFit/>
          </a:bodyPr>
          <a:lstStyle/>
          <a:p>
            <a:pPr lvl="0" algn="ctr">
              <a:lnSpc>
                <a:spcPct val="95000"/>
              </a:lnSpc>
              <a:defRPr/>
            </a:pPr>
            <a:r>
              <a:rPr lang="en-US" sz="1200" b="1" dirty="0" smtClean="0">
                <a:solidFill>
                  <a:schemeClr val="accent6">
                    <a:lumMod val="10000"/>
                  </a:schemeClr>
                </a:solidFill>
              </a:rPr>
              <a:t>Model Care Plan Construction Process</a:t>
            </a:r>
            <a:endParaRPr lang="en-US" sz="1200" dirty="0" smtClean="0">
              <a:solidFill>
                <a:schemeClr val="accent6">
                  <a:lumMod val="10000"/>
                </a:schemeClr>
              </a:solidFill>
            </a:endParaRPr>
          </a:p>
        </p:txBody>
      </p:sp>
      <p:sp>
        <p:nvSpPr>
          <p:cNvPr id="19" name="Rectangle 18"/>
          <p:cNvSpPr/>
          <p:nvPr/>
        </p:nvSpPr>
        <p:spPr>
          <a:xfrm>
            <a:off x="4764945" y="2300605"/>
            <a:ext cx="2052540" cy="267766"/>
          </a:xfrm>
          <a:prstGeom prst="rect">
            <a:avLst/>
          </a:prstGeom>
        </p:spPr>
        <p:txBody>
          <a:bodyPr wrap="square">
            <a:spAutoFit/>
          </a:bodyPr>
          <a:lstStyle/>
          <a:p>
            <a:pPr lvl="0">
              <a:lnSpc>
                <a:spcPct val="95000"/>
              </a:lnSpc>
              <a:defRPr/>
            </a:pPr>
            <a:r>
              <a:rPr lang="en-US" sz="1200" b="1" dirty="0" smtClean="0">
                <a:solidFill>
                  <a:srgbClr val="0070C0"/>
                </a:solidFill>
              </a:rPr>
              <a:t>Knowledge Engineering</a:t>
            </a:r>
            <a:endParaRPr lang="en-US" sz="1200" dirty="0" smtClean="0">
              <a:solidFill>
                <a:srgbClr val="0070C0"/>
              </a:solidFill>
            </a:endParaRPr>
          </a:p>
        </p:txBody>
      </p:sp>
      <p:sp>
        <p:nvSpPr>
          <p:cNvPr id="33" name="Can 32"/>
          <p:cNvSpPr/>
          <p:nvPr/>
        </p:nvSpPr>
        <p:spPr>
          <a:xfrm>
            <a:off x="10275885" y="3348147"/>
            <a:ext cx="864796" cy="742405"/>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34" name="Text Placeholder 4">
            <a:extLst>
              <a:ext uri="{FF2B5EF4-FFF2-40B4-BE49-F238E27FC236}">
                <a16:creationId xmlns:a16="http://schemas.microsoft.com/office/drawing/2014/main" xmlns="" id="{6075C035-CE14-CB48-B6DE-1694715485AA}"/>
              </a:ext>
            </a:extLst>
          </p:cNvPr>
          <p:cNvSpPr txBox="1">
            <a:spLocks/>
          </p:cNvSpPr>
          <p:nvPr/>
        </p:nvSpPr>
        <p:spPr bwMode="gray">
          <a:xfrm>
            <a:off x="10326460" y="3631593"/>
            <a:ext cx="789116" cy="370853"/>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100" b="1" dirty="0" smtClean="0">
                <a:solidFill>
                  <a:srgbClr val="0070C0"/>
                </a:solidFill>
              </a:rPr>
              <a:t>Procedural</a:t>
            </a:r>
          </a:p>
          <a:p>
            <a:pPr algn="ctr">
              <a:lnSpc>
                <a:spcPct val="100000"/>
              </a:lnSpc>
              <a:spcBef>
                <a:spcPts val="0"/>
              </a:spcBef>
              <a:spcAft>
                <a:spcPts val="0"/>
              </a:spcAft>
            </a:pPr>
            <a:r>
              <a:rPr lang="en-US" sz="1100" b="1" dirty="0" smtClean="0">
                <a:solidFill>
                  <a:srgbClr val="0070C0"/>
                </a:solidFill>
              </a:rPr>
              <a:t>Rules</a:t>
            </a:r>
            <a:endParaRPr lang="en-US" sz="1100" b="1" dirty="0">
              <a:solidFill>
                <a:srgbClr val="0070C0"/>
              </a:solidFill>
            </a:endParaRPr>
          </a:p>
        </p:txBody>
      </p:sp>
      <p:sp>
        <p:nvSpPr>
          <p:cNvPr id="35" name="Can 34"/>
          <p:cNvSpPr/>
          <p:nvPr/>
        </p:nvSpPr>
        <p:spPr>
          <a:xfrm>
            <a:off x="10288941" y="4312060"/>
            <a:ext cx="864796" cy="742405"/>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36" name="Text Placeholder 4">
            <a:extLst>
              <a:ext uri="{FF2B5EF4-FFF2-40B4-BE49-F238E27FC236}">
                <a16:creationId xmlns:a16="http://schemas.microsoft.com/office/drawing/2014/main" xmlns="" id="{6075C035-CE14-CB48-B6DE-1694715485AA}"/>
              </a:ext>
            </a:extLst>
          </p:cNvPr>
          <p:cNvSpPr txBox="1">
            <a:spLocks/>
          </p:cNvSpPr>
          <p:nvPr/>
        </p:nvSpPr>
        <p:spPr bwMode="gray">
          <a:xfrm>
            <a:off x="10329788" y="4605234"/>
            <a:ext cx="789116" cy="370853"/>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100" b="1" dirty="0" smtClean="0">
                <a:solidFill>
                  <a:srgbClr val="0070C0"/>
                </a:solidFill>
              </a:rPr>
              <a:t>Semantic</a:t>
            </a:r>
          </a:p>
          <a:p>
            <a:pPr algn="ctr">
              <a:lnSpc>
                <a:spcPct val="100000"/>
              </a:lnSpc>
              <a:spcBef>
                <a:spcPts val="0"/>
              </a:spcBef>
              <a:spcAft>
                <a:spcPts val="0"/>
              </a:spcAft>
            </a:pPr>
            <a:r>
              <a:rPr lang="en-US" sz="1100" b="1" dirty="0" smtClean="0">
                <a:solidFill>
                  <a:srgbClr val="0070C0"/>
                </a:solidFill>
              </a:rPr>
              <a:t>Memory</a:t>
            </a:r>
            <a:endParaRPr lang="en-US" sz="1100" b="1" dirty="0">
              <a:solidFill>
                <a:srgbClr val="0070C0"/>
              </a:solidFill>
            </a:endParaRPr>
          </a:p>
        </p:txBody>
      </p:sp>
      <p:sp>
        <p:nvSpPr>
          <p:cNvPr id="37" name="Can 36"/>
          <p:cNvSpPr/>
          <p:nvPr/>
        </p:nvSpPr>
        <p:spPr>
          <a:xfrm>
            <a:off x="10301997" y="5314423"/>
            <a:ext cx="864796" cy="742405"/>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38" name="Text Placeholder 4">
            <a:extLst>
              <a:ext uri="{FF2B5EF4-FFF2-40B4-BE49-F238E27FC236}">
                <a16:creationId xmlns:a16="http://schemas.microsoft.com/office/drawing/2014/main" xmlns="" id="{6075C035-CE14-CB48-B6DE-1694715485AA}"/>
              </a:ext>
            </a:extLst>
          </p:cNvPr>
          <p:cNvSpPr txBox="1">
            <a:spLocks/>
          </p:cNvSpPr>
          <p:nvPr/>
        </p:nvSpPr>
        <p:spPr bwMode="gray">
          <a:xfrm>
            <a:off x="10342844" y="5588141"/>
            <a:ext cx="789116" cy="370853"/>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100" b="1" dirty="0" smtClean="0">
                <a:solidFill>
                  <a:srgbClr val="0070C0"/>
                </a:solidFill>
              </a:rPr>
              <a:t>Working</a:t>
            </a:r>
          </a:p>
          <a:p>
            <a:pPr algn="ctr">
              <a:lnSpc>
                <a:spcPct val="100000"/>
              </a:lnSpc>
              <a:spcBef>
                <a:spcPts val="0"/>
              </a:spcBef>
              <a:spcAft>
                <a:spcPts val="0"/>
              </a:spcAft>
            </a:pPr>
            <a:r>
              <a:rPr lang="en-US" sz="1100" b="1" dirty="0" smtClean="0">
                <a:solidFill>
                  <a:srgbClr val="0070C0"/>
                </a:solidFill>
              </a:rPr>
              <a:t>Memory</a:t>
            </a:r>
            <a:endParaRPr lang="en-US" sz="1100" b="1" dirty="0">
              <a:solidFill>
                <a:srgbClr val="0070C0"/>
              </a:solidFill>
            </a:endParaRPr>
          </a:p>
        </p:txBody>
      </p:sp>
      <p:sp>
        <p:nvSpPr>
          <p:cNvPr id="39" name="Right Arrow 38"/>
          <p:cNvSpPr/>
          <p:nvPr/>
        </p:nvSpPr>
        <p:spPr>
          <a:xfrm>
            <a:off x="9386775" y="3666634"/>
            <a:ext cx="723483" cy="23431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40" name="Right Arrow 39"/>
          <p:cNvSpPr/>
          <p:nvPr/>
        </p:nvSpPr>
        <p:spPr>
          <a:xfrm>
            <a:off x="9435003" y="4559813"/>
            <a:ext cx="723483" cy="23431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41" name="Right Arrow 40"/>
          <p:cNvSpPr/>
          <p:nvPr/>
        </p:nvSpPr>
        <p:spPr>
          <a:xfrm>
            <a:off x="9483231" y="5452992"/>
            <a:ext cx="723483" cy="23431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42" name="Rectangle 41"/>
          <p:cNvSpPr/>
          <p:nvPr/>
        </p:nvSpPr>
        <p:spPr>
          <a:xfrm>
            <a:off x="9933107" y="2943025"/>
            <a:ext cx="1496919"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SOAR Artifacts</a:t>
            </a:r>
            <a:endParaRPr lang="en-US" sz="1400" dirty="0" smtClean="0">
              <a:solidFill>
                <a:schemeClr val="accent6">
                  <a:lumMod val="10000"/>
                </a:schemeClr>
              </a:solidFill>
            </a:endParaRPr>
          </a:p>
        </p:txBody>
      </p:sp>
      <p:pic>
        <p:nvPicPr>
          <p:cNvPr id="43" name="Picture 5"/>
          <p:cNvPicPr>
            <a:picLocks noChangeAspect="1" noChangeArrowheads="1"/>
          </p:cNvPicPr>
          <p:nvPr/>
        </p:nvPicPr>
        <p:blipFill>
          <a:blip r:embed="rId6" cstate="print"/>
          <a:srcRect/>
          <a:stretch>
            <a:fillRect/>
          </a:stretch>
        </p:blipFill>
        <p:spPr bwMode="auto">
          <a:xfrm>
            <a:off x="7736890" y="3657586"/>
            <a:ext cx="1560730" cy="1548194"/>
          </a:xfrm>
          <a:prstGeom prst="rect">
            <a:avLst/>
          </a:prstGeom>
          <a:noFill/>
          <a:ln w="9525">
            <a:noFill/>
            <a:miter lim="800000"/>
            <a:headEnd/>
            <a:tailEnd/>
          </a:ln>
        </p:spPr>
      </p:pic>
      <p:sp>
        <p:nvSpPr>
          <p:cNvPr id="44" name="Rectangle 43"/>
          <p:cNvSpPr/>
          <p:nvPr/>
        </p:nvSpPr>
        <p:spPr>
          <a:xfrm>
            <a:off x="7733865" y="5200077"/>
            <a:ext cx="1496919"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SOAR PhD</a:t>
            </a:r>
            <a:endParaRPr lang="en-US" sz="1400" dirty="0" smtClean="0">
              <a:solidFill>
                <a:schemeClr val="accent6">
                  <a:lumMod val="10000"/>
                </a:schemeClr>
              </a:solidFill>
            </a:endParaRPr>
          </a:p>
        </p:txBody>
      </p:sp>
      <p:sp>
        <p:nvSpPr>
          <p:cNvPr id="46" name="Right Arrow 45"/>
          <p:cNvSpPr/>
          <p:nvPr/>
        </p:nvSpPr>
        <p:spPr>
          <a:xfrm rot="5400000">
            <a:off x="8058237" y="2985939"/>
            <a:ext cx="924047" cy="210932"/>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229805" y="829597"/>
            <a:ext cx="10455004" cy="3765551"/>
          </a:xfrm>
          <a:prstGeom prst="rect">
            <a:avLst/>
          </a:prstGeom>
          <a:noFill/>
          <a:ln w="9525">
            <a:noFill/>
            <a:miter lim="800000"/>
            <a:headEnd/>
            <a:tailEnd/>
          </a:ln>
        </p:spPr>
      </p:pic>
      <p:sp>
        <p:nvSpPr>
          <p:cNvPr id="3" name="Title 1">
            <a:extLst>
              <a:ext uri="{FF2B5EF4-FFF2-40B4-BE49-F238E27FC236}">
                <a16:creationId xmlns:a16="http://schemas.microsoft.com/office/drawing/2014/main" xmlns="" id="{380BF908-D337-4124-B475-D825EF7C7711}"/>
              </a:ext>
            </a:extLst>
          </p:cNvPr>
          <p:cNvSpPr txBox="1">
            <a:spLocks/>
          </p:cNvSpPr>
          <p:nvPr/>
        </p:nvSpPr>
        <p:spPr>
          <a:xfrm>
            <a:off x="310104" y="225351"/>
            <a:ext cx="10708995" cy="663511"/>
          </a:xfrm>
          <a:prstGeom prst="rect">
            <a:avLst/>
          </a:prstGeom>
        </p:spPr>
        <p:txBody>
          <a:bodyPr/>
          <a:lstStyle/>
          <a:p>
            <a:pPr lvl="0">
              <a:lnSpc>
                <a:spcPct val="90000"/>
              </a:lnSpc>
              <a:spcBef>
                <a:spcPct val="0"/>
              </a:spcBef>
            </a:pPr>
            <a:r>
              <a:rPr kumimoji="0" lang="en-US" sz="3000" b="0" i="0" u="none" strike="noStrike" kern="1200" cap="none" spc="0" normalizeH="0" baseline="0" noProof="0" dirty="0" smtClean="0">
                <a:ln>
                  <a:noFill/>
                </a:ln>
                <a:solidFill>
                  <a:srgbClr val="55565A"/>
                </a:solidFill>
                <a:effectLst/>
                <a:uLnTx/>
                <a:uFillTx/>
                <a:latin typeface="+mj-lt"/>
                <a:ea typeface="+mj-ea"/>
                <a:cs typeface="+mj-cs"/>
              </a:rPr>
              <a:t>Use-Case Exploration:</a:t>
            </a:r>
            <a:r>
              <a:rPr kumimoji="0" lang="en-US" sz="3000" b="0" i="0" u="none" strike="noStrike" kern="1200" cap="none" spc="0" normalizeH="0" baseline="0" noProof="0" dirty="0" smtClean="0">
                <a:ln>
                  <a:noFill/>
                </a:ln>
                <a:solidFill>
                  <a:srgbClr val="FF0000"/>
                </a:solidFill>
                <a:effectLst/>
                <a:uLnTx/>
                <a:uFillTx/>
                <a:latin typeface="+mj-lt"/>
                <a:ea typeface="+mj-ea"/>
                <a:cs typeface="+mj-cs"/>
              </a:rPr>
              <a:t> </a:t>
            </a:r>
            <a:r>
              <a:rPr lang="en-US" sz="3000" dirty="0" smtClean="0">
                <a:solidFill>
                  <a:srgbClr val="FF0000"/>
                </a:solidFill>
              </a:rPr>
              <a:t>Pre-Diabetes </a:t>
            </a:r>
            <a:r>
              <a:rPr lang="en-US" sz="3000" dirty="0" smtClean="0">
                <a:solidFill>
                  <a:srgbClr val="0070C0"/>
                </a:solidFill>
              </a:rPr>
              <a:t>(Knowledge Engineering)</a:t>
            </a:r>
            <a:endParaRPr kumimoji="0" lang="en-US" sz="3000" b="0" i="0" u="none" strike="noStrike" kern="1200" cap="none" spc="0" normalizeH="0" baseline="0" noProof="0" dirty="0">
              <a:ln>
                <a:noFill/>
              </a:ln>
              <a:solidFill>
                <a:srgbClr val="0070C0"/>
              </a:solidFill>
              <a:effectLst/>
              <a:uLnTx/>
              <a:uFillTx/>
              <a:latin typeface="+mj-lt"/>
              <a:ea typeface="+mj-ea"/>
              <a:cs typeface="+mj-cs"/>
            </a:endParaRPr>
          </a:p>
        </p:txBody>
      </p:sp>
      <p:pic>
        <p:nvPicPr>
          <p:cNvPr id="9219" name="Picture 3"/>
          <p:cNvPicPr>
            <a:picLocks noChangeAspect="1" noChangeArrowheads="1"/>
          </p:cNvPicPr>
          <p:nvPr/>
        </p:nvPicPr>
        <p:blipFill>
          <a:blip r:embed="rId3" cstate="print"/>
          <a:srcRect/>
          <a:stretch>
            <a:fillRect/>
          </a:stretch>
        </p:blipFill>
        <p:spPr bwMode="auto">
          <a:xfrm>
            <a:off x="4009341" y="2531078"/>
            <a:ext cx="5506051" cy="3939170"/>
          </a:xfrm>
          <a:prstGeom prst="rect">
            <a:avLst/>
          </a:prstGeom>
          <a:noFill/>
          <a:ln w="9525">
            <a:noFill/>
            <a:miter lim="800000"/>
            <a:headEnd/>
            <a:tailEnd/>
          </a:ln>
        </p:spPr>
      </p:pic>
      <p:sp>
        <p:nvSpPr>
          <p:cNvPr id="5" name="Rectangle 4"/>
          <p:cNvSpPr/>
          <p:nvPr/>
        </p:nvSpPr>
        <p:spPr>
          <a:xfrm>
            <a:off x="5224072" y="5456660"/>
            <a:ext cx="864211" cy="297004"/>
          </a:xfrm>
          <a:prstGeom prst="rect">
            <a:avLst/>
          </a:prstGeom>
        </p:spPr>
        <p:txBody>
          <a:bodyPr wrap="square">
            <a:spAutoFit/>
          </a:bodyPr>
          <a:lstStyle/>
          <a:p>
            <a:pPr lvl="0" algn="ctr">
              <a:lnSpc>
                <a:spcPct val="95000"/>
              </a:lnSpc>
              <a:defRPr/>
            </a:pPr>
            <a:r>
              <a:rPr lang="en-US" sz="1400" b="1" dirty="0" smtClean="0">
                <a:solidFill>
                  <a:srgbClr val="0070C0"/>
                </a:solidFill>
              </a:rPr>
              <a:t>SOAR</a:t>
            </a:r>
            <a:endParaRPr lang="en-US" sz="1400" dirty="0" smtClean="0">
              <a:solidFill>
                <a:srgbClr val="0070C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print"/>
          <a:srcRect/>
          <a:stretch>
            <a:fillRect/>
          </a:stretch>
        </p:blipFill>
        <p:spPr bwMode="auto">
          <a:xfrm>
            <a:off x="2662162" y="1339904"/>
            <a:ext cx="2480759" cy="2579146"/>
          </a:xfrm>
          <a:prstGeom prst="rect">
            <a:avLst/>
          </a:prstGeom>
          <a:noFill/>
          <a:ln w="9525">
            <a:noFill/>
            <a:miter lim="800000"/>
            <a:headEnd/>
            <a:tailEnd/>
          </a:ln>
        </p:spPr>
      </p:pic>
      <p:sp>
        <p:nvSpPr>
          <p:cNvPr id="3" name="Rectangle 2"/>
          <p:cNvSpPr/>
          <p:nvPr/>
        </p:nvSpPr>
        <p:spPr>
          <a:xfrm>
            <a:off x="2789535" y="3809177"/>
            <a:ext cx="2210733"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Member Assessment</a:t>
            </a:r>
            <a:endParaRPr lang="en-US" sz="1400" dirty="0" smtClean="0">
              <a:solidFill>
                <a:schemeClr val="accent6">
                  <a:lumMod val="10000"/>
                </a:schemeClr>
              </a:solidFill>
            </a:endParaRPr>
          </a:p>
        </p:txBody>
      </p:sp>
      <p:pic>
        <p:nvPicPr>
          <p:cNvPr id="4" name="Picture 2"/>
          <p:cNvPicPr>
            <a:picLocks noChangeAspect="1" noChangeArrowheads="1"/>
          </p:cNvPicPr>
          <p:nvPr/>
        </p:nvPicPr>
        <p:blipFill>
          <a:blip r:embed="rId3" cstate="print"/>
          <a:srcRect/>
          <a:stretch>
            <a:fillRect/>
          </a:stretch>
        </p:blipFill>
        <p:spPr bwMode="auto">
          <a:xfrm>
            <a:off x="6157532" y="1724608"/>
            <a:ext cx="2917031" cy="2129433"/>
          </a:xfrm>
          <a:prstGeom prst="rect">
            <a:avLst/>
          </a:prstGeom>
          <a:noFill/>
          <a:ln w="9525">
            <a:noFill/>
            <a:miter lim="800000"/>
            <a:headEnd/>
            <a:tailEnd/>
          </a:ln>
        </p:spPr>
      </p:pic>
      <p:sp>
        <p:nvSpPr>
          <p:cNvPr id="5" name="Right Arrow 4"/>
          <p:cNvSpPr/>
          <p:nvPr/>
        </p:nvSpPr>
        <p:spPr>
          <a:xfrm>
            <a:off x="5161974" y="2729067"/>
            <a:ext cx="914741" cy="23403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6" name="Rectangle 5"/>
          <p:cNvSpPr/>
          <p:nvPr/>
        </p:nvSpPr>
        <p:spPr>
          <a:xfrm>
            <a:off x="7074102" y="3892130"/>
            <a:ext cx="1178657"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Care Plan</a:t>
            </a:r>
            <a:endParaRPr lang="en-US" sz="1400" dirty="0" smtClean="0">
              <a:solidFill>
                <a:schemeClr val="accent6">
                  <a:lumMod val="10000"/>
                </a:schemeClr>
              </a:solidFill>
            </a:endParaRPr>
          </a:p>
        </p:txBody>
      </p:sp>
      <p:sp>
        <p:nvSpPr>
          <p:cNvPr id="7" name="Rectangle 6"/>
          <p:cNvSpPr/>
          <p:nvPr/>
        </p:nvSpPr>
        <p:spPr>
          <a:xfrm>
            <a:off x="5166205" y="3049106"/>
            <a:ext cx="864211" cy="297004"/>
          </a:xfrm>
          <a:prstGeom prst="rect">
            <a:avLst/>
          </a:prstGeom>
        </p:spPr>
        <p:txBody>
          <a:bodyPr wrap="square">
            <a:spAutoFit/>
          </a:bodyPr>
          <a:lstStyle/>
          <a:p>
            <a:pPr lvl="0" algn="ctr">
              <a:lnSpc>
                <a:spcPct val="95000"/>
              </a:lnSpc>
              <a:defRPr/>
            </a:pPr>
            <a:r>
              <a:rPr lang="en-US" sz="1400" b="1" dirty="0" smtClean="0">
                <a:solidFill>
                  <a:srgbClr val="0070C0"/>
                </a:solidFill>
              </a:rPr>
              <a:t>Informs</a:t>
            </a:r>
            <a:endParaRPr lang="en-US" sz="1400" dirty="0" smtClean="0">
              <a:solidFill>
                <a:srgbClr val="0070C0"/>
              </a:solidFill>
            </a:endParaRPr>
          </a:p>
        </p:txBody>
      </p:sp>
      <p:sp>
        <p:nvSpPr>
          <p:cNvPr id="8" name="Title 1">
            <a:extLst>
              <a:ext uri="{FF2B5EF4-FFF2-40B4-BE49-F238E27FC236}">
                <a16:creationId xmlns:a16="http://schemas.microsoft.com/office/drawing/2014/main" xmlns="" id="{380BF908-D337-4124-B475-D825EF7C7711}"/>
              </a:ext>
            </a:extLst>
          </p:cNvPr>
          <p:cNvSpPr txBox="1">
            <a:spLocks/>
          </p:cNvSpPr>
          <p:nvPr/>
        </p:nvSpPr>
        <p:spPr>
          <a:xfrm>
            <a:off x="310104" y="225351"/>
            <a:ext cx="10708995" cy="663511"/>
          </a:xfrm>
          <a:prstGeom prst="rect">
            <a:avLst/>
          </a:prstGeom>
        </p:spPr>
        <p:txBody>
          <a:bodyPr/>
          <a:lstStyle/>
          <a:p>
            <a:pPr lvl="0">
              <a:lnSpc>
                <a:spcPct val="90000"/>
              </a:lnSpc>
              <a:spcBef>
                <a:spcPct val="0"/>
              </a:spcBef>
            </a:pPr>
            <a:r>
              <a:rPr kumimoji="0" lang="en-US" sz="3000" b="0" i="0" u="none" strike="noStrike" kern="1200" cap="none" spc="0" normalizeH="0" baseline="0" noProof="0" dirty="0" smtClean="0">
                <a:ln>
                  <a:noFill/>
                </a:ln>
                <a:solidFill>
                  <a:srgbClr val="55565A"/>
                </a:solidFill>
                <a:effectLst/>
                <a:uLnTx/>
                <a:uFillTx/>
                <a:latin typeface="+mj-lt"/>
                <a:ea typeface="+mj-ea"/>
                <a:cs typeface="+mj-cs"/>
              </a:rPr>
              <a:t>Use-Case Exploration:</a:t>
            </a:r>
            <a:r>
              <a:rPr kumimoji="0" lang="en-US" sz="3000" b="0" i="0" u="none" strike="noStrike" kern="1200" cap="none" spc="0" normalizeH="0" baseline="0" noProof="0" dirty="0" smtClean="0">
                <a:ln>
                  <a:noFill/>
                </a:ln>
                <a:solidFill>
                  <a:srgbClr val="FF0000"/>
                </a:solidFill>
                <a:effectLst/>
                <a:uLnTx/>
                <a:uFillTx/>
                <a:latin typeface="+mj-lt"/>
                <a:ea typeface="+mj-ea"/>
                <a:cs typeface="+mj-cs"/>
              </a:rPr>
              <a:t> </a:t>
            </a:r>
            <a:r>
              <a:rPr lang="en-US" sz="3000" dirty="0" smtClean="0">
                <a:solidFill>
                  <a:srgbClr val="FF0000"/>
                </a:solidFill>
              </a:rPr>
              <a:t>Pre-Diabetes </a:t>
            </a:r>
            <a:r>
              <a:rPr lang="en-US" sz="3000" dirty="0" smtClean="0">
                <a:solidFill>
                  <a:srgbClr val="0070C0"/>
                </a:solidFill>
              </a:rPr>
              <a:t>(Knowledge Engineering)</a:t>
            </a:r>
            <a:endParaRPr kumimoji="0" lang="en-US" sz="3000" b="0" i="0" u="none" strike="noStrike" kern="1200" cap="none" spc="0" normalizeH="0" baseline="0" noProof="0" dirty="0">
              <a:ln>
                <a:noFill/>
              </a:ln>
              <a:solidFill>
                <a:srgbClr val="0070C0"/>
              </a:solidFill>
              <a:effectLst/>
              <a:uLnTx/>
              <a:uFillTx/>
              <a:latin typeface="+mj-lt"/>
              <a:ea typeface="+mj-ea"/>
              <a:cs typeface="+mj-cs"/>
            </a:endParaRPr>
          </a:p>
        </p:txBody>
      </p:sp>
      <p:pic>
        <p:nvPicPr>
          <p:cNvPr id="9" name="Picture 8"/>
          <p:cNvPicPr>
            <a:picLocks noChangeAspect="1" noChangeArrowheads="1"/>
          </p:cNvPicPr>
          <p:nvPr/>
        </p:nvPicPr>
        <p:blipFill>
          <a:blip r:embed="rId4" cstate="print"/>
          <a:srcRect/>
          <a:stretch>
            <a:fillRect/>
          </a:stretch>
        </p:blipFill>
        <p:spPr bwMode="auto">
          <a:xfrm>
            <a:off x="324092" y="889028"/>
            <a:ext cx="2003628" cy="1846896"/>
          </a:xfrm>
          <a:prstGeom prst="rect">
            <a:avLst/>
          </a:prstGeom>
          <a:noFill/>
          <a:ln w="9525">
            <a:noFill/>
            <a:miter lim="800000"/>
            <a:headEnd/>
            <a:tailEnd/>
          </a:ln>
        </p:spPr>
      </p:pic>
      <p:sp>
        <p:nvSpPr>
          <p:cNvPr id="10" name="Right Arrow 9"/>
          <p:cNvSpPr/>
          <p:nvPr/>
        </p:nvSpPr>
        <p:spPr>
          <a:xfrm rot="997897">
            <a:off x="1928225" y="2946799"/>
            <a:ext cx="707367" cy="204949"/>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pic>
        <p:nvPicPr>
          <p:cNvPr id="11" name="Picture 10"/>
          <p:cNvPicPr>
            <a:picLocks noChangeAspect="1" noChangeArrowheads="1"/>
          </p:cNvPicPr>
          <p:nvPr/>
        </p:nvPicPr>
        <p:blipFill>
          <a:blip r:embed="rId4" cstate="print"/>
          <a:srcRect/>
          <a:stretch>
            <a:fillRect/>
          </a:stretch>
        </p:blipFill>
        <p:spPr bwMode="auto">
          <a:xfrm>
            <a:off x="9597342" y="786785"/>
            <a:ext cx="2003628" cy="1846896"/>
          </a:xfrm>
          <a:prstGeom prst="rect">
            <a:avLst/>
          </a:prstGeom>
          <a:noFill/>
          <a:ln w="9525">
            <a:noFill/>
            <a:miter lim="800000"/>
            <a:headEnd/>
            <a:tailEnd/>
          </a:ln>
        </p:spPr>
      </p:pic>
      <p:sp>
        <p:nvSpPr>
          <p:cNvPr id="12" name="Right Arrow 11"/>
          <p:cNvSpPr/>
          <p:nvPr/>
        </p:nvSpPr>
        <p:spPr>
          <a:xfrm rot="9067418">
            <a:off x="9199055" y="2670937"/>
            <a:ext cx="707367" cy="204949"/>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pic>
        <p:nvPicPr>
          <p:cNvPr id="3074" name="Picture 2"/>
          <p:cNvPicPr>
            <a:picLocks noChangeAspect="1" noChangeArrowheads="1"/>
          </p:cNvPicPr>
          <p:nvPr/>
        </p:nvPicPr>
        <p:blipFill>
          <a:blip r:embed="rId5" cstate="print"/>
          <a:srcRect/>
          <a:stretch>
            <a:fillRect/>
          </a:stretch>
        </p:blipFill>
        <p:spPr bwMode="auto">
          <a:xfrm>
            <a:off x="162045" y="3366366"/>
            <a:ext cx="1993739" cy="1927281"/>
          </a:xfrm>
          <a:prstGeom prst="rect">
            <a:avLst/>
          </a:prstGeom>
          <a:noFill/>
          <a:ln w="9525">
            <a:noFill/>
            <a:miter lim="800000"/>
            <a:headEnd/>
            <a:tailEnd/>
          </a:ln>
        </p:spPr>
      </p:pic>
      <p:pic>
        <p:nvPicPr>
          <p:cNvPr id="14" name="Picture 2"/>
          <p:cNvPicPr>
            <a:picLocks noChangeAspect="1" noChangeArrowheads="1"/>
          </p:cNvPicPr>
          <p:nvPr/>
        </p:nvPicPr>
        <p:blipFill>
          <a:blip r:embed="rId5" cstate="print"/>
          <a:srcRect/>
          <a:stretch>
            <a:fillRect/>
          </a:stretch>
        </p:blipFill>
        <p:spPr bwMode="auto">
          <a:xfrm>
            <a:off x="9666788" y="3368296"/>
            <a:ext cx="1993739" cy="1927281"/>
          </a:xfrm>
          <a:prstGeom prst="rect">
            <a:avLst/>
          </a:prstGeom>
          <a:noFill/>
          <a:ln w="9525">
            <a:noFill/>
            <a:miter lim="800000"/>
            <a:headEnd/>
            <a:tailEnd/>
          </a:ln>
        </p:spPr>
      </p:pic>
      <p:sp>
        <p:nvSpPr>
          <p:cNvPr id="15" name="Right Arrow 14"/>
          <p:cNvSpPr/>
          <p:nvPr/>
        </p:nvSpPr>
        <p:spPr>
          <a:xfrm rot="5400000">
            <a:off x="1019614" y="2991417"/>
            <a:ext cx="452849" cy="217714"/>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6" name="Right Arrow 15"/>
          <p:cNvSpPr/>
          <p:nvPr/>
        </p:nvSpPr>
        <p:spPr>
          <a:xfrm rot="5400000">
            <a:off x="10348809" y="2956693"/>
            <a:ext cx="452849" cy="217714"/>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7" name="Rectangle 16"/>
          <p:cNvSpPr/>
          <p:nvPr/>
        </p:nvSpPr>
        <p:spPr>
          <a:xfrm>
            <a:off x="164012" y="5292666"/>
            <a:ext cx="2012029"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Assessment Process</a:t>
            </a:r>
            <a:endParaRPr lang="en-US" sz="1400" dirty="0" smtClean="0">
              <a:solidFill>
                <a:schemeClr val="accent6">
                  <a:lumMod val="10000"/>
                </a:schemeClr>
              </a:solidFill>
            </a:endParaRPr>
          </a:p>
        </p:txBody>
      </p:sp>
      <p:sp>
        <p:nvSpPr>
          <p:cNvPr id="18" name="Rectangle 17"/>
          <p:cNvSpPr/>
          <p:nvPr/>
        </p:nvSpPr>
        <p:spPr>
          <a:xfrm>
            <a:off x="9541439" y="5317744"/>
            <a:ext cx="2264738" cy="297004"/>
          </a:xfrm>
          <a:prstGeom prst="rect">
            <a:avLst/>
          </a:prstGeom>
        </p:spPr>
        <p:txBody>
          <a:bodyPr wrap="square">
            <a:spAutoFit/>
          </a:bodyPr>
          <a:lstStyle/>
          <a:p>
            <a:pPr lvl="0" algn="ctr">
              <a:lnSpc>
                <a:spcPct val="95000"/>
              </a:lnSpc>
              <a:defRPr/>
            </a:pPr>
            <a:r>
              <a:rPr lang="en-US" sz="1400" b="1" dirty="0" smtClean="0">
                <a:solidFill>
                  <a:schemeClr val="accent6">
                    <a:lumMod val="10000"/>
                  </a:schemeClr>
                </a:solidFill>
              </a:rPr>
              <a:t>Care Plan Process</a:t>
            </a:r>
            <a:endParaRPr lang="en-US" sz="1400" dirty="0" smtClean="0">
              <a:solidFill>
                <a:schemeClr val="accent6">
                  <a:lumMod val="10000"/>
                </a:schemeClr>
              </a:solidFill>
            </a:endParaRPr>
          </a:p>
        </p:txBody>
      </p:sp>
      <p:sp>
        <p:nvSpPr>
          <p:cNvPr id="19" name="Can 18"/>
          <p:cNvSpPr/>
          <p:nvPr/>
        </p:nvSpPr>
        <p:spPr>
          <a:xfrm>
            <a:off x="4124879" y="5271362"/>
            <a:ext cx="1616172" cy="1190893"/>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0" name="Text Placeholder 4">
            <a:extLst>
              <a:ext uri="{FF2B5EF4-FFF2-40B4-BE49-F238E27FC236}">
                <a16:creationId xmlns:a16="http://schemas.microsoft.com/office/drawing/2014/main" xmlns="" id="{6075C035-CE14-CB48-B6DE-1694715485AA}"/>
              </a:ext>
            </a:extLst>
          </p:cNvPr>
          <p:cNvSpPr txBox="1">
            <a:spLocks/>
          </p:cNvSpPr>
          <p:nvPr/>
        </p:nvSpPr>
        <p:spPr bwMode="gray">
          <a:xfrm>
            <a:off x="4208464" y="5650272"/>
            <a:ext cx="1439989" cy="530858"/>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400" b="1" dirty="0" smtClean="0">
                <a:solidFill>
                  <a:srgbClr val="0070C0"/>
                </a:solidFill>
              </a:rPr>
              <a:t>Artifacts</a:t>
            </a:r>
            <a:r>
              <a:rPr lang="en-US" sz="1400" b="1" dirty="0" smtClean="0">
                <a:solidFill>
                  <a:schemeClr val="accent6">
                    <a:lumMod val="10000"/>
                  </a:schemeClr>
                </a:solidFill>
              </a:rPr>
              <a:t> from the </a:t>
            </a:r>
            <a:r>
              <a:rPr lang="en-US" sz="1400" b="1" dirty="0" smtClean="0">
                <a:solidFill>
                  <a:srgbClr val="0070C0"/>
                </a:solidFill>
              </a:rPr>
              <a:t>Assessment</a:t>
            </a:r>
            <a:r>
              <a:rPr lang="en-US" sz="1400" b="1" dirty="0" smtClean="0">
                <a:solidFill>
                  <a:schemeClr val="accent6">
                    <a:lumMod val="10000"/>
                  </a:schemeClr>
                </a:solidFill>
              </a:rPr>
              <a:t> Process</a:t>
            </a:r>
            <a:endParaRPr lang="en-US" sz="1400" b="1" dirty="0">
              <a:solidFill>
                <a:srgbClr val="0070C0"/>
              </a:solidFill>
            </a:endParaRPr>
          </a:p>
        </p:txBody>
      </p:sp>
      <p:sp>
        <p:nvSpPr>
          <p:cNvPr id="21" name="Can 20"/>
          <p:cNvSpPr/>
          <p:nvPr/>
        </p:nvSpPr>
        <p:spPr>
          <a:xfrm>
            <a:off x="5967178" y="5273293"/>
            <a:ext cx="1616172" cy="1190893"/>
          </a:xfrm>
          <a:prstGeom prst="can">
            <a:avLst/>
          </a:prstGeom>
          <a:solidFill>
            <a:schemeClr val="accent2"/>
          </a:solidFill>
          <a:ln>
            <a:solidFill>
              <a:schemeClr val="accent1"/>
            </a:solidFill>
          </a:ln>
          <a:effectLst>
            <a:outerShdw blurRad="50800" dist="63500" dir="276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2" name="Text Placeholder 4">
            <a:extLst>
              <a:ext uri="{FF2B5EF4-FFF2-40B4-BE49-F238E27FC236}">
                <a16:creationId xmlns:a16="http://schemas.microsoft.com/office/drawing/2014/main" xmlns="" id="{6075C035-CE14-CB48-B6DE-1694715485AA}"/>
              </a:ext>
            </a:extLst>
          </p:cNvPr>
          <p:cNvSpPr txBox="1">
            <a:spLocks/>
          </p:cNvSpPr>
          <p:nvPr/>
        </p:nvSpPr>
        <p:spPr bwMode="gray">
          <a:xfrm>
            <a:off x="6050763" y="5652203"/>
            <a:ext cx="1439989" cy="530858"/>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spcAft>
                <a:spcPts val="0"/>
              </a:spcAft>
            </a:pPr>
            <a:r>
              <a:rPr lang="en-US" sz="1400" b="1" dirty="0" smtClean="0">
                <a:solidFill>
                  <a:srgbClr val="0070C0"/>
                </a:solidFill>
              </a:rPr>
              <a:t>Artifacts</a:t>
            </a:r>
            <a:r>
              <a:rPr lang="en-US" sz="1400" b="1" dirty="0" smtClean="0">
                <a:solidFill>
                  <a:schemeClr val="accent6">
                    <a:lumMod val="10000"/>
                  </a:schemeClr>
                </a:solidFill>
              </a:rPr>
              <a:t> from the </a:t>
            </a:r>
            <a:r>
              <a:rPr lang="en-US" sz="1400" b="1" dirty="0" smtClean="0">
                <a:solidFill>
                  <a:srgbClr val="0070C0"/>
                </a:solidFill>
              </a:rPr>
              <a:t>Care Plan </a:t>
            </a:r>
            <a:r>
              <a:rPr lang="en-US" sz="1400" b="1" dirty="0" smtClean="0">
                <a:solidFill>
                  <a:schemeClr val="accent6">
                    <a:lumMod val="10000"/>
                  </a:schemeClr>
                </a:solidFill>
              </a:rPr>
              <a:t>Process</a:t>
            </a:r>
            <a:endParaRPr lang="en-US" sz="1400" b="1" dirty="0">
              <a:solidFill>
                <a:srgbClr val="0070C0"/>
              </a:solidFill>
            </a:endParaRPr>
          </a:p>
        </p:txBody>
      </p:sp>
      <p:pic>
        <p:nvPicPr>
          <p:cNvPr id="23" name="Picture 2"/>
          <p:cNvPicPr>
            <a:picLocks noChangeAspect="1" noChangeArrowheads="1"/>
          </p:cNvPicPr>
          <p:nvPr/>
        </p:nvPicPr>
        <p:blipFill>
          <a:blip r:embed="rId6" cstate="print"/>
          <a:srcRect/>
          <a:stretch>
            <a:fillRect/>
          </a:stretch>
        </p:blipFill>
        <p:spPr bwMode="auto">
          <a:xfrm>
            <a:off x="8264324" y="5129777"/>
            <a:ext cx="1380241" cy="1398644"/>
          </a:xfrm>
          <a:prstGeom prst="rect">
            <a:avLst/>
          </a:prstGeom>
          <a:noFill/>
          <a:ln w="9525">
            <a:noFill/>
            <a:miter lim="800000"/>
            <a:headEnd/>
            <a:tailEnd/>
          </a:ln>
        </p:spPr>
      </p:pic>
      <p:sp>
        <p:nvSpPr>
          <p:cNvPr id="24" name="Rectangle 23"/>
          <p:cNvSpPr/>
          <p:nvPr/>
        </p:nvSpPr>
        <p:spPr>
          <a:xfrm>
            <a:off x="8044405" y="4906834"/>
            <a:ext cx="1539433" cy="267766"/>
          </a:xfrm>
          <a:prstGeom prst="rect">
            <a:avLst/>
          </a:prstGeom>
        </p:spPr>
        <p:txBody>
          <a:bodyPr wrap="square">
            <a:spAutoFit/>
          </a:bodyPr>
          <a:lstStyle/>
          <a:p>
            <a:pPr lvl="0">
              <a:lnSpc>
                <a:spcPct val="95000"/>
              </a:lnSpc>
              <a:defRPr/>
            </a:pPr>
            <a:r>
              <a:rPr lang="en-US" sz="1200" b="1" dirty="0" smtClean="0">
                <a:solidFill>
                  <a:srgbClr val="FF0000"/>
                </a:solidFill>
              </a:rPr>
              <a:t>Second  Modeling</a:t>
            </a:r>
            <a:endParaRPr lang="en-US" sz="1200" dirty="0" smtClean="0">
              <a:solidFill>
                <a:srgbClr val="FF0000"/>
              </a:solidFill>
            </a:endParaRPr>
          </a:p>
        </p:txBody>
      </p:sp>
      <p:pic>
        <p:nvPicPr>
          <p:cNvPr id="25" name="Picture 2"/>
          <p:cNvPicPr>
            <a:picLocks noChangeAspect="1" noChangeArrowheads="1"/>
          </p:cNvPicPr>
          <p:nvPr/>
        </p:nvPicPr>
        <p:blipFill>
          <a:blip r:embed="rId6" cstate="print"/>
          <a:srcRect/>
          <a:stretch>
            <a:fillRect/>
          </a:stretch>
        </p:blipFill>
        <p:spPr bwMode="auto">
          <a:xfrm>
            <a:off x="2233913" y="5059532"/>
            <a:ext cx="1440043" cy="1459243"/>
          </a:xfrm>
          <a:prstGeom prst="rect">
            <a:avLst/>
          </a:prstGeom>
          <a:noFill/>
          <a:ln w="9525">
            <a:noFill/>
            <a:miter lim="800000"/>
            <a:headEnd/>
            <a:tailEnd/>
          </a:ln>
        </p:spPr>
      </p:pic>
      <p:sp>
        <p:nvSpPr>
          <p:cNvPr id="26" name="Rectangle 25"/>
          <p:cNvSpPr/>
          <p:nvPr/>
        </p:nvSpPr>
        <p:spPr>
          <a:xfrm>
            <a:off x="2257100" y="4804591"/>
            <a:ext cx="1319478" cy="267766"/>
          </a:xfrm>
          <a:prstGeom prst="rect">
            <a:avLst/>
          </a:prstGeom>
        </p:spPr>
        <p:txBody>
          <a:bodyPr wrap="square">
            <a:spAutoFit/>
          </a:bodyPr>
          <a:lstStyle/>
          <a:p>
            <a:pPr lvl="0">
              <a:lnSpc>
                <a:spcPct val="95000"/>
              </a:lnSpc>
              <a:defRPr/>
            </a:pPr>
            <a:r>
              <a:rPr lang="en-US" sz="1200" b="1" dirty="0" smtClean="0">
                <a:solidFill>
                  <a:srgbClr val="FF0000"/>
                </a:solidFill>
              </a:rPr>
              <a:t>First  Modeling</a:t>
            </a:r>
            <a:endParaRPr lang="en-US" sz="1200" dirty="0" smtClean="0">
              <a:solidFill>
                <a:srgbClr val="FF0000"/>
              </a:solidFill>
            </a:endParaRPr>
          </a:p>
        </p:txBody>
      </p:sp>
      <p:sp>
        <p:nvSpPr>
          <p:cNvPr id="27" name="Right Arrow 26"/>
          <p:cNvSpPr/>
          <p:nvPr/>
        </p:nvSpPr>
        <p:spPr>
          <a:xfrm>
            <a:off x="1411735" y="5726932"/>
            <a:ext cx="723483" cy="23431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8" name="Right Arrow 27"/>
          <p:cNvSpPr/>
          <p:nvPr/>
        </p:nvSpPr>
        <p:spPr>
          <a:xfrm>
            <a:off x="3578131" y="5126978"/>
            <a:ext cx="484584" cy="232102"/>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9" name="Right Arrow 28"/>
          <p:cNvSpPr/>
          <p:nvPr/>
        </p:nvSpPr>
        <p:spPr>
          <a:xfrm rot="10800000">
            <a:off x="7573326" y="5013160"/>
            <a:ext cx="484584" cy="232102"/>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30" name="Right Arrow 29"/>
          <p:cNvSpPr/>
          <p:nvPr/>
        </p:nvSpPr>
        <p:spPr>
          <a:xfrm rot="10800000">
            <a:off x="9596966" y="5682563"/>
            <a:ext cx="723483" cy="234311"/>
          </a:xfrm>
          <a:prstGeom prst="rightArrow">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31" name="Rectangle 30"/>
          <p:cNvSpPr/>
          <p:nvPr/>
        </p:nvSpPr>
        <p:spPr>
          <a:xfrm>
            <a:off x="1929149" y="6509209"/>
            <a:ext cx="1994631" cy="267766"/>
          </a:xfrm>
          <a:prstGeom prst="rect">
            <a:avLst/>
          </a:prstGeom>
        </p:spPr>
        <p:txBody>
          <a:bodyPr wrap="square">
            <a:spAutoFit/>
          </a:bodyPr>
          <a:lstStyle/>
          <a:p>
            <a:pPr lvl="0">
              <a:lnSpc>
                <a:spcPct val="95000"/>
              </a:lnSpc>
              <a:defRPr/>
            </a:pPr>
            <a:r>
              <a:rPr lang="en-US" sz="1200" b="1" dirty="0" smtClean="0">
                <a:solidFill>
                  <a:srgbClr val="0070C0"/>
                </a:solidFill>
              </a:rPr>
              <a:t>Knowledge Engineering</a:t>
            </a:r>
            <a:endParaRPr lang="en-US" sz="1200" dirty="0" smtClean="0">
              <a:solidFill>
                <a:srgbClr val="0070C0"/>
              </a:solidFill>
            </a:endParaRPr>
          </a:p>
        </p:txBody>
      </p:sp>
      <p:sp>
        <p:nvSpPr>
          <p:cNvPr id="32" name="Rectangle 31"/>
          <p:cNvSpPr/>
          <p:nvPr/>
        </p:nvSpPr>
        <p:spPr>
          <a:xfrm>
            <a:off x="7878537" y="6509209"/>
            <a:ext cx="1994631" cy="267766"/>
          </a:xfrm>
          <a:prstGeom prst="rect">
            <a:avLst/>
          </a:prstGeom>
        </p:spPr>
        <p:txBody>
          <a:bodyPr wrap="square">
            <a:spAutoFit/>
          </a:bodyPr>
          <a:lstStyle/>
          <a:p>
            <a:pPr lvl="0">
              <a:lnSpc>
                <a:spcPct val="95000"/>
              </a:lnSpc>
              <a:defRPr/>
            </a:pPr>
            <a:r>
              <a:rPr lang="en-US" sz="1200" b="1" dirty="0" smtClean="0">
                <a:solidFill>
                  <a:srgbClr val="0070C0"/>
                </a:solidFill>
              </a:rPr>
              <a:t>Knowledge Engineering</a:t>
            </a:r>
            <a:endParaRPr lang="en-US" sz="1200" dirty="0" smtClean="0">
              <a:solidFill>
                <a:srgbClr val="0070C0"/>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ptum WIdescreen 2017">
  <a:themeElements>
    <a:clrScheme name="Optum May 2017">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E87722"/>
      </a:hlink>
      <a:folHlink>
        <a:srgbClr val="888B8D"/>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xmlns="" name="Optum Template Widescreen - 2017 - 06.27.17.potx" id="{14CCB6DF-C717-4413-BCDA-15B71AA5CDD8}" vid="{817E4C5E-750D-4B97-8ADE-F637BD8C07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08E3879C829A94B86CD0BB0071FF36F" ma:contentTypeVersion="" ma:contentTypeDescription="Create a new document." ma:contentTypeScope="" ma:versionID="a6f9e62a7fe0fb0feac2eba77f0e55f8">
  <xsd:schema xmlns:xsd="http://www.w3.org/2001/XMLSchema" xmlns:xs="http://www.w3.org/2001/XMLSchema" xmlns:p="http://schemas.microsoft.com/office/2006/metadata/properties" targetNamespace="http://schemas.microsoft.com/office/2006/metadata/properties" ma:root="true" ma:fieldsID="b2384c6cc0088fcedbaf6edaf557de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572DBA8-2504-4AD1-BD72-3562DB5094EB}">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30297D7-6120-4AEC-BD90-27546ED06F72}">
  <ds:schemaRefs>
    <ds:schemaRef ds:uri="http://schemas.microsoft.com/sharepoint/v3/contenttype/forms"/>
  </ds:schemaRefs>
</ds:datastoreItem>
</file>

<file path=customXml/itemProps3.xml><?xml version="1.0" encoding="utf-8"?>
<ds:datastoreItem xmlns:ds="http://schemas.openxmlformats.org/officeDocument/2006/customXml" ds:itemID="{86B0CDD8-D8A1-46FE-A032-A32BD10AB0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17784</TotalTime>
  <Words>3314</Words>
  <Application>Microsoft Office PowerPoint</Application>
  <PresentationFormat>Custom</PresentationFormat>
  <Paragraphs>886</Paragraphs>
  <Slides>40</Slides>
  <Notes>0</Notes>
  <HiddenSlides>0</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40</vt:i4>
      </vt:variant>
    </vt:vector>
  </HeadingPairs>
  <TitlesOfParts>
    <vt:vector size="41" baseType="lpstr">
      <vt:lpstr>Optum WIdescreen 2017</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Matthew R. Versaggi</cp:lastModifiedBy>
  <cp:revision>625</cp:revision>
  <dcterms:created xsi:type="dcterms:W3CDTF">2017-07-17T15:17:37Z</dcterms:created>
  <dcterms:modified xsi:type="dcterms:W3CDTF">2021-01-25T22:35:02Z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0x010100908E3879C829A94B86CD0BB0071FF36F</vt:lpwstr>
  </property>
</Properties>
</file>